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257" r:id="rId2"/>
    <p:sldId id="323" r:id="rId3"/>
    <p:sldId id="322" r:id="rId4"/>
    <p:sldId id="291" r:id="rId5"/>
    <p:sldId id="266" r:id="rId6"/>
    <p:sldId id="301" r:id="rId7"/>
    <p:sldId id="302" r:id="rId8"/>
    <p:sldId id="300" r:id="rId9"/>
    <p:sldId id="293" r:id="rId10"/>
    <p:sldId id="292" r:id="rId11"/>
    <p:sldId id="294" r:id="rId12"/>
    <p:sldId id="295" r:id="rId13"/>
    <p:sldId id="297" r:id="rId14"/>
    <p:sldId id="299" r:id="rId15"/>
    <p:sldId id="296" r:id="rId16"/>
    <p:sldId id="303" r:id="rId17"/>
    <p:sldId id="304" r:id="rId18"/>
    <p:sldId id="273" r:id="rId19"/>
    <p:sldId id="258" r:id="rId20"/>
    <p:sldId id="269" r:id="rId21"/>
    <p:sldId id="298" r:id="rId22"/>
    <p:sldId id="305" r:id="rId23"/>
    <p:sldId id="306" r:id="rId24"/>
    <p:sldId id="289" r:id="rId25"/>
    <p:sldId id="275" r:id="rId26"/>
    <p:sldId id="270" r:id="rId27"/>
    <p:sldId id="277" r:id="rId28"/>
    <p:sldId id="259" r:id="rId29"/>
    <p:sldId id="286" r:id="rId30"/>
    <p:sldId id="328" r:id="rId31"/>
    <p:sldId id="329" r:id="rId32"/>
    <p:sldId id="314" r:id="rId33"/>
    <p:sldId id="318" r:id="rId34"/>
    <p:sldId id="313" r:id="rId35"/>
    <p:sldId id="312" r:id="rId36"/>
    <p:sldId id="308" r:id="rId37"/>
    <p:sldId id="309" r:id="rId38"/>
    <p:sldId id="327" r:id="rId39"/>
    <p:sldId id="316" r:id="rId40"/>
    <p:sldId id="315" r:id="rId41"/>
    <p:sldId id="319" r:id="rId42"/>
    <p:sldId id="330" r:id="rId43"/>
    <p:sldId id="325" r:id="rId44"/>
    <p:sldId id="324" r:id="rId45"/>
    <p:sldId id="320" r:id="rId46"/>
    <p:sldId id="317" r:id="rId47"/>
    <p:sldId id="307" r:id="rId48"/>
    <p:sldId id="310" r:id="rId49"/>
    <p:sldId id="321" r:id="rId50"/>
    <p:sldId id="326" r:id="rId51"/>
    <p:sldId id="260" r:id="rId52"/>
    <p:sldId id="261" r:id="rId53"/>
    <p:sldId id="265" r:id="rId54"/>
    <p:sldId id="262" r:id="rId55"/>
    <p:sldId id="290" r:id="rId56"/>
    <p:sldId id="287" r:id="rId57"/>
    <p:sldId id="264" r:id="rId58"/>
    <p:sldId id="288" r:id="rId5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64624" autoAdjust="0"/>
  </p:normalViewPr>
  <p:slideViewPr>
    <p:cSldViewPr>
      <p:cViewPr varScale="1">
        <p:scale>
          <a:sx n="56" d="100"/>
          <a:sy n="56" d="100"/>
        </p:scale>
        <p:origin x="2184"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image" Target="../media/image8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6144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7639004-4EC6-4A83-B6EA-E8B4580D0403}"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19155D-6F96-4DDE-A0EE-34D4F12568C9}" type="slidenum">
              <a:rPr lang="en-US" altLang="en-US"/>
              <a:pPr eaLnBrk="1" hangingPunct="1"/>
              <a:t>1</a:t>
            </a:fld>
            <a:endParaRPr lang="en-US" altLang="en-US"/>
          </a:p>
        </p:txBody>
      </p:sp>
      <p:sp>
        <p:nvSpPr>
          <p:cNvPr id="62467" name="Rectangle 2"/>
          <p:cNvSpPr>
            <a:spLocks noRo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US" altLang="en-US" b="1" smtClean="0"/>
              <a:t>Theme</a:t>
            </a:r>
            <a:r>
              <a:rPr lang="en-US" altLang="en-US" b="1" dirty="0" smtClean="0"/>
              <a:t>: </a:t>
            </a:r>
            <a:r>
              <a:rPr lang="en-US" altLang="en-US" dirty="0" smtClean="0"/>
              <a:t> People’s attitude towards wild nature change over time. During this country’s short history, wilderness lands that were once avoided and feared became prized, and eventually preserved, for the pleasure, adventure, and education they provide.</a:t>
            </a:r>
            <a:endParaRPr lang="en-US" altLang="en-US" b="1" dirty="0" smtClean="0"/>
          </a:p>
          <a:p>
            <a:pPr marL="228600" indent="-228600" eaLnBrk="1" hangingPunct="1"/>
            <a:r>
              <a:rPr lang="en-US" altLang="en-US" b="1" dirty="0" smtClean="0"/>
              <a:t>Goals:</a:t>
            </a:r>
            <a:endParaRPr lang="en-US" altLang="en-US" dirty="0" smtClean="0"/>
          </a:p>
          <a:p>
            <a:pPr marL="228600" indent="-228600" eaLnBrk="1" hangingPunct="1"/>
            <a:r>
              <a:rPr lang="en-US" altLang="en-US" dirty="0" smtClean="0"/>
              <a:t>Get people interested and excited about the wild nature found here at Lava Beds National Monument.</a:t>
            </a:r>
          </a:p>
          <a:p>
            <a:pPr marL="228600" indent="-228600" eaLnBrk="1" hangingPunct="1"/>
            <a:r>
              <a:rPr lang="en-US" altLang="en-US" dirty="0" smtClean="0"/>
              <a:t>Give people an idea of how and why the National Park System (including Lava Beds) and the Wilderness Act were established, and what it is they have to offer visitors.</a:t>
            </a:r>
          </a:p>
          <a:p>
            <a:pPr marL="228600" indent="-228600" eaLnBrk="1" hangingPunct="1"/>
            <a:r>
              <a:rPr lang="en-US" altLang="en-US" b="1" dirty="0" smtClean="0"/>
              <a:t>Objectives:</a:t>
            </a:r>
            <a:endParaRPr lang="en-US" altLang="en-US" dirty="0" smtClean="0"/>
          </a:p>
          <a:p>
            <a:pPr marL="228600" indent="-228600" eaLnBrk="1" hangingPunct="1"/>
            <a:r>
              <a:rPr lang="en-US" altLang="en-US" dirty="0" smtClean="0"/>
              <a:t>Visitors will point out that there are several definitions of wilderness and will define their own definition of wilderness.</a:t>
            </a:r>
          </a:p>
          <a:p>
            <a:pPr marL="228600" indent="-228600" eaLnBrk="1" hangingPunct="1"/>
            <a:r>
              <a:rPr lang="en-US" altLang="en-US" dirty="0" smtClean="0"/>
              <a:t>Visitors in attendance will seek a way to enjoy the Wilderness.</a:t>
            </a:r>
          </a:p>
          <a:p>
            <a:pPr marL="228600" indent="-228600" eaLnBrk="1" hangingPunct="1"/>
            <a:r>
              <a:rPr lang="en-US" altLang="en-US" dirty="0" smtClean="0"/>
              <a:t>Visitors will identify at least two ways to enjoy the wilderness.</a:t>
            </a:r>
          </a:p>
          <a:p>
            <a:pPr marL="228600" indent="-228600" eaLnBrk="1" hangingPunct="1"/>
            <a:r>
              <a:rPr lang="en-US" altLang="en-US" dirty="0" smtClean="0"/>
              <a:t>Visitors will identify at least two ways that they can protect the wilderness.</a:t>
            </a:r>
          </a:p>
          <a:p>
            <a:pPr marL="228600" indent="-228600" eaLnBrk="1" hangingPunct="1"/>
            <a:endParaRPr lang="en-US" alt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221E946-EB9F-49F7-81E5-DD4CBE7D1EE7}" type="slidenum">
              <a:rPr lang="en-US" altLang="en-US"/>
              <a:pPr eaLnBrk="1" hangingPunct="1"/>
              <a:t>10</a:t>
            </a:fld>
            <a:endParaRPr lang="en-US" altLang="en-US"/>
          </a:p>
        </p:txBody>
      </p:sp>
      <p:sp>
        <p:nvSpPr>
          <p:cNvPr id="71683" name="Rectangle 2"/>
          <p:cNvSpPr>
            <a:spLocks noRo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Traveling by car was not much easier. There were not many roads and the roads that were present were not in good condition as they are today.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5CAB959-84C9-4320-BA96-7F954A33AB1C}" type="slidenum">
              <a:rPr lang="en-US" altLang="en-US"/>
              <a:pPr eaLnBrk="1" hangingPunct="1"/>
              <a:t>11</a:t>
            </a:fld>
            <a:endParaRPr lang="en-US" altLang="en-US"/>
          </a:p>
        </p:txBody>
      </p:sp>
      <p:sp>
        <p:nvSpPr>
          <p:cNvPr id="72707" name="Rectangle 2"/>
          <p:cNvSpPr>
            <a:spLocks noRo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In addition to the travel difficulties, wildlife was abundant and something to be feared. Here you can see the western rattle snake, mountain lion, black bear, and Townsend's big eared bat. The fear of wildlife was caused by lack of understanding. These creatures are an important part of the ecosystem.</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823BAF4-E994-4610-8D0E-3DAB0AF5D42C}" type="slidenum">
              <a:rPr lang="en-US" altLang="en-US"/>
              <a:pPr eaLnBrk="1" hangingPunct="1"/>
              <a:t>12</a:t>
            </a:fld>
            <a:endParaRPr lang="en-US" altLang="en-US"/>
          </a:p>
        </p:txBody>
      </p:sp>
      <p:sp>
        <p:nvSpPr>
          <p:cNvPr id="73731" name="Rectangle 2"/>
          <p:cNvSpPr>
            <a:spLocks noRo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In summary, wilderness was something that had to be conquered because it instilled a sense of fear, travel was difficult, it was easy to get lost, there was a lack of supplies such as food and water, and it did not have the comforts of home.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0850668-36D0-4872-918C-1E5EDD834BAC}" type="slidenum">
              <a:rPr lang="en-US" altLang="en-US"/>
              <a:pPr eaLnBrk="1" hangingPunct="1"/>
              <a:t>13</a:t>
            </a:fld>
            <a:endParaRPr lang="en-US" altLang="en-US"/>
          </a:p>
        </p:txBody>
      </p:sp>
      <p:sp>
        <p:nvSpPr>
          <p:cNvPr id="74755" name="Rectangle 2"/>
          <p:cNvSpPr>
            <a:spLocks noRo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Against all the difficulties of traveling in the uncharted lands, explorers continued to explore the wilderness and learned that the lands had many resources that could help them progress. Hunting was one way that explorers were able to use the land. They hunted not necessarily for food but for sport. Here a man displays the wolves that he has shot. Wolves were considered a menace because they depleted the deer population which were considered a prime target for hunters.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DCB0E0C-334D-4495-89FB-D3D8ADA37238}" type="slidenum">
              <a:rPr lang="en-US" altLang="en-US"/>
              <a:pPr eaLnBrk="1" hangingPunct="1"/>
              <a:t>14</a:t>
            </a:fld>
            <a:endParaRPr lang="en-US" altLang="en-US"/>
          </a:p>
        </p:txBody>
      </p:sp>
      <p:sp>
        <p:nvSpPr>
          <p:cNvPr id="75779" name="Rectangle 2"/>
          <p:cNvSpPr>
            <a:spLocks noRo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Mining was another way that people used and exploited the land. Coal, gypsum, and gold as well as many other minerals were mined for the benefit of man.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A4B1F82-B4B1-4296-B5B6-A998D2430EAA}" type="slidenum">
              <a:rPr lang="en-US" altLang="en-US"/>
              <a:pPr eaLnBrk="1" hangingPunct="1"/>
              <a:t>15</a:t>
            </a:fld>
            <a:endParaRPr lang="en-US" altLang="en-US"/>
          </a:p>
        </p:txBody>
      </p:sp>
      <p:sp>
        <p:nvSpPr>
          <p:cNvPr id="76803" name="Rectangle 2"/>
          <p:cNvSpPr>
            <a:spLocks noRo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Logging is another good example of how man was able to use the land for his benefit. Timber was used for building houses, fires, paper, etc…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92144C-0039-412C-9254-E900746DACBD}" type="slidenum">
              <a:rPr lang="en-US" altLang="en-US"/>
              <a:pPr eaLnBrk="1" hangingPunct="1"/>
              <a:t>16</a:t>
            </a:fld>
            <a:endParaRPr lang="en-US" altLang="en-US"/>
          </a:p>
        </p:txBody>
      </p:sp>
      <p:sp>
        <p:nvSpPr>
          <p:cNvPr id="77827" name="Rectangle 2"/>
          <p:cNvSpPr>
            <a:spLocks noRo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Eventually, many pristine wilderness areas were destroyed by hunting, mining, and logging. As you can see here in this picture, a logging company clear cut an area and left it void of habitat for wildlife and opportunity for hiking. Also, natural ecosystem processes are disruppted. The land is prone to erosion and seedlings may be less likely to survive in the trampled soils.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88917B1-0C86-4156-92F1-EE21923622BD}" type="slidenum">
              <a:rPr lang="en-US" altLang="en-US"/>
              <a:pPr eaLnBrk="1" hangingPunct="1"/>
              <a:t>17</a:t>
            </a:fld>
            <a:endParaRPr lang="en-US" altLang="en-US"/>
          </a:p>
        </p:txBody>
      </p:sp>
      <p:sp>
        <p:nvSpPr>
          <p:cNvPr id="78851" name="Rectangle 2"/>
          <p:cNvSpPr>
            <a:spLocks noRot="1"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The Wilderness movement had many contributors and heroes and it did not begin overnight. In their own way all of these people contributed to getting the concept of preservation of wild lands off the ground. </a:t>
            </a:r>
          </a:p>
          <a:p>
            <a:pPr eaLnBrk="1" hangingPunct="1"/>
            <a:endParaRPr lang="en-US" altLang="en-US" smtClean="0"/>
          </a:p>
          <a:p>
            <a:pPr eaLnBrk="1" hangingPunct="1"/>
            <a:r>
              <a:rPr lang="en-US" altLang="en-US" smtClean="0"/>
              <a:t>John Muir (April 21, 1838 - December 24, 1914) was an environmentalist, naturalist, traveler, writer, and scientist. Muir argued with vigor about what he considered the questionable ethics of hunting (calling it the "murder business"). He also anticipated modern conservation biologists by recognizing that everything in nature is connected and that the preservation of large tracts of unfragmented wilderness was the only real way to ensure a healthy ecosystem. Because of this, he argued for the protection of entire river drainages, instead of isolated valleys.</a:t>
            </a:r>
          </a:p>
          <a:p>
            <a:pPr eaLnBrk="1" hangingPunct="1"/>
            <a:endParaRPr lang="en-US" altLang="en-US" smtClean="0"/>
          </a:p>
          <a:p>
            <a:pPr eaLnBrk="1" hangingPunct="1"/>
            <a:r>
              <a:rPr lang="en-US" altLang="en-US" smtClean="0"/>
              <a:t>Muir deservedly is often called the "Father of Our National Park System ". In 1901, Muir published Our National Parks , the book that brought him to the attention of President Theodore Roosevelt. In 1903, Roosevelt visited Muir in Yosemite. There, together, beneath the trees, they laid the foundation of Roosevelt's innovative and notable conservation programs.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11D2B06-6FDA-4802-B9BD-6C881181838F}" type="slidenum">
              <a:rPr lang="en-US" altLang="en-US"/>
              <a:pPr eaLnBrk="1" hangingPunct="1"/>
              <a:t>18</a:t>
            </a:fld>
            <a:endParaRPr lang="en-US" altLang="en-US"/>
          </a:p>
        </p:txBody>
      </p:sp>
      <p:sp>
        <p:nvSpPr>
          <p:cNvPr id="79875" name="Rectangle 2"/>
          <p:cNvSpPr>
            <a:spLocks noRot="1" noChangeArrowheads="1" noTextEdit="1"/>
          </p:cNvSpPr>
          <p:nvPr>
            <p:ph type="sldImg"/>
          </p:nvPr>
        </p:nvSpPr>
        <p:spPr>
          <a:ln/>
        </p:spPr>
      </p:sp>
      <p:sp>
        <p:nvSpPr>
          <p:cNvPr id="7987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Teddy Roosevelt was an enthusiastic outdoorsman who traveled to hunt, fish and camp in the backcountry. He also was instrumental in helping to expand the national forest system.</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5DBE825-7CB3-4CA0-899A-9A898A3294D2}" type="slidenum">
              <a:rPr lang="en-US" altLang="en-US"/>
              <a:pPr eaLnBrk="1" hangingPunct="1"/>
              <a:t>19</a:t>
            </a:fld>
            <a:endParaRPr lang="en-US" altLang="en-US"/>
          </a:p>
        </p:txBody>
      </p:sp>
      <p:sp>
        <p:nvSpPr>
          <p:cNvPr id="80899" name="Rectangle 2"/>
          <p:cNvSpPr>
            <a:spLocks noRot="1" noChangeArrowheads="1" noTextEdit="1"/>
          </p:cNvSpPr>
          <p:nvPr>
            <p:ph type="sldImg"/>
          </p:nvPr>
        </p:nvSpPr>
        <p:spPr>
          <a:ln/>
        </p:spPr>
      </p:sp>
      <p:sp>
        <p:nvSpPr>
          <p:cNvPr id="8090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Eventually, America loved the wilderness to death. America had become accustomed to exploring the wilderness by train and car. The huge threat of expanding civilization and mechanization that the auto made possible became a major motivation for the wilderness movement and eventually the main purpose of the Wilderness Act.</a:t>
            </a:r>
          </a:p>
          <a:p>
            <a:pPr eaLnBrk="1" hangingPunct="1"/>
            <a:endParaRPr lang="en-US" altLang="en-US" smtClean="0"/>
          </a:p>
          <a:p>
            <a:pPr eaLnBrk="1" hangingPunct="1"/>
            <a:r>
              <a:rPr lang="en-US" altLang="en-US" smtClean="0"/>
              <a:t>Good read on this subject: </a:t>
            </a:r>
            <a:r>
              <a:rPr lang="en-US" altLang="en-US" i="1" smtClean="0"/>
              <a:t>Driven Wild</a:t>
            </a:r>
            <a:r>
              <a:rPr lang="en-US" altLang="en-US" smtClean="0"/>
              <a:t>, Paul Sutter</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A0C633-07CF-4071-991E-E6001EBA401D}" type="slidenum">
              <a:rPr lang="en-US" altLang="en-US"/>
              <a:pPr eaLnBrk="1" hangingPunct="1"/>
              <a:t>2</a:t>
            </a:fld>
            <a:endParaRPr lang="en-US" altLang="en-US"/>
          </a:p>
        </p:txBody>
      </p:sp>
      <p:sp>
        <p:nvSpPr>
          <p:cNvPr id="63491" name="Rectangle 2"/>
          <p:cNvSpPr>
            <a:spLocks noRo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-Welcome to Lava Beds National Monument!</a:t>
            </a:r>
          </a:p>
          <a:p>
            <a:pPr eaLnBrk="1" hangingPunct="1"/>
            <a:r>
              <a:rPr lang="en-US" altLang="en-US" smtClean="0"/>
              <a:t>-Safety Messages and Announcements</a:t>
            </a:r>
          </a:p>
          <a:p>
            <a:pPr eaLnBrk="1" hangingPunct="1"/>
            <a:r>
              <a:rPr lang="en-US" altLang="en-US" smtClean="0"/>
              <a:t>-Introduction of myself and audience.</a:t>
            </a:r>
          </a:p>
          <a:p>
            <a:pPr eaLnBrk="1" hangingPunct="1"/>
            <a:r>
              <a:rPr lang="en-US" altLang="en-US" smtClean="0"/>
              <a:t>-Ask the audience what LABE is known for?</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65DAB8-3AD1-4EF5-B8D3-827D8B403AC0}" type="slidenum">
              <a:rPr lang="en-US" altLang="en-US"/>
              <a:pPr eaLnBrk="1" hangingPunct="1"/>
              <a:t>20</a:t>
            </a:fld>
            <a:endParaRPr lang="en-US" altLang="en-US"/>
          </a:p>
        </p:txBody>
      </p:sp>
      <p:sp>
        <p:nvSpPr>
          <p:cNvPr id="81923" name="Rectangle 2"/>
          <p:cNvSpPr>
            <a:spLocks noRo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Expanding civilization and mechanization that the auto made possible became a major factor, even at Lava Beds!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55A769A-AB6C-4971-945D-935AB993F4D7}" type="slidenum">
              <a:rPr lang="en-US" altLang="en-US"/>
              <a:pPr eaLnBrk="1" hangingPunct="1"/>
              <a:t>21</a:t>
            </a:fld>
            <a:endParaRPr lang="en-US" altLang="en-US"/>
          </a:p>
        </p:txBody>
      </p:sp>
      <p:sp>
        <p:nvSpPr>
          <p:cNvPr id="82947" name="Rectangle 2"/>
          <p:cNvSpPr>
            <a:spLocks noRo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Aldo Leopold was a  FS employees who began thinking of land stewardship as an entire ecosystem concept and championed the necessity of setting aside some lands for purposes other than resource extraction. He saw wilderness as a fundamental human need as essential as more resource oriented activities such as the need for wood, coal, or fiber production.</a:t>
            </a:r>
          </a:p>
          <a:p>
            <a:pPr eaLnBrk="1" hangingPunct="1"/>
            <a:endParaRPr lang="en-US" altLang="en-US" smtClean="0"/>
          </a:p>
          <a:p>
            <a:pPr eaLnBrk="1" hangingPunct="1"/>
            <a:r>
              <a:rPr lang="en-US" altLang="en-US" smtClean="0"/>
              <a:t>After Yale, Leopold joined the U.S. Forest Service and was assigned to the Arizona Territories. During his tenure, he began to see the land as a living organism and develop the concept of community. Leopold put the science behind the new land ethic.</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DCDD93C-E1C8-4FB3-8ACA-04BA4877A954}" type="slidenum">
              <a:rPr lang="en-US" altLang="en-US"/>
              <a:pPr eaLnBrk="1" hangingPunct="1"/>
              <a:t>22</a:t>
            </a:fld>
            <a:endParaRPr lang="en-US" altLang="en-US"/>
          </a:p>
        </p:txBody>
      </p:sp>
      <p:sp>
        <p:nvSpPr>
          <p:cNvPr id="83971" name="Rectangle 2"/>
          <p:cNvSpPr>
            <a:spLocks noRo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-Aldo Leopold wrote about his scientific findings in “A Sand County Almanac”</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55F4BC-5C8A-4149-AC4D-04E9F93CA932}" type="slidenum">
              <a:rPr lang="en-US" altLang="en-US"/>
              <a:pPr eaLnBrk="1" hangingPunct="1"/>
              <a:t>23</a:t>
            </a:fld>
            <a:endParaRPr lang="en-US" altLang="en-US"/>
          </a:p>
        </p:txBody>
      </p:sp>
      <p:sp>
        <p:nvSpPr>
          <p:cNvPr id="84995" name="Rectangle 2"/>
          <p:cNvSpPr>
            <a:spLocks noRo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On the other hand, Bob Marshall had the political power to protect wilderness areas. In 1935, Marshall joined with other conservationists to form the Wilderness Society. As a scientist, sociologist, and adventurer, Marshall spent much of his adult life exploring the country's uncharted wilderness areas. As a bureaucrat, he fought to protect those areas. Along the way, he became one of the nation's leading conservationists.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548BEB-5FC6-48F5-8CEE-13863E2BF179}" type="slidenum">
              <a:rPr lang="en-US" altLang="en-US"/>
              <a:pPr eaLnBrk="1" hangingPunct="1"/>
              <a:t>24</a:t>
            </a:fld>
            <a:endParaRPr lang="en-US" altLang="en-US"/>
          </a:p>
        </p:txBody>
      </p:sp>
      <p:sp>
        <p:nvSpPr>
          <p:cNvPr id="86019" name="Rectangle 2"/>
          <p:cNvSpPr>
            <a:spLocks noRo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Howard Zahniser was able to pull everything together to create legislation to protect the wilderness. Equal to Zahniser's respect for nature was his affinity for the written word. Trained as a journalist, Zahniser worked as a book reviewer for Nature Magazine and as an editor for the U.S. Biological Survey before co-heading The Wilderness Society in 1945. Under his direction, The Living Wilderness, the Society's magazine, addressed the greatest conservation issues of the times for the entire environmental movement.</a:t>
            </a:r>
          </a:p>
          <a:p>
            <a:pPr eaLnBrk="1" hangingPunct="1"/>
            <a:endParaRPr lang="en-US" altLang="en-US" smtClean="0"/>
          </a:p>
          <a:p>
            <a:pPr eaLnBrk="1" hangingPunct="1"/>
            <a:r>
              <a:rPr lang="en-US" altLang="en-US" smtClean="0"/>
              <a:t>While drafting the Wilderness Act, Zahniser felt compelled to go beyond the constraints of formal bureaucratic language. He particularly struggled to find the best word to accurately describe wilderness lands. Not just any word would do for a connoisseur of both literature and nature. One day when a friend remarked to him that she enjoyed the "untrammeled" Olympic National Park seashore, he knew his search was over. Although the Wilderness Act went through numerous revisions, the word "untrammeled" was retained in all 66 versions, including the last.Between 1956 and 1964, Zahniser wrote 66 drafts of the bill and steered it through 18 hearings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C47F2F2-EACB-4353-97A6-8E517A5E50AF}" type="slidenum">
              <a:rPr lang="en-US" altLang="en-US"/>
              <a:pPr eaLnBrk="1" hangingPunct="1"/>
              <a:t>25</a:t>
            </a:fld>
            <a:endParaRPr lang="en-US" altLang="en-US"/>
          </a:p>
        </p:txBody>
      </p:sp>
      <p:sp>
        <p:nvSpPr>
          <p:cNvPr id="87043" name="Rectangle 2"/>
          <p:cNvSpPr>
            <a:spLocks noRot="1" noChangeArrowheads="1" noTextEdit="1"/>
          </p:cNvSpPr>
          <p:nvPr>
            <p:ph type="sldImg"/>
          </p:nvPr>
        </p:nvSpPr>
        <p:spPr>
          <a:ln/>
        </p:spPr>
      </p:sp>
      <p:sp>
        <p:nvSpPr>
          <p:cNvPr id="8704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Sec 2c provides an overall description of the ideal definition of wilderness for management purposes. The wilderness act established the National Wilderness Preservation system.</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9DE7B6C-612B-40C5-A36C-7280FFC08743}" type="slidenum">
              <a:rPr lang="en-US" altLang="en-US"/>
              <a:pPr eaLnBrk="1" hangingPunct="1"/>
              <a:t>26</a:t>
            </a:fld>
            <a:endParaRPr lang="en-US" altLang="en-US"/>
          </a:p>
        </p:txBody>
      </p:sp>
      <p:sp>
        <p:nvSpPr>
          <p:cNvPr id="88067" name="Rectangle 2"/>
          <p:cNvSpPr>
            <a:spLocks noRo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The wilderness celebrated it’s 41</a:t>
            </a:r>
            <a:r>
              <a:rPr lang="en-US" altLang="en-US" baseline="30000" smtClean="0"/>
              <a:t>st</a:t>
            </a:r>
            <a:r>
              <a:rPr lang="en-US" altLang="en-US" smtClean="0"/>
              <a:t> anniversary this year.</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EA02AD3-B08E-496E-AAA3-9A48CE257828}" type="slidenum">
              <a:rPr lang="en-US" altLang="en-US"/>
              <a:pPr eaLnBrk="1" hangingPunct="1"/>
              <a:t>27</a:t>
            </a:fld>
            <a:endParaRPr lang="en-US" altLang="en-US"/>
          </a:p>
        </p:txBody>
      </p:sp>
      <p:sp>
        <p:nvSpPr>
          <p:cNvPr id="89091" name="Rectangle 2"/>
          <p:cNvSpPr>
            <a:spLocks noRot="1" noChangeArrowheads="1" noTextEdit="1"/>
          </p:cNvSpPr>
          <p:nvPr>
            <p:ph type="sldImg"/>
          </p:nvPr>
        </p:nvSpPr>
        <p:spPr>
          <a:ln/>
        </p:spPr>
      </p:sp>
      <p:sp>
        <p:nvSpPr>
          <p:cNvPr id="8909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How much wilderness exists in the entire NWPS now? (Started with 9.1 million acres in 1964)</a:t>
            </a:r>
          </a:p>
          <a:p>
            <a:pPr eaLnBrk="1" hangingPunct="1"/>
            <a:r>
              <a:rPr lang="en-US" altLang="en-US" smtClean="0"/>
              <a:t>Answer; over 106 million acres</a:t>
            </a:r>
          </a:p>
          <a:p>
            <a:pPr eaLnBrk="1" hangingPunct="1"/>
            <a:endParaRPr lang="en-US" altLang="en-US" smtClean="0"/>
          </a:p>
          <a:p>
            <a:pPr eaLnBrk="1" hangingPunct="1"/>
            <a:r>
              <a:rPr lang="en-US" altLang="en-US" smtClean="0"/>
              <a:t>Every president since Lyndon Johnson has signed legislation creating new wilderness. President Reagan signed more wilderness bills than any other president so far. Expansion of the system has continued despite changes in politics, values, and other priorities.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0D96580-06F3-4A6E-A930-B0E66A94DA5D}" type="slidenum">
              <a:rPr lang="en-US" altLang="en-US"/>
              <a:pPr eaLnBrk="1" hangingPunct="1"/>
              <a:t>28</a:t>
            </a:fld>
            <a:endParaRPr lang="en-US" altLang="en-US"/>
          </a:p>
        </p:txBody>
      </p:sp>
      <p:sp>
        <p:nvSpPr>
          <p:cNvPr id="90115" name="Rectangle 2"/>
          <p:cNvSpPr>
            <a:spLocks noRo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smtClean="0"/>
              <a:t>President Nixon</a:t>
            </a:r>
            <a:r>
              <a:rPr lang="en-US" altLang="en-US" smtClean="0"/>
              <a:t> designated </a:t>
            </a:r>
            <a:r>
              <a:rPr lang="en-US" altLang="en-US" b="1" smtClean="0"/>
              <a:t>28,460</a:t>
            </a:r>
            <a:r>
              <a:rPr lang="en-US" altLang="en-US" smtClean="0"/>
              <a:t> acres of Wilderness in  Lava Beds National Monument  on </a:t>
            </a:r>
            <a:r>
              <a:rPr lang="en-US" altLang="en-US" b="1" smtClean="0"/>
              <a:t>October 13, 1972</a:t>
            </a:r>
            <a:r>
              <a:rPr lang="en-US" altLang="en-US" smtClean="0"/>
              <a:t>. That is over 61% wilderness!!!!!!</a:t>
            </a:r>
          </a:p>
          <a:p>
            <a:pPr eaLnBrk="1" hangingPunct="1"/>
            <a:endParaRPr lang="en-US"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EE6161-8539-43DC-8FA7-BAC6DD3F6E1F}" type="slidenum">
              <a:rPr lang="en-US" altLang="en-US"/>
              <a:pPr eaLnBrk="1" hangingPunct="1"/>
              <a:t>29</a:t>
            </a:fld>
            <a:endParaRPr lang="en-US" altLang="en-US"/>
          </a:p>
        </p:txBody>
      </p:sp>
      <p:sp>
        <p:nvSpPr>
          <p:cNvPr id="91139" name="Rectangle 2"/>
          <p:cNvSpPr>
            <a:spLocks noRot="1" noChangeArrowheads="1" noTextEdit="1"/>
          </p:cNvSpPr>
          <p:nvPr>
            <p:ph type="sldImg"/>
          </p:nvPr>
        </p:nvSpPr>
        <p:spPr>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Wilderness areas at Lava Beds as well as the 100 million acres of wilderness in the rest of the US, protect cultural resources, geologic resources, and natural resources. Wilderness provides opportunities for scientific research, education, and recreation.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49F51CC-22BE-43B2-93F0-85425FD47464}" type="slidenum">
              <a:rPr lang="en-US" altLang="en-US"/>
              <a:pPr eaLnBrk="1" hangingPunct="1"/>
              <a:t>3</a:t>
            </a:fld>
            <a:endParaRPr lang="en-US" altLang="en-US"/>
          </a:p>
        </p:txBody>
      </p:sp>
      <p:sp>
        <p:nvSpPr>
          <p:cNvPr id="64515" name="Rectangle 2"/>
          <p:cNvSpPr>
            <a:spLocks noRo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Wilderness! Today we are going to take a tour of Lava Beds Wilderness. Lava Beds is over 61% wilderness! As you enter the wilderness you will see boundary signs that look like this. Tonight, we will learn what these signs mean.</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C2FB841-18FF-4653-9D71-686DF1F7677C}" type="slidenum">
              <a:rPr lang="en-US" altLang="en-US"/>
              <a:pPr eaLnBrk="1" hangingPunct="1"/>
              <a:t>30</a:t>
            </a:fld>
            <a:endParaRPr lang="en-US" altLang="en-US"/>
          </a:p>
        </p:txBody>
      </p:sp>
      <p:sp>
        <p:nvSpPr>
          <p:cNvPr id="92163" name="Rectangle 2"/>
          <p:cNvSpPr>
            <a:spLocks noRo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Petroglyphs and pictogrpahs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9BE7CD0-BCA0-4F1C-AF69-EC7511FBA3C5}" type="slidenum">
              <a:rPr lang="en-US" altLang="en-US"/>
              <a:pPr eaLnBrk="1" hangingPunct="1"/>
              <a:t>31</a:t>
            </a:fld>
            <a:endParaRPr lang="en-US" altLang="en-US"/>
          </a:p>
        </p:txBody>
      </p:sp>
      <p:sp>
        <p:nvSpPr>
          <p:cNvPr id="93187" name="Rectangle 2"/>
          <p:cNvSpPr>
            <a:spLocks noRot="1" noChangeArrowheads="1" noTextEdit="1"/>
          </p:cNvSpPr>
          <p:nvPr>
            <p:ph type="sldImg"/>
          </p:nvPr>
        </p:nvSpPr>
        <p:spPr>
          <a:ln/>
        </p:spPr>
      </p:sp>
      <p:sp>
        <p:nvSpPr>
          <p:cNvPr id="93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Cultural artifacts such as arrowheads made by the modocs.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C40A525-3F92-4BF3-84B3-F0903F632001}" type="slidenum">
              <a:rPr lang="en-US" altLang="en-US"/>
              <a:pPr eaLnBrk="1" hangingPunct="1"/>
              <a:t>32</a:t>
            </a:fld>
            <a:endParaRPr lang="en-US" altLang="en-US"/>
          </a:p>
        </p:txBody>
      </p:sp>
      <p:sp>
        <p:nvSpPr>
          <p:cNvPr id="94211" name="Rectangle 2"/>
          <p:cNvSpPr>
            <a:spLocks noRo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Gillems Bluff fault line.</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1EBDBF-0986-4E7B-8616-825BF1FB7179}" type="slidenum">
              <a:rPr lang="en-US" altLang="en-US"/>
              <a:pPr eaLnBrk="1" hangingPunct="1"/>
              <a:t>33</a:t>
            </a:fld>
            <a:endParaRPr lang="en-US" altLang="en-US"/>
          </a:p>
        </p:txBody>
      </p:sp>
      <p:sp>
        <p:nvSpPr>
          <p:cNvPr id="95235" name="Rectangle 2"/>
          <p:cNvSpPr>
            <a:spLocks noRot="1" noChangeArrowheads="1" noTextEdit="1"/>
          </p:cNvSpPr>
          <p:nvPr>
            <p:ph type="sldImg"/>
          </p:nvPr>
        </p:nvSpPr>
        <p:spPr>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Lava Flows such as the Callahan flow seen here from the top of the Eagle Nest Butte.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CBAEF27-D37A-49A1-9C3E-48A09E4FCEF8}" type="slidenum">
              <a:rPr lang="en-US" altLang="en-US"/>
              <a:pPr eaLnBrk="1" hangingPunct="1"/>
              <a:t>34</a:t>
            </a:fld>
            <a:endParaRPr lang="en-US" altLang="en-US"/>
          </a:p>
        </p:txBody>
      </p:sp>
      <p:sp>
        <p:nvSpPr>
          <p:cNvPr id="96259" name="Rectangle 2"/>
          <p:cNvSpPr>
            <a:spLocks noRo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Lava Tube Caves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2FFD91-E33F-4B28-B3CE-CDE9562BA62B}" type="slidenum">
              <a:rPr lang="en-US" altLang="en-US"/>
              <a:pPr eaLnBrk="1" hangingPunct="1"/>
              <a:t>35</a:t>
            </a:fld>
            <a:endParaRPr lang="en-US" altLang="en-US"/>
          </a:p>
        </p:txBody>
      </p:sp>
      <p:sp>
        <p:nvSpPr>
          <p:cNvPr id="97283" name="Rectangle 2"/>
          <p:cNvSpPr>
            <a:spLocks noRot="1" noChangeArrowheads="1" noTextEdit="1"/>
          </p:cNvSpPr>
          <p:nvPr>
            <p:ph type="sldImg"/>
          </p:nvPr>
        </p:nvSpPr>
        <p:spPr>
          <a:ln/>
        </p:spPr>
      </p:sp>
      <p:sp>
        <p:nvSpPr>
          <p:cNvPr id="97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Natural resources from the very small cave invertebrates…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B08263-1E9D-43C2-935C-2A210D468BC4}" type="slidenum">
              <a:rPr lang="en-US" altLang="en-US"/>
              <a:pPr eaLnBrk="1" hangingPunct="1"/>
              <a:t>36</a:t>
            </a:fld>
            <a:endParaRPr lang="en-US" altLang="en-US"/>
          </a:p>
        </p:txBody>
      </p:sp>
      <p:sp>
        <p:nvSpPr>
          <p:cNvPr id="98307" name="Rectangle 2"/>
          <p:cNvSpPr>
            <a:spLocks noRot="1" noChangeArrowheads="1" noTextEdit="1"/>
          </p:cNvSpPr>
          <p:nvPr>
            <p:ph type="sldImg"/>
          </p:nvPr>
        </p:nvSpPr>
        <p:spPr>
          <a:ln/>
        </p:spPr>
      </p:sp>
      <p:sp>
        <p:nvSpPr>
          <p:cNvPr id="98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Mayflies…</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52B138C-D51D-4CB5-9626-A0CF56D71C26}" type="slidenum">
              <a:rPr lang="en-US" altLang="en-US"/>
              <a:pPr eaLnBrk="1" hangingPunct="1"/>
              <a:t>37</a:t>
            </a:fld>
            <a:endParaRPr lang="en-US" altLang="en-US"/>
          </a:p>
        </p:txBody>
      </p:sp>
      <p:sp>
        <p:nvSpPr>
          <p:cNvPr id="99331" name="Rectangle 2"/>
          <p:cNvSpPr>
            <a:spLocks noRot="1" noChangeArrowheads="1" noTextEdit="1"/>
          </p:cNvSpPr>
          <p:nvPr>
            <p:ph type="sldImg"/>
          </p:nvPr>
        </p:nvSpPr>
        <p:spPr>
          <a:ln/>
        </p:spPr>
      </p:sp>
      <p:sp>
        <p:nvSpPr>
          <p:cNvPr id="99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Pacific Tree Frogs…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B7FC4EE-8C0C-4EEE-9888-AD5FA0D69478}" type="slidenum">
              <a:rPr lang="en-US" altLang="en-US"/>
              <a:pPr eaLnBrk="1" hangingPunct="1"/>
              <a:t>38</a:t>
            </a:fld>
            <a:endParaRPr lang="en-US" altLang="en-US"/>
          </a:p>
        </p:txBody>
      </p:sp>
      <p:sp>
        <p:nvSpPr>
          <p:cNvPr id="100355" name="Rectangle 2"/>
          <p:cNvSpPr>
            <a:spLocks noRo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Hibernating Townsends Big-eared bats…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5F09694-0AF3-499D-9E79-91186C878A48}" type="slidenum">
              <a:rPr lang="en-US" altLang="en-US"/>
              <a:pPr eaLnBrk="1" hangingPunct="1"/>
              <a:t>39</a:t>
            </a:fld>
            <a:endParaRPr lang="en-US" altLang="en-US"/>
          </a:p>
        </p:txBody>
      </p:sp>
      <p:sp>
        <p:nvSpPr>
          <p:cNvPr id="101379" name="Rectangle 2"/>
          <p:cNvSpPr>
            <a:spLocks noRot="1" noChangeArrowheads="1" noTextEdit="1"/>
          </p:cNvSpPr>
          <p:nvPr>
            <p:ph type="sldImg"/>
          </p:nvPr>
        </p:nvSpPr>
        <p:spPr>
          <a:ln/>
        </p:spPr>
      </p:sp>
      <p:sp>
        <p:nvSpPr>
          <p:cNvPr id="1013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Baby great horned owls…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E1A83D-D528-464B-B7DC-BB9779A74C39}" type="slidenum">
              <a:rPr lang="en-US" altLang="en-US"/>
              <a:pPr eaLnBrk="1" hangingPunct="1"/>
              <a:t>4</a:t>
            </a:fld>
            <a:endParaRPr lang="en-US" altLang="en-US"/>
          </a:p>
        </p:txBody>
      </p:sp>
      <p:sp>
        <p:nvSpPr>
          <p:cNvPr id="65539" name="Rectangle 2"/>
          <p:cNvSpPr>
            <a:spLocks noRo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-What do you think of when you think of wilderness? Separate the audience in the tangible and intangible attributes that they mention. </a:t>
            </a:r>
          </a:p>
          <a:p>
            <a:pPr eaLnBrk="1" hangingPunct="1"/>
            <a:r>
              <a:rPr lang="en-US" altLang="en-US" smtClean="0"/>
              <a:t>-Discuss how wilderness means different things to different people; however, wilderness is an important part of everyone’s life.</a:t>
            </a:r>
          </a:p>
          <a:p>
            <a:pPr eaLnBrk="1" hangingPunct="1"/>
            <a:r>
              <a:rPr lang="en-US" altLang="en-US" smtClean="0"/>
              <a:t>-Wilderness was not always appreciated and we only have wilderness areas today because of the foresight of several insightful individuals….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584EBE9-E3F3-4CAD-88BB-B1A3804A894F}" type="slidenum">
              <a:rPr lang="en-US" altLang="en-US"/>
              <a:pPr eaLnBrk="1" hangingPunct="1"/>
              <a:t>40</a:t>
            </a:fld>
            <a:endParaRPr lang="en-US" altLang="en-US"/>
          </a:p>
        </p:txBody>
      </p:sp>
      <p:sp>
        <p:nvSpPr>
          <p:cNvPr id="102403" name="Rectangle 2"/>
          <p:cNvSpPr>
            <a:spLocks noRot="1" noChangeArrowheads="1" noTextEdit="1"/>
          </p:cNvSpPr>
          <p:nvPr>
            <p:ph type="sldImg"/>
          </p:nvPr>
        </p:nvSpPr>
        <p:spPr>
          <a:ln/>
        </p:spPr>
      </p:sp>
      <p:sp>
        <p:nvSpPr>
          <p:cNvPr id="102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Plants and wildflowers…</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F29A947-C3B1-4F5D-8895-50C48E40F952}" type="slidenum">
              <a:rPr lang="en-US" altLang="en-US"/>
              <a:pPr eaLnBrk="1" hangingPunct="1"/>
              <a:t>41</a:t>
            </a:fld>
            <a:endParaRPr lang="en-US" altLang="en-US"/>
          </a:p>
        </p:txBody>
      </p:sp>
      <p:sp>
        <p:nvSpPr>
          <p:cNvPr id="103427" name="Rectangle 2"/>
          <p:cNvSpPr>
            <a:spLocks noRot="1" noChangeArrowheads="1" noTextEdit="1"/>
          </p:cNvSpPr>
          <p:nvPr>
            <p:ph type="sldImg"/>
          </p:nvPr>
        </p:nvSpPr>
        <p:spPr>
          <a:ln/>
        </p:spPr>
      </p:sp>
      <p:sp>
        <p:nvSpPr>
          <p:cNvPr id="1034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Ferns….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EA91FD0-B1CC-4F2F-86F0-30B429AA55B3}" type="slidenum">
              <a:rPr lang="en-US" altLang="en-US"/>
              <a:pPr eaLnBrk="1" hangingPunct="1"/>
              <a:t>42</a:t>
            </a:fld>
            <a:endParaRPr lang="en-US" altLang="en-US"/>
          </a:p>
        </p:txBody>
      </p:sp>
      <p:sp>
        <p:nvSpPr>
          <p:cNvPr id="104451" name="Rectangle 2"/>
          <p:cNvSpPr>
            <a:spLocks noRo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Ice Caves…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F4E8443-A831-43BD-817F-AEE5079FE420}" type="slidenum">
              <a:rPr lang="en-US" altLang="en-US"/>
              <a:pPr eaLnBrk="1" hangingPunct="1"/>
              <a:t>43</a:t>
            </a:fld>
            <a:endParaRPr lang="en-US" altLang="en-US"/>
          </a:p>
        </p:txBody>
      </p:sp>
      <p:sp>
        <p:nvSpPr>
          <p:cNvPr id="105475" name="Rectangle 2"/>
          <p:cNvSpPr>
            <a:spLocks noRot="1" noChangeArrowheads="1" noTextEdit="1"/>
          </p:cNvSpPr>
          <p:nvPr>
            <p:ph type="sldImg"/>
          </p:nvPr>
        </p:nvSpPr>
        <p:spPr>
          <a:ln/>
        </p:spPr>
      </p:sp>
      <p:sp>
        <p:nvSpPr>
          <p:cNvPr id="105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Natural Skies…sunsets and sunrises</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2EB8C7D-7A4A-431C-BE57-545FE1A4F069}" type="slidenum">
              <a:rPr lang="en-US" altLang="en-US"/>
              <a:pPr eaLnBrk="1" hangingPunct="1"/>
              <a:t>44</a:t>
            </a:fld>
            <a:endParaRPr lang="en-US" altLang="en-US"/>
          </a:p>
        </p:txBody>
      </p:sp>
      <p:sp>
        <p:nvSpPr>
          <p:cNvPr id="106499" name="Rectangle 2"/>
          <p:cNvSpPr>
            <a:spLocks noRo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Snowfalls…</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53B7870-8C01-4F02-AA98-0C38A24EB936}" type="slidenum">
              <a:rPr lang="en-US" altLang="en-US"/>
              <a:pPr eaLnBrk="1" hangingPunct="1"/>
              <a:t>45</a:t>
            </a:fld>
            <a:endParaRPr lang="en-US" altLang="en-US"/>
          </a:p>
        </p:txBody>
      </p:sp>
      <p:sp>
        <p:nvSpPr>
          <p:cNvPr id="107523" name="Rectangle 2"/>
          <p:cNvSpPr>
            <a:spLocks noRot="1" noChangeArrowheads="1" noTextEdit="1"/>
          </p:cNvSpPr>
          <p:nvPr>
            <p:ph type="sldImg"/>
          </p:nvPr>
        </p:nvSpPr>
        <p:spPr>
          <a:ln/>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Night skies such as the stars and northern lights seen over Tulelake…</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5800A9C-A4B4-4C3E-AE52-4F351E28CB86}" type="slidenum">
              <a:rPr lang="en-US" altLang="en-US"/>
              <a:pPr eaLnBrk="1" hangingPunct="1"/>
              <a:t>46</a:t>
            </a:fld>
            <a:endParaRPr lang="en-US" altLang="en-US"/>
          </a:p>
        </p:txBody>
      </p:sp>
      <p:sp>
        <p:nvSpPr>
          <p:cNvPr id="108547" name="Rectangle 2"/>
          <p:cNvSpPr>
            <a:spLocks noRo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Weather events…clear skies, rainbows, and fresh air..</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5B11256-116E-4EEC-B56F-FE1F1E080F0D}" type="slidenum">
              <a:rPr lang="en-US" altLang="en-US"/>
              <a:pPr eaLnBrk="1" hangingPunct="1"/>
              <a:t>47</a:t>
            </a:fld>
            <a:endParaRPr lang="en-US" altLang="en-US"/>
          </a:p>
        </p:txBody>
      </p:sp>
      <p:sp>
        <p:nvSpPr>
          <p:cNvPr id="109571" name="Rectangle 2"/>
          <p:cNvSpPr>
            <a:spLocks noRot="1" noChangeArrowheads="1" noTextEdit="1"/>
          </p:cNvSpPr>
          <p:nvPr>
            <p:ph type="sldImg"/>
          </p:nvPr>
        </p:nvSpPr>
        <p:spPr>
          <a:ln/>
        </p:spPr>
      </p:sp>
      <p:sp>
        <p:nvSpPr>
          <p:cNvPr id="1095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Natural ecosystem processes such as fire and succession….</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367E05D-8879-4CE9-8490-94BAE97CBC0E}" type="slidenum">
              <a:rPr lang="en-US" altLang="en-US"/>
              <a:pPr eaLnBrk="1" hangingPunct="1"/>
              <a:t>48</a:t>
            </a:fld>
            <a:endParaRPr lang="en-US" altLang="en-US"/>
          </a:p>
        </p:txBody>
      </p:sp>
      <p:sp>
        <p:nvSpPr>
          <p:cNvPr id="110595" name="Rectangle 2"/>
          <p:cNvSpPr>
            <a:spLocks noRo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Scientific research…</a:t>
            </a:r>
          </a:p>
          <a:p>
            <a:pPr eaLnBrk="1" hangingPunct="1"/>
            <a:endParaRPr lang="en-US" altLang="en-US" smtClean="0"/>
          </a:p>
          <a:p>
            <a:pPr eaLnBrk="1" hangingPunct="1"/>
            <a:r>
              <a:rPr lang="en-US" altLang="en-US" smtClean="0"/>
              <a:t>-Left: Cave researchers measuring the temperature of the cave environments and the abundance of invertebrates found in caves.</a:t>
            </a:r>
          </a:p>
          <a:p>
            <a:pPr eaLnBrk="1" hangingPunct="1"/>
            <a:r>
              <a:rPr lang="en-US" altLang="en-US" smtClean="0"/>
              <a:t>-Top Right: Mapping the presence of exotic plants.</a:t>
            </a:r>
          </a:p>
          <a:p>
            <a:pPr eaLnBrk="1" hangingPunct="1"/>
            <a:r>
              <a:rPr lang="en-US" altLang="en-US" smtClean="0"/>
              <a:t>Bottom Right: Researchers coordinating with the NPS to study cave environments.</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DAAFDE6-A8AF-4FE5-85CE-705475741CAE}" type="slidenum">
              <a:rPr lang="en-US" altLang="en-US"/>
              <a:pPr eaLnBrk="1" hangingPunct="1"/>
              <a:t>49</a:t>
            </a:fld>
            <a:endParaRPr lang="en-US" altLang="en-US"/>
          </a:p>
        </p:txBody>
      </p:sp>
      <p:sp>
        <p:nvSpPr>
          <p:cNvPr id="111619" name="Rectangle 2"/>
          <p:cNvSpPr>
            <a:spLocks noRot="1" noChangeArrowheads="1" noTextEdit="1"/>
          </p:cNvSpPr>
          <p:nvPr>
            <p:ph type="sldImg"/>
          </p:nvPr>
        </p:nvSpPr>
        <p:spPr>
          <a:ln/>
        </p:spPr>
      </p:sp>
      <p:sp>
        <p:nvSpPr>
          <p:cNvPr id="111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Education opportunities such as ranger led cave tours.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A47107B-3F23-48AF-9569-020C6122FD7E}" type="slidenum">
              <a:rPr lang="en-US" altLang="en-US"/>
              <a:pPr eaLnBrk="1" hangingPunct="1"/>
              <a:t>5</a:t>
            </a:fld>
            <a:endParaRPr lang="en-US" altLang="en-US"/>
          </a:p>
        </p:txBody>
      </p:sp>
      <p:sp>
        <p:nvSpPr>
          <p:cNvPr id="66563" name="Rectangle 2"/>
          <p:cNvSpPr>
            <a:spLocks noRo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All of America was wilderness before the pioneers started exploring; however, wilderness was rugged, vast, and something to be feared.</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868D923-3669-40C1-808C-4CBFC6DB417C}" type="slidenum">
              <a:rPr lang="en-US" altLang="en-US"/>
              <a:pPr eaLnBrk="1" hangingPunct="1"/>
              <a:t>50</a:t>
            </a:fld>
            <a:endParaRPr lang="en-US" altLang="en-US"/>
          </a:p>
        </p:txBody>
      </p:sp>
      <p:sp>
        <p:nvSpPr>
          <p:cNvPr id="112643" name="Rectangle 2"/>
          <p:cNvSpPr>
            <a:spLocks noRo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Recreation activities such as caving, camping, and hiking…Recreation can be enjoyed with family and friends or can be done solo. Solitude is a great aspect of wilderness.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8B91E3-2DC8-4012-AB43-66D8175F03CD}" type="slidenum">
              <a:rPr lang="en-US" altLang="en-US"/>
              <a:pPr eaLnBrk="1" hangingPunct="1"/>
              <a:t>54</a:t>
            </a:fld>
            <a:endParaRPr lang="en-US" altLang="en-US"/>
          </a:p>
        </p:txBody>
      </p:sp>
      <p:sp>
        <p:nvSpPr>
          <p:cNvPr id="113667" name="Rectangle 2"/>
          <p:cNvSpPr>
            <a:spLocks noRot="1" noChangeArrowheads="1" noTextEdit="1"/>
          </p:cNvSpPr>
          <p:nvPr>
            <p:ph type="sldImg"/>
          </p:nvPr>
        </p:nvSpPr>
        <p:spPr>
          <a:ln/>
        </p:spPr>
      </p:sp>
      <p:sp>
        <p:nvSpPr>
          <p:cNvPr id="1136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Thank you for attending tonight’s wilderness presentation. I hope all you will be able to enjoy some form of wilderness whether it be caving, hiking, or just using your senses to explore this great land that has been protected for your use and enjoyment. In conclusion, I ask you to take the advice of President </a:t>
            </a:r>
            <a:r>
              <a:rPr lang="en-US" altLang="en-US" i="1" smtClean="0">
                <a:solidFill>
                  <a:schemeClr val="bg1"/>
                </a:solidFill>
              </a:rPr>
              <a:t>Lyndon B. Johnson, upon signing the 1964 Wilderness Act…….</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0FABB53-A6B6-465B-AA83-727F45EF5A37}" type="slidenum">
              <a:rPr lang="en-US" altLang="en-US"/>
              <a:pPr eaLnBrk="1" hangingPunct="1"/>
              <a:t>57</a:t>
            </a:fld>
            <a:endParaRPr lang="en-US" altLang="en-US"/>
          </a:p>
        </p:txBody>
      </p:sp>
      <p:sp>
        <p:nvSpPr>
          <p:cNvPr id="114691" name="Rectangle 2"/>
          <p:cNvSpPr>
            <a:spLocks noRot="1" noChangeArrowheads="1" noTextEdit="1"/>
          </p:cNvSpPr>
          <p:nvPr>
            <p:ph type="sldImg"/>
          </p:nvPr>
        </p:nvSpPr>
        <p:spPr>
          <a:ln/>
        </p:spPr>
      </p:sp>
      <p:sp>
        <p:nvSpPr>
          <p:cNvPr id="11469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The dictionary definition has to do with fishing nets and horses.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20FA7F-0B22-4D50-8A4B-D659679EA433}" type="slidenum">
              <a:rPr lang="en-US" altLang="en-US"/>
              <a:pPr eaLnBrk="1" hangingPunct="1"/>
              <a:t>6</a:t>
            </a:fld>
            <a:endParaRPr lang="en-US" altLang="en-US"/>
          </a:p>
        </p:txBody>
      </p:sp>
      <p:sp>
        <p:nvSpPr>
          <p:cNvPr id="67587" name="Rectangle 2"/>
          <p:cNvSpPr>
            <a:spLocks noRo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Imagine that you are entering a cave for the first time…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2342A41-5C59-4CCE-AEB7-00C51FE2FF7F}" type="slidenum">
              <a:rPr lang="en-US" altLang="en-US"/>
              <a:pPr eaLnBrk="1" hangingPunct="1"/>
              <a:t>7</a:t>
            </a:fld>
            <a:endParaRPr lang="en-US" altLang="en-US"/>
          </a:p>
        </p:txBody>
      </p:sp>
      <p:sp>
        <p:nvSpPr>
          <p:cNvPr id="68611" name="Rectangle 2"/>
          <p:cNvSpPr>
            <a:spLocks noRo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As, you go in you can see your surroundings such as the sky, rocks, lichens, and wildlife….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8F02913-0547-45DE-937E-31DEE4C80172}" type="slidenum">
              <a:rPr lang="en-US" altLang="en-US"/>
              <a:pPr eaLnBrk="1" hangingPunct="1"/>
              <a:t>8</a:t>
            </a:fld>
            <a:endParaRPr lang="en-US" altLang="en-US"/>
          </a:p>
        </p:txBody>
      </p:sp>
      <p:sp>
        <p:nvSpPr>
          <p:cNvPr id="69635" name="Rectangle 2"/>
          <p:cNvSpPr>
            <a:spLocks noRo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However, once you walk deeper into the cave you can no longer see what is ahead of you…you may fear the unknown…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F21A1D3-E54C-4139-B040-2B55953F28BD}" type="slidenum">
              <a:rPr lang="en-US" altLang="en-US"/>
              <a:pPr eaLnBrk="1" hangingPunct="1"/>
              <a:t>9</a:t>
            </a:fld>
            <a:endParaRPr lang="en-US" altLang="en-US"/>
          </a:p>
        </p:txBody>
      </p:sp>
      <p:sp>
        <p:nvSpPr>
          <p:cNvPr id="70659" name="Rectangle 2"/>
          <p:cNvSpPr>
            <a:spLocks noRot="1" noChangeArrowheads="1" noTextEdit="1"/>
          </p:cNvSpPr>
          <p:nvPr>
            <p:ph type="sldImg"/>
          </p:nvPr>
        </p:nvSpPr>
        <p:spPr>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Early wilderness explorers felt the same way. They feared the unknown. They had difficulty traveling as you can see here in this picture at Craters of the Moon National Park. Traveling by horse over rugged landscapes was time consuming and dangerous.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D31C7342-29E6-41A9-BE29-6B25C66FF88A}" type="slidenum">
              <a:rPr lang="en-US" altLang="en-US"/>
              <a:pPr/>
              <a:t>‹#›</a:t>
            </a:fld>
            <a:endParaRPr lang="en-US" altLang="en-US"/>
          </a:p>
        </p:txBody>
      </p:sp>
    </p:spTree>
    <p:extLst>
      <p:ext uri="{BB962C8B-B14F-4D97-AF65-F5344CB8AC3E}">
        <p14:creationId xmlns:p14="http://schemas.microsoft.com/office/powerpoint/2010/main" val="1635596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0E25AAE-8547-4E54-BA93-99EF6A270357}" type="slidenum">
              <a:rPr lang="en-US" altLang="en-US"/>
              <a:pPr/>
              <a:t>‹#›</a:t>
            </a:fld>
            <a:endParaRPr lang="en-US" altLang="en-US"/>
          </a:p>
        </p:txBody>
      </p:sp>
    </p:spTree>
    <p:extLst>
      <p:ext uri="{BB962C8B-B14F-4D97-AF65-F5344CB8AC3E}">
        <p14:creationId xmlns:p14="http://schemas.microsoft.com/office/powerpoint/2010/main" val="36369847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A101BD9-349B-4B7C-ADBB-8BC1145A77CE}" type="slidenum">
              <a:rPr lang="en-US" altLang="en-US"/>
              <a:pPr/>
              <a:t>‹#›</a:t>
            </a:fld>
            <a:endParaRPr lang="en-US" altLang="en-US"/>
          </a:p>
        </p:txBody>
      </p:sp>
    </p:spTree>
    <p:extLst>
      <p:ext uri="{BB962C8B-B14F-4D97-AF65-F5344CB8AC3E}">
        <p14:creationId xmlns:p14="http://schemas.microsoft.com/office/powerpoint/2010/main" val="4186498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fld id="{8843BB77-FCEA-487E-A602-792F9ADD0B04}" type="slidenum">
              <a:rPr lang="en-US" altLang="en-US"/>
              <a:pPr/>
              <a:t>‹#›</a:t>
            </a:fld>
            <a:endParaRPr lang="en-US" altLang="en-US"/>
          </a:p>
        </p:txBody>
      </p:sp>
    </p:spTree>
    <p:extLst>
      <p:ext uri="{BB962C8B-B14F-4D97-AF65-F5344CB8AC3E}">
        <p14:creationId xmlns:p14="http://schemas.microsoft.com/office/powerpoint/2010/main" val="348698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F760767C-0257-49DF-902B-7011D0A582D2}" type="slidenum">
              <a:rPr lang="en-US" altLang="en-US"/>
              <a:pPr/>
              <a:t>‹#›</a:t>
            </a:fld>
            <a:endParaRPr lang="en-US" altLang="en-US"/>
          </a:p>
        </p:txBody>
      </p:sp>
    </p:spTree>
    <p:extLst>
      <p:ext uri="{BB962C8B-B14F-4D97-AF65-F5344CB8AC3E}">
        <p14:creationId xmlns:p14="http://schemas.microsoft.com/office/powerpoint/2010/main" val="1943710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A292AC56-995A-48A7-BD76-96DDDCE8BE6E}" type="slidenum">
              <a:rPr lang="en-US" altLang="en-US"/>
              <a:pPr/>
              <a:t>‹#›</a:t>
            </a:fld>
            <a:endParaRPr lang="en-US" altLang="en-US"/>
          </a:p>
        </p:txBody>
      </p:sp>
    </p:spTree>
    <p:extLst>
      <p:ext uri="{BB962C8B-B14F-4D97-AF65-F5344CB8AC3E}">
        <p14:creationId xmlns:p14="http://schemas.microsoft.com/office/powerpoint/2010/main" val="3535598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B61F8EE-32FE-4572-AF1D-523F9DD5DC07}" type="slidenum">
              <a:rPr lang="en-US" altLang="en-US"/>
              <a:pPr/>
              <a:t>‹#›</a:t>
            </a:fld>
            <a:endParaRPr lang="en-US" altLang="en-US"/>
          </a:p>
        </p:txBody>
      </p:sp>
    </p:spTree>
    <p:extLst>
      <p:ext uri="{BB962C8B-B14F-4D97-AF65-F5344CB8AC3E}">
        <p14:creationId xmlns:p14="http://schemas.microsoft.com/office/powerpoint/2010/main" val="2552947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09EF575E-A061-4D0E-86BC-3EF9D32165F1}" type="slidenum">
              <a:rPr lang="en-US" altLang="en-US"/>
              <a:pPr/>
              <a:t>‹#›</a:t>
            </a:fld>
            <a:endParaRPr lang="en-US" altLang="en-US"/>
          </a:p>
        </p:txBody>
      </p:sp>
    </p:spTree>
    <p:extLst>
      <p:ext uri="{BB962C8B-B14F-4D97-AF65-F5344CB8AC3E}">
        <p14:creationId xmlns:p14="http://schemas.microsoft.com/office/powerpoint/2010/main" val="2921233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28A8F7B0-E6B6-4020-9163-C16A0A31910A}" type="slidenum">
              <a:rPr lang="en-US" altLang="en-US"/>
              <a:pPr/>
              <a:t>‹#›</a:t>
            </a:fld>
            <a:endParaRPr lang="en-US" altLang="en-US"/>
          </a:p>
        </p:txBody>
      </p:sp>
    </p:spTree>
    <p:extLst>
      <p:ext uri="{BB962C8B-B14F-4D97-AF65-F5344CB8AC3E}">
        <p14:creationId xmlns:p14="http://schemas.microsoft.com/office/powerpoint/2010/main" val="3325736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8FEB29F2-EF56-4017-B450-2D226D337675}" type="slidenum">
              <a:rPr lang="en-US" altLang="en-US"/>
              <a:pPr/>
              <a:t>‹#›</a:t>
            </a:fld>
            <a:endParaRPr lang="en-US" altLang="en-US"/>
          </a:p>
        </p:txBody>
      </p:sp>
    </p:spTree>
    <p:extLst>
      <p:ext uri="{BB962C8B-B14F-4D97-AF65-F5344CB8AC3E}">
        <p14:creationId xmlns:p14="http://schemas.microsoft.com/office/powerpoint/2010/main" val="309307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18EBAE77-CDE4-4440-AF81-2AB26578F6EB}" type="slidenum">
              <a:rPr lang="en-US" altLang="en-US"/>
              <a:pPr/>
              <a:t>‹#›</a:t>
            </a:fld>
            <a:endParaRPr lang="en-US" altLang="en-US"/>
          </a:p>
        </p:txBody>
      </p:sp>
    </p:spTree>
    <p:extLst>
      <p:ext uri="{BB962C8B-B14F-4D97-AF65-F5344CB8AC3E}">
        <p14:creationId xmlns:p14="http://schemas.microsoft.com/office/powerpoint/2010/main" val="1782243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B6AB875A-1203-46A0-8431-912BF23C2C06}" type="slidenum">
              <a:rPr lang="en-US" altLang="en-US"/>
              <a:pPr/>
              <a:t>‹#›</a:t>
            </a:fld>
            <a:endParaRPr lang="en-US" altLang="en-US"/>
          </a:p>
        </p:txBody>
      </p:sp>
    </p:spTree>
    <p:extLst>
      <p:ext uri="{BB962C8B-B14F-4D97-AF65-F5344CB8AC3E}">
        <p14:creationId xmlns:p14="http://schemas.microsoft.com/office/powerpoint/2010/main" val="451126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F7DE4BAC-C9AD-465C-B45B-30C10739D5CB}" type="slidenum">
              <a:rPr lang="en-US" altLang="en-US"/>
              <a:pPr/>
              <a:t>‹#›</a:t>
            </a:fld>
            <a:endParaRPr lang="en-US" altLang="en-US"/>
          </a:p>
        </p:txBody>
      </p:sp>
    </p:spTree>
    <p:extLst>
      <p:ext uri="{BB962C8B-B14F-4D97-AF65-F5344CB8AC3E}">
        <p14:creationId xmlns:p14="http://schemas.microsoft.com/office/powerpoint/2010/main" val="963637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E972792-C48C-4B4B-BDE3-E4ECD1381B5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doi.gov/" TargetMode="External"/><Relationship Id="rId3" Type="http://schemas.openxmlformats.org/officeDocument/2006/relationships/hyperlink" Target="http://www.nps.gov/labe/index.htm" TargetMode="External"/><Relationship Id="rId7" Type="http://schemas.openxmlformats.org/officeDocument/2006/relationships/hyperlink" Target="http://www.nps.gov/"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www.wilderness.org/index.cfm"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png"/><Relationship Id="rId4" Type="http://schemas.openxmlformats.org/officeDocument/2006/relationships/image" Target="../media/image46.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70.jpeg"/><Relationship Id="rId4" Type="http://schemas.openxmlformats.org/officeDocument/2006/relationships/image" Target="../media/image69.jpeg"/></Relationships>
</file>

<file path=ppt/slides/_rels/slide4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51.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image" Target="../media/image83.png"/></Relationships>
</file>

<file path=ppt/slides/_rels/slide5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2.xml"/><Relationship Id="rId7" Type="http://schemas.openxmlformats.org/officeDocument/2006/relationships/image" Target="../media/image89.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88.png"/><Relationship Id="rId4" Type="http://schemas.openxmlformats.org/officeDocument/2006/relationships/oleObject" Target="../embeddings/oleObject1.bin"/></Relationships>
</file>

<file path=ppt/slides/_rels/slide5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Group 2"/>
          <p:cNvGraphicFramePr>
            <a:graphicFrameLocks noGrp="1"/>
          </p:cNvGraphicFramePr>
          <p:nvPr/>
        </p:nvGraphicFramePr>
        <p:xfrm>
          <a:off x="9525" y="1804988"/>
          <a:ext cx="6838950" cy="365602"/>
        </p:xfrm>
        <a:graphic>
          <a:graphicData uri="http://schemas.openxmlformats.org/drawingml/2006/table">
            <a:tbl>
              <a:tblPr/>
              <a:tblGrid>
                <a:gridCol w="6838950">
                  <a:extLst>
                    <a:ext uri="{9D8B030D-6E8A-4147-A177-3AD203B41FA5}">
                      <a16:colId xmlns:a16="http://schemas.microsoft.com/office/drawing/2014/main" val="20000"/>
                    </a:ext>
                  </a:extLst>
                </a:gridCol>
              </a:tblGrid>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rPr>
                        <a:t>  </a:t>
                      </a:r>
                      <a:r>
                        <a:rPr kumimoji="0" lang="en-US" sz="300" b="0" i="0" u="none" strike="noStrike" cap="none" normalizeH="0" baseline="0" smtClean="0">
                          <a:ln>
                            <a:noFill/>
                          </a:ln>
                          <a:solidFill>
                            <a:schemeClr val="tx1"/>
                          </a:solidFill>
                          <a:effectLst/>
                          <a:latin typeface="Arial" pitchFamily="34" charset="0"/>
                        </a:rPr>
                        <a:t> </a:t>
                      </a:r>
                      <a:r>
                        <a:rPr kumimoji="0" lang="en-US" sz="1800" b="0" i="0" u="none" strike="noStrike" cap="none" normalizeH="0" baseline="0" smtClean="0">
                          <a:ln>
                            <a:noFill/>
                          </a:ln>
                          <a:solidFill>
                            <a:schemeClr val="tx1"/>
                          </a:solidFill>
                          <a:effectLst/>
                          <a:latin typeface="Arial" pitchFamily="34" charset="0"/>
                        </a:rPr>
                        <a:t>                                                                                         </a:t>
                      </a:r>
                    </a:p>
                  </a:txBody>
                  <a:tcPr marT="45641" marB="45641" anchor="ct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pic>
        <p:nvPicPr>
          <p:cNvPr id="3076" name="Picture 8" descr="Lava Beds National Monumen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600200"/>
            <a:ext cx="214312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9" descr="Schonchin Butte in wint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7600" y="1600200"/>
            <a:ext cx="357187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8" name="Group 10"/>
          <p:cNvGrpSpPr>
            <a:grpSpLocks/>
          </p:cNvGrpSpPr>
          <p:nvPr/>
        </p:nvGrpSpPr>
        <p:grpSpPr bwMode="auto">
          <a:xfrm>
            <a:off x="1447800" y="762000"/>
            <a:ext cx="5794375" cy="666750"/>
            <a:chOff x="48" y="50"/>
            <a:chExt cx="3650" cy="420"/>
          </a:xfrm>
        </p:grpSpPr>
        <p:pic>
          <p:nvPicPr>
            <p:cNvPr id="3081" name="Picture 11" descr="National Park Servic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 y="50"/>
              <a:ext cx="3600" cy="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 name="Rectangle 12">
              <a:hlinkClick r:id="rId7"/>
            </p:cNvPr>
            <p:cNvSpPr>
              <a:spLocks noChangeArrowheads="1"/>
            </p:cNvSpPr>
            <p:nvPr/>
          </p:nvSpPr>
          <p:spPr bwMode="auto">
            <a:xfrm>
              <a:off x="2226" y="72"/>
              <a:ext cx="6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083" name="Rectangle 13">
              <a:hlinkClick r:id="rId8"/>
            </p:cNvPr>
            <p:cNvSpPr>
              <a:spLocks noChangeArrowheads="1"/>
            </p:cNvSpPr>
            <p:nvPr/>
          </p:nvSpPr>
          <p:spPr bwMode="auto">
            <a:xfrm>
              <a:off x="2226" y="144"/>
              <a:ext cx="99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084" name="Rectangle 14">
              <a:hlinkClick r:id="rId7"/>
            </p:cNvPr>
            <p:cNvSpPr>
              <a:spLocks noChangeArrowheads="1"/>
            </p:cNvSpPr>
            <p:nvPr/>
          </p:nvSpPr>
          <p:spPr bwMode="auto">
            <a:xfrm>
              <a:off x="48" y="66"/>
              <a:ext cx="182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sp>
        <p:nvSpPr>
          <p:cNvPr id="3079" name="Line 15"/>
          <p:cNvSpPr>
            <a:spLocks noChangeShapeType="1"/>
          </p:cNvSpPr>
          <p:nvPr/>
        </p:nvSpPr>
        <p:spPr bwMode="auto">
          <a:xfrm>
            <a:off x="1524000" y="2819400"/>
            <a:ext cx="5715000" cy="0"/>
          </a:xfrm>
          <a:prstGeom prst="line">
            <a:avLst/>
          </a:prstGeom>
          <a:noFill/>
          <a:ln w="76200">
            <a:solidFill>
              <a:schemeClr val="tx1"/>
            </a:solidFill>
            <a:round/>
            <a:headEnd type="oval" w="sm" len="med"/>
            <a:tailEnd type="oval" w="sm" len="med"/>
          </a:ln>
          <a:extLst>
            <a:ext uri="{909E8E84-426E-40DD-AFC4-6F175D3DCCD1}">
              <a14:hiddenFill xmlns:a14="http://schemas.microsoft.com/office/drawing/2010/main">
                <a:noFill/>
              </a14:hiddenFill>
            </a:ext>
          </a:extLst>
        </p:spPr>
        <p:txBody>
          <a:bodyPr/>
          <a:lstStyle/>
          <a:p>
            <a:endParaRPr lang="en-US"/>
          </a:p>
        </p:txBody>
      </p:sp>
      <p:sp>
        <p:nvSpPr>
          <p:cNvPr id="3080" name="Text Box 16"/>
          <p:cNvSpPr txBox="1">
            <a:spLocks noChangeArrowheads="1"/>
          </p:cNvSpPr>
          <p:nvPr/>
        </p:nvSpPr>
        <p:spPr bwMode="auto">
          <a:xfrm>
            <a:off x="1524000" y="2971800"/>
            <a:ext cx="5715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2400"/>
              <a:t>Wilderness Wonder</a:t>
            </a:r>
          </a:p>
          <a:p>
            <a:pPr algn="ctr" eaLnBrk="1" hangingPunct="1">
              <a:spcBef>
                <a:spcPct val="50000"/>
              </a:spcBef>
            </a:pPr>
            <a:r>
              <a:rPr lang="en-US" altLang="en-US" sz="2400"/>
              <a:t>at </a:t>
            </a:r>
          </a:p>
          <a:p>
            <a:pPr algn="ctr" eaLnBrk="1" hangingPunct="1">
              <a:spcBef>
                <a:spcPct val="50000"/>
              </a:spcBef>
            </a:pPr>
            <a:r>
              <a:rPr lang="en-US" altLang="en-US" sz="2400"/>
              <a:t>Lava Beds National Monument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descr="car stuck in mud lower res.jpg (20719 by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4288"/>
            <a:ext cx="11049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9" descr="mountain lion"/>
          <p:cNvPicPr>
            <a:picLocks noChangeAspect="1" noChangeArrowheads="1"/>
          </p:cNvPicPr>
          <p:nvPr/>
        </p:nvPicPr>
        <p:blipFill>
          <a:blip r:embed="rId3">
            <a:extLst>
              <a:ext uri="{28A0092B-C50C-407E-A947-70E740481C1C}">
                <a14:useLocalDpi xmlns:a14="http://schemas.microsoft.com/office/drawing/2010/main" val="0"/>
              </a:ext>
            </a:extLst>
          </a:blip>
          <a:srcRect r="25533"/>
          <a:stretch>
            <a:fillRect/>
          </a:stretch>
        </p:blipFill>
        <p:spPr bwMode="auto">
          <a:xfrm>
            <a:off x="5486400" y="457200"/>
            <a:ext cx="2895600" cy="23495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315" name="Picture 30" descr="Around Girdwood, right next to the highway, we saw a Black Bear. This one isn't it though, it's just an 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3962400"/>
            <a:ext cx="3733800" cy="234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35" descr="DSCN269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600" y="381000"/>
            <a:ext cx="4572000" cy="34290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317" name="Picture 34" descr="bat72"/>
          <p:cNvPicPr>
            <a:picLocks noChangeAspect="1" noChangeArrowheads="1"/>
          </p:cNvPicPr>
          <p:nvPr/>
        </p:nvPicPr>
        <p:blipFill>
          <a:blip r:embed="rId6">
            <a:extLst>
              <a:ext uri="{28A0092B-C50C-407E-A947-70E740481C1C}">
                <a14:useLocalDpi xmlns:a14="http://schemas.microsoft.com/office/drawing/2010/main" val="0"/>
              </a:ext>
            </a:extLst>
          </a:blip>
          <a:srcRect t="11668" b="27925"/>
          <a:stretch>
            <a:fillRect/>
          </a:stretch>
        </p:blipFill>
        <p:spPr bwMode="auto">
          <a:xfrm>
            <a:off x="4724400" y="2986088"/>
            <a:ext cx="3592513" cy="32639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pPr eaLnBrk="1" hangingPunct="1"/>
            <a:r>
              <a:rPr lang="en-US" altLang="en-US" smtClean="0"/>
              <a:t>Why was Wilderness Feared?</a:t>
            </a:r>
          </a:p>
        </p:txBody>
      </p:sp>
      <p:sp>
        <p:nvSpPr>
          <p:cNvPr id="14339" name="Rectangle 5"/>
          <p:cNvSpPr>
            <a:spLocks noGrp="1" noChangeArrowheads="1"/>
          </p:cNvSpPr>
          <p:nvPr>
            <p:ph type="body" sz="half" idx="1"/>
          </p:nvPr>
        </p:nvSpPr>
        <p:spPr/>
        <p:txBody>
          <a:bodyPr/>
          <a:lstStyle/>
          <a:p>
            <a:pPr eaLnBrk="1" hangingPunct="1"/>
            <a:r>
              <a:rPr lang="en-US" altLang="en-US" sz="2800" smtClean="0"/>
              <a:t>Fear of unknown</a:t>
            </a:r>
          </a:p>
          <a:p>
            <a:pPr eaLnBrk="1" hangingPunct="1"/>
            <a:r>
              <a:rPr lang="en-US" altLang="en-US" sz="2800" smtClean="0"/>
              <a:t>Travel is difficult</a:t>
            </a:r>
          </a:p>
          <a:p>
            <a:pPr eaLnBrk="1" hangingPunct="1"/>
            <a:r>
              <a:rPr lang="en-US" altLang="en-US" sz="2800" smtClean="0"/>
              <a:t>Getting lost</a:t>
            </a:r>
          </a:p>
          <a:p>
            <a:pPr eaLnBrk="1" hangingPunct="1"/>
            <a:r>
              <a:rPr lang="en-US" altLang="en-US" sz="2800" smtClean="0"/>
              <a:t>Lack of supplies</a:t>
            </a:r>
          </a:p>
          <a:p>
            <a:pPr eaLnBrk="1" hangingPunct="1"/>
            <a:r>
              <a:rPr lang="en-US" altLang="en-US" sz="2800" smtClean="0"/>
              <a:t>Comforts of home</a:t>
            </a:r>
          </a:p>
        </p:txBody>
      </p:sp>
      <p:pic>
        <p:nvPicPr>
          <p:cNvPr id="14340" name="Picture 11" descr="FPO_toon_raindrop_umbrella"/>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6477000" y="3886200"/>
            <a:ext cx="2495550" cy="1949450"/>
          </a:xfrm>
        </p:spPr>
      </p:pic>
      <p:pic>
        <p:nvPicPr>
          <p:cNvPr id="14341" name="Picture 9" descr="compas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1676400"/>
            <a:ext cx="19272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13" descr="cartoon%20house"/>
          <p:cNvPicPr>
            <a:picLocks noChangeAspect="1" noChangeArrowheads="1"/>
          </p:cNvPicPr>
          <p:nvPr>
            <p:ph sz="quarter" idx="2"/>
          </p:nvPr>
        </p:nvPicPr>
        <p:blipFill>
          <a:blip r:embed="rId5">
            <a:extLst>
              <a:ext uri="{28A0092B-C50C-407E-A947-70E740481C1C}">
                <a14:useLocalDpi xmlns:a14="http://schemas.microsoft.com/office/drawing/2010/main" val="0"/>
              </a:ext>
            </a:extLst>
          </a:blip>
          <a:srcRect/>
          <a:stretch>
            <a:fillRect/>
          </a:stretch>
        </p:blipFill>
        <p:spPr>
          <a:xfrm>
            <a:off x="3886200" y="3810000"/>
            <a:ext cx="2438400" cy="2268538"/>
          </a:xfrm>
          <a:noFill/>
        </p:spPr>
      </p:pic>
      <p:pic>
        <p:nvPicPr>
          <p:cNvPr id="14343" name="Picture 18" descr="car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6200" y="1905000"/>
            <a:ext cx="2209800"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5" descr="Wolf-Hunter_gs_H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228600"/>
            <a:ext cx="41656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AutoShape 13" descr="Wolf-Hunter_gs_HI"/>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7" descr="min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304800"/>
            <a:ext cx="6705600" cy="621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7" descr="logg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7" descr="Vancouver_Is_debris_slide"/>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685800" y="0"/>
            <a:ext cx="10363200" cy="690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descr="08715662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81000"/>
            <a:ext cx="3884613" cy="589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7" descr="Portrait of John Mui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457200"/>
            <a:ext cx="1951038"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9" descr="photo of John Muir 19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276600"/>
            <a:ext cx="4171950" cy="29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11" descr="Muir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762000"/>
            <a:ext cx="1990725"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4572000" y="152400"/>
            <a:ext cx="2590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endParaRPr lang="en-US" altLang="en-US">
              <a:latin typeface="Tahoma" panose="020B0604030504040204" pitchFamily="34" charset="0"/>
            </a:endParaRPr>
          </a:p>
        </p:txBody>
      </p:sp>
      <p:pic>
        <p:nvPicPr>
          <p:cNvPr id="27658" name="Picture 10" descr="roosvelt_muir_front"/>
          <p:cNvPicPr>
            <a:picLocks noChangeAspect="1" noChangeArrowheads="1"/>
          </p:cNvPicPr>
          <p:nvPr/>
        </p:nvPicPr>
        <p:blipFill>
          <a:blip r:embed="rId3">
            <a:extLst>
              <a:ext uri="{28A0092B-C50C-407E-A947-70E740481C1C}">
                <a14:useLocalDpi xmlns:a14="http://schemas.microsoft.com/office/drawing/2010/main" val="0"/>
              </a:ext>
            </a:extLst>
          </a:blip>
          <a:srcRect l="22769" b="10478"/>
          <a:stretch>
            <a:fillRect/>
          </a:stretch>
        </p:blipFill>
        <p:spPr bwMode="auto">
          <a:xfrm>
            <a:off x="2667000" y="1371600"/>
            <a:ext cx="3735388" cy="495300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0484" name="Rectangle 12"/>
          <p:cNvSpPr>
            <a:spLocks noGrp="1" noChangeArrowheads="1"/>
          </p:cNvSpPr>
          <p:nvPr>
            <p:ph type="title"/>
          </p:nvPr>
        </p:nvSpPr>
        <p:spPr/>
        <p:txBody>
          <a:bodyPr/>
          <a:lstStyle/>
          <a:p>
            <a:pPr eaLnBrk="1" hangingPunct="1"/>
            <a:r>
              <a:rPr lang="en-US" altLang="en-US" sz="4000" smtClean="0">
                <a:solidFill>
                  <a:schemeClr val="tx1"/>
                </a:solidFill>
              </a:rPr>
              <a:t>Roosevelt &amp; Muir</a:t>
            </a:r>
            <a:br>
              <a:rPr lang="en-US" altLang="en-US" sz="4000" smtClean="0">
                <a:solidFill>
                  <a:schemeClr val="tx1"/>
                </a:solidFill>
              </a:rPr>
            </a:br>
            <a:endParaRPr lang="en-US" altLang="en-US" sz="400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withEffect">
                                  <p:stCondLst>
                                    <p:cond delay="0"/>
                                  </p:stCondLst>
                                  <p:childTnLst>
                                    <p:set>
                                      <p:cBhvr>
                                        <p:cTn id="6" dur="1" fill="hold">
                                          <p:stCondLst>
                                            <p:cond delay="0"/>
                                          </p:stCondLst>
                                        </p:cTn>
                                        <p:tgtEl>
                                          <p:spTgt spid="27658"/>
                                        </p:tgtEl>
                                        <p:attrNameLst>
                                          <p:attrName>style.visibility</p:attrName>
                                        </p:attrNameLst>
                                      </p:cBhvr>
                                      <p:to>
                                        <p:strVal val="visible"/>
                                      </p:to>
                                    </p:set>
                                    <p:anim calcmode="lin" valueType="num">
                                      <p:cBhvr>
                                        <p:cTn id="7" dur="500" fill="hold"/>
                                        <p:tgtEl>
                                          <p:spTgt spid="27658"/>
                                        </p:tgtEl>
                                        <p:attrNameLst>
                                          <p:attrName>ppt_w</p:attrName>
                                        </p:attrNameLst>
                                      </p:cBhvr>
                                      <p:tavLst>
                                        <p:tav tm="0">
                                          <p:val>
                                            <p:fltVal val="0"/>
                                          </p:val>
                                        </p:tav>
                                        <p:tav tm="100000">
                                          <p:val>
                                            <p:strVal val="#ppt_w"/>
                                          </p:val>
                                        </p:tav>
                                      </p:tavLst>
                                    </p:anim>
                                    <p:anim calcmode="lin" valueType="num">
                                      <p:cBhvr>
                                        <p:cTn id="8" dur="500" fill="hold"/>
                                        <p:tgtEl>
                                          <p:spTgt spid="27658"/>
                                        </p:tgtEl>
                                        <p:attrNameLst>
                                          <p:attrName>ppt_h</p:attrName>
                                        </p:attrNameLst>
                                      </p:cBhvr>
                                      <p:tavLst>
                                        <p:tav tm="0">
                                          <p:val>
                                            <p:fltVal val="0"/>
                                          </p:val>
                                        </p:tav>
                                        <p:tav tm="100000">
                                          <p:val>
                                            <p:strVal val="#ppt_h"/>
                                          </p:val>
                                        </p:tav>
                                      </p:tavLst>
                                    </p:anim>
                                    <p:animEffect transition="in" filter="fade">
                                      <p:cBhvr>
                                        <p:cTn id="9" dur="500"/>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visitors - train and cars"/>
          <p:cNvPicPr>
            <a:picLocks noChangeAspect="1" noChangeArrowheads="1"/>
          </p:cNvPicPr>
          <p:nvPr/>
        </p:nvPicPr>
        <p:blipFill>
          <a:blip r:embed="rId3">
            <a:extLst>
              <a:ext uri="{28A0092B-C50C-407E-A947-70E740481C1C}">
                <a14:useLocalDpi xmlns:a14="http://schemas.microsoft.com/office/drawing/2010/main" val="0"/>
              </a:ext>
            </a:extLst>
          </a:blip>
          <a:srcRect l="19048"/>
          <a:stretch>
            <a:fillRect/>
          </a:stretch>
        </p:blipFill>
        <p:spPr bwMode="auto">
          <a:xfrm>
            <a:off x="6477000" y="2971800"/>
            <a:ext cx="2209800" cy="2136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1507" name="Picture 3" descr="tourists - train"/>
          <p:cNvPicPr>
            <a:picLocks noChangeAspect="1" noChangeArrowheads="1"/>
          </p:cNvPicPr>
          <p:nvPr/>
        </p:nvPicPr>
        <p:blipFill>
          <a:blip r:embed="rId4">
            <a:lum bright="12000"/>
            <a:extLst>
              <a:ext uri="{28A0092B-C50C-407E-A947-70E740481C1C}">
                <a14:useLocalDpi xmlns:a14="http://schemas.microsoft.com/office/drawing/2010/main" val="0"/>
              </a:ext>
            </a:extLst>
          </a:blip>
          <a:srcRect/>
          <a:stretch>
            <a:fillRect/>
          </a:stretch>
        </p:blipFill>
        <p:spPr bwMode="auto">
          <a:xfrm>
            <a:off x="6477000" y="533400"/>
            <a:ext cx="2209800" cy="2209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1508" name="Picture 4" descr="tourists - car through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457200"/>
            <a:ext cx="5867400" cy="46640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1509" name="Text Box 7"/>
          <p:cNvSpPr txBox="1">
            <a:spLocks noChangeArrowheads="1"/>
          </p:cNvSpPr>
          <p:nvPr/>
        </p:nvSpPr>
        <p:spPr bwMode="auto">
          <a:xfrm>
            <a:off x="304800" y="5715000"/>
            <a:ext cx="8686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30000"/>
              </a:spcBef>
            </a:pPr>
            <a:r>
              <a:rPr lang="en-US" altLang="en-US" sz="2400"/>
              <a:t>America had become accustomed to exploring the ‘wilderness’ by train and car.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 descr="DSCN14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609600"/>
            <a:ext cx="4113213"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7" descr="lavabedsentr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2531" name="Picture 8" descr="entrance"/>
          <p:cNvPicPr>
            <a:picLocks noChangeAspect="1" noChangeArrowheads="1"/>
          </p:cNvPicPr>
          <p:nvPr/>
        </p:nvPicPr>
        <p:blipFill>
          <a:blip r:embed="rId4" cstate="print">
            <a:extLst>
              <a:ext uri="{28A0092B-C50C-407E-A947-70E740481C1C}">
                <a14:useLocalDpi xmlns:a14="http://schemas.microsoft.com/office/drawing/2010/main" val="0"/>
              </a:ext>
            </a:extLst>
          </a:blip>
          <a:srcRect l="3922" r="11765" b="18376"/>
          <a:stretch>
            <a:fillRect/>
          </a:stretch>
        </p:blipFill>
        <p:spPr bwMode="auto">
          <a:xfrm>
            <a:off x="152400" y="228600"/>
            <a:ext cx="3810000" cy="22971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descr="Aldo Leopo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447800"/>
            <a:ext cx="3592513"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5" descr="Aldo Leopol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1447800"/>
            <a:ext cx="3621088"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8"/>
          <p:cNvSpPr>
            <a:spLocks noGrp="1" noChangeArrowheads="1"/>
          </p:cNvSpPr>
          <p:nvPr>
            <p:ph type="title"/>
          </p:nvPr>
        </p:nvSpPr>
        <p:spPr/>
        <p:txBody>
          <a:bodyPr/>
          <a:lstStyle/>
          <a:p>
            <a:pPr eaLnBrk="1" hangingPunct="1"/>
            <a:r>
              <a:rPr lang="en-US" altLang="en-US" smtClean="0"/>
              <a:t>Aldo Leopold</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7" descr="019500777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57200"/>
            <a:ext cx="3992563"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8"/>
          <p:cNvSpPr>
            <a:spLocks noChangeArrowheads="1"/>
          </p:cNvSpPr>
          <p:nvPr/>
        </p:nvSpPr>
        <p:spPr bwMode="auto">
          <a:xfrm>
            <a:off x="4953000" y="1219200"/>
            <a:ext cx="3581400" cy="429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a:solidFill>
                  <a:schemeClr val="tx2"/>
                </a:solidFill>
              </a:rPr>
              <a:t>"A thing is right when it tends to preserve the integrity, stability and beauty of the biotic community. It is wrong when it tends otherwise." </a:t>
            </a:r>
            <a:br>
              <a:rPr lang="en-US" altLang="en-US" sz="2000">
                <a:solidFill>
                  <a:schemeClr val="tx2"/>
                </a:solidFill>
              </a:rPr>
            </a:br>
            <a:r>
              <a:rPr lang="en-US" altLang="en-US" sz="2000">
                <a:solidFill>
                  <a:schemeClr val="tx2"/>
                </a:solidFill>
              </a:rPr>
              <a:t>Aldo Leopold A Sand County Almanac, 1948</a:t>
            </a:r>
            <a:br>
              <a:rPr lang="en-US" altLang="en-US" sz="2000">
                <a:solidFill>
                  <a:schemeClr val="tx2"/>
                </a:solidFill>
              </a:rPr>
            </a:br>
            <a:endParaRPr lang="en-US" altLang="en-US" sz="2000">
              <a:solidFill>
                <a:schemeClr val="tx2"/>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9" descr="The Wilderness Society">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b="8571"/>
          <a:stretch>
            <a:fillRect/>
          </a:stretch>
        </p:blipFill>
        <p:spPr bwMode="auto">
          <a:xfrm>
            <a:off x="5105400" y="3886200"/>
            <a:ext cx="36099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11" descr="r_misc_BobMarshal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1524000"/>
            <a:ext cx="358140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15" descr="Mission Mountain Wilderness Are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1524000"/>
            <a:ext cx="472440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Rectangle 16"/>
          <p:cNvSpPr>
            <a:spLocks noGrp="1" noChangeArrowheads="1"/>
          </p:cNvSpPr>
          <p:nvPr>
            <p:ph type="title"/>
          </p:nvPr>
        </p:nvSpPr>
        <p:spPr/>
        <p:txBody>
          <a:bodyPr/>
          <a:lstStyle/>
          <a:p>
            <a:pPr eaLnBrk="1" hangingPunct="1"/>
            <a:r>
              <a:rPr lang="en-US" altLang="en-US" smtClean="0"/>
              <a:t>Bob Marshall</a:t>
            </a:r>
          </a:p>
        </p:txBody>
      </p:sp>
      <p:sp>
        <p:nvSpPr>
          <p:cNvPr id="25606" name="Rectangle 17"/>
          <p:cNvSpPr>
            <a:spLocks noChangeArrowheads="1"/>
          </p:cNvSpPr>
          <p:nvPr/>
        </p:nvSpPr>
        <p:spPr bwMode="auto">
          <a:xfrm>
            <a:off x="304800" y="5029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a:solidFill>
                  <a:schemeClr val="tx2"/>
                </a:solidFill>
              </a:rPr>
              <a:t>Our goal, as the Wilderness Society, is to ensure that future generations will enjoy, as we do today, the clean air and water, wildlife, beauty and opportunities for recreation and renewal that pristine forests, rivers, deserts and mountains provide.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Grp="1" noChangeArrowheads="1"/>
          </p:cNvSpPr>
          <p:nvPr>
            <p:ph type="title"/>
          </p:nvPr>
        </p:nvSpPr>
        <p:spPr/>
        <p:txBody>
          <a:bodyPr/>
          <a:lstStyle/>
          <a:p>
            <a:pPr eaLnBrk="1" hangingPunct="1"/>
            <a:r>
              <a:rPr lang="en-US" altLang="en-US" smtClean="0"/>
              <a:t>Howard Zahniser</a:t>
            </a:r>
          </a:p>
        </p:txBody>
      </p:sp>
      <p:pic>
        <p:nvPicPr>
          <p:cNvPr id="57352" name="Picture 8" descr="howa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600200"/>
            <a:ext cx="2667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4" name="Picture 10" descr="wa_sign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981200"/>
            <a:ext cx="5181600" cy="378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withEffect">
                                  <p:stCondLst>
                                    <p:cond delay="0"/>
                                  </p:stCondLst>
                                  <p:childTnLst>
                                    <p:set>
                                      <p:cBhvr>
                                        <p:cTn id="6" dur="1" fill="hold">
                                          <p:stCondLst>
                                            <p:cond delay="0"/>
                                          </p:stCondLst>
                                        </p:cTn>
                                        <p:tgtEl>
                                          <p:spTgt spid="57354"/>
                                        </p:tgtEl>
                                        <p:attrNameLst>
                                          <p:attrName>style.visibility</p:attrName>
                                        </p:attrNameLst>
                                      </p:cBhvr>
                                      <p:to>
                                        <p:strVal val="visible"/>
                                      </p:to>
                                    </p:set>
                                    <p:anim calcmode="lin" valueType="num">
                                      <p:cBhvr>
                                        <p:cTn id="7" dur="1000" fill="hold"/>
                                        <p:tgtEl>
                                          <p:spTgt spid="57354"/>
                                        </p:tgtEl>
                                        <p:attrNameLst>
                                          <p:attrName>ppt_w</p:attrName>
                                        </p:attrNameLst>
                                      </p:cBhvr>
                                      <p:tavLst>
                                        <p:tav tm="0">
                                          <p:val>
                                            <p:fltVal val="0"/>
                                          </p:val>
                                        </p:tav>
                                        <p:tav tm="100000">
                                          <p:val>
                                            <p:strVal val="#ppt_w"/>
                                          </p:val>
                                        </p:tav>
                                      </p:tavLst>
                                    </p:anim>
                                    <p:anim calcmode="lin" valueType="num">
                                      <p:cBhvr>
                                        <p:cTn id="8" dur="1000" fill="hold"/>
                                        <p:tgtEl>
                                          <p:spTgt spid="57354"/>
                                        </p:tgtEl>
                                        <p:attrNameLst>
                                          <p:attrName>ppt_h</p:attrName>
                                        </p:attrNameLst>
                                      </p:cBhvr>
                                      <p:tavLst>
                                        <p:tav tm="0">
                                          <p:val>
                                            <p:fltVal val="0"/>
                                          </p:val>
                                        </p:tav>
                                        <p:tav tm="100000">
                                          <p:val>
                                            <p:strVal val="#ppt_h"/>
                                          </p:val>
                                        </p:tav>
                                      </p:tavLst>
                                    </p:anim>
                                    <p:animEffect transition="in" filter="fade">
                                      <p:cBhvr>
                                        <p:cTn id="9" dur="1000"/>
                                        <p:tgtEl>
                                          <p:spTgt spid="57354"/>
                                        </p:tgtEl>
                                      </p:cBhvr>
                                    </p:animEffect>
                                  </p:childTnLst>
                                </p:cTn>
                              </p:par>
                              <p:par>
                                <p:cTn id="10" presetID="53" presetClass="entr" presetSubtype="0" fill="hold" nodeType="withEffect">
                                  <p:stCondLst>
                                    <p:cond delay="0"/>
                                  </p:stCondLst>
                                  <p:childTnLst>
                                    <p:set>
                                      <p:cBhvr>
                                        <p:cTn id="11" dur="1" fill="hold">
                                          <p:stCondLst>
                                            <p:cond delay="0"/>
                                          </p:stCondLst>
                                        </p:cTn>
                                        <p:tgtEl>
                                          <p:spTgt spid="57352"/>
                                        </p:tgtEl>
                                        <p:attrNameLst>
                                          <p:attrName>style.visibility</p:attrName>
                                        </p:attrNameLst>
                                      </p:cBhvr>
                                      <p:to>
                                        <p:strVal val="visible"/>
                                      </p:to>
                                    </p:set>
                                    <p:anim calcmode="lin" valueType="num">
                                      <p:cBhvr>
                                        <p:cTn id="12" dur="1000" fill="hold"/>
                                        <p:tgtEl>
                                          <p:spTgt spid="57352"/>
                                        </p:tgtEl>
                                        <p:attrNameLst>
                                          <p:attrName>ppt_w</p:attrName>
                                        </p:attrNameLst>
                                      </p:cBhvr>
                                      <p:tavLst>
                                        <p:tav tm="0">
                                          <p:val>
                                            <p:fltVal val="0"/>
                                          </p:val>
                                        </p:tav>
                                        <p:tav tm="100000">
                                          <p:val>
                                            <p:strVal val="#ppt_w"/>
                                          </p:val>
                                        </p:tav>
                                      </p:tavLst>
                                    </p:anim>
                                    <p:anim calcmode="lin" valueType="num">
                                      <p:cBhvr>
                                        <p:cTn id="13" dur="1000" fill="hold"/>
                                        <p:tgtEl>
                                          <p:spTgt spid="57352"/>
                                        </p:tgtEl>
                                        <p:attrNameLst>
                                          <p:attrName>ppt_h</p:attrName>
                                        </p:attrNameLst>
                                      </p:cBhvr>
                                      <p:tavLst>
                                        <p:tav tm="0">
                                          <p:val>
                                            <p:fltVal val="0"/>
                                          </p:val>
                                        </p:tav>
                                        <p:tav tm="100000">
                                          <p:val>
                                            <p:strVal val="#ppt_h"/>
                                          </p:val>
                                        </p:tav>
                                      </p:tavLst>
                                    </p:anim>
                                    <p:animEffect transition="in" filter="fade">
                                      <p:cBhvr>
                                        <p:cTn id="14" dur="1000"/>
                                        <p:tgtEl>
                                          <p:spTgt spid="57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AutoShape 2"/>
          <p:cNvSpPr>
            <a:spLocks noChangeArrowheads="1"/>
          </p:cNvSpPr>
          <p:nvPr/>
        </p:nvSpPr>
        <p:spPr bwMode="auto">
          <a:xfrm flipV="1">
            <a:off x="381000" y="1371600"/>
            <a:ext cx="8763000" cy="5105400"/>
          </a:xfrm>
          <a:prstGeom prst="verticalScroll">
            <a:avLst>
              <a:gd name="adj" fmla="val 12500"/>
            </a:avLst>
          </a:prstGeom>
          <a:solidFill>
            <a:schemeClr val="bg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7651" name="Rectangle 3"/>
          <p:cNvSpPr>
            <a:spLocks noGrp="1" noChangeArrowheads="1"/>
          </p:cNvSpPr>
          <p:nvPr>
            <p:ph type="title"/>
          </p:nvPr>
        </p:nvSpPr>
        <p:spPr>
          <a:xfrm>
            <a:off x="0" y="304800"/>
            <a:ext cx="9144000" cy="838200"/>
          </a:xfrm>
        </p:spPr>
        <p:txBody>
          <a:bodyPr/>
          <a:lstStyle/>
          <a:p>
            <a:pPr eaLnBrk="1" hangingPunct="1"/>
            <a:r>
              <a:rPr lang="en-US" altLang="en-US" sz="3200" b="1" smtClean="0"/>
              <a:t>The 1964 Wilderness Act</a:t>
            </a:r>
            <a:br>
              <a:rPr lang="en-US" altLang="en-US" sz="3200" b="1" smtClean="0"/>
            </a:br>
            <a:r>
              <a:rPr lang="en-US" altLang="en-US" sz="3200" b="1" smtClean="0"/>
              <a:t>Section 2 (c)</a:t>
            </a:r>
          </a:p>
        </p:txBody>
      </p:sp>
      <p:sp>
        <p:nvSpPr>
          <p:cNvPr id="31748" name="Rectangle 4"/>
          <p:cNvSpPr>
            <a:spLocks noGrp="1" noChangeArrowheads="1"/>
          </p:cNvSpPr>
          <p:nvPr>
            <p:ph type="body" idx="1"/>
          </p:nvPr>
        </p:nvSpPr>
        <p:spPr>
          <a:xfrm>
            <a:off x="990600" y="1905000"/>
            <a:ext cx="7315200" cy="4038600"/>
          </a:xfrm>
          <a:noFill/>
        </p:spPr>
        <p:txBody>
          <a:bodyPr/>
          <a:lstStyle/>
          <a:p>
            <a:pPr eaLnBrk="1" hangingPunct="1">
              <a:lnSpc>
                <a:spcPct val="90000"/>
              </a:lnSpc>
              <a:buFontTx/>
              <a:buNone/>
            </a:pPr>
            <a:r>
              <a:rPr lang="en-US" altLang="en-US" sz="3000" smtClean="0">
                <a:latin typeface="Lucida Handwriting" panose="03010101010101010101" pitchFamily="66" charset="0"/>
              </a:rPr>
              <a:t>	A wilderness, in contrast with those areas where man and his own works dominate the landscape, is hereby recognized as an area where the earth and its community of life are </a:t>
            </a:r>
            <a:r>
              <a:rPr lang="en-US" altLang="en-US" sz="3000" smtClean="0">
                <a:latin typeface="Lucida Handwriting" panose="03010101010101010101" pitchFamily="66" charset="0"/>
                <a:hlinkClick r:id="rId3" action="ppaction://hlinksldjump"/>
              </a:rPr>
              <a:t>untrammeled</a:t>
            </a:r>
            <a:r>
              <a:rPr lang="en-US" altLang="en-US" sz="3000" smtClean="0">
                <a:latin typeface="Lucida Handwriting" panose="03010101010101010101" pitchFamily="66" charset="0"/>
              </a:rPr>
              <a:t> by man, where man himself is a visitor who does not remain.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p:stCondLst>
                                    <p:cond delay="0"/>
                                  </p:stCondLst>
                                  <p:iterate type="lt">
                                    <p:tmPct val="15000"/>
                                  </p:iterate>
                                  <p:childTnLst>
                                    <p:set>
                                      <p:cBhvr>
                                        <p:cTn id="6" dur="1" fill="hold">
                                          <p:stCondLst>
                                            <p:cond delay="0"/>
                                          </p:stCondLst>
                                        </p:cTn>
                                        <p:tgtEl>
                                          <p:spTgt spid="31748">
                                            <p:txEl>
                                              <p:pRg st="0" end="0"/>
                                            </p:txEl>
                                          </p:spTgt>
                                        </p:tgtEl>
                                        <p:attrNameLst>
                                          <p:attrName>style.visibility</p:attrName>
                                        </p:attrNameLst>
                                      </p:cBhvr>
                                      <p:to>
                                        <p:strVal val="visible"/>
                                      </p:to>
                                    </p:set>
                                    <p:anim calcmode="discrete" valueType="clr">
                                      <p:cBhvr override="childStyle">
                                        <p:cTn id="7" dur="500"/>
                                        <p:tgtEl>
                                          <p:spTgt spid="31748">
                                            <p:txEl>
                                              <p:pRg st="0" end="0"/>
                                            </p:txEl>
                                          </p:spTgt>
                                        </p:tgtEl>
                                        <p:attrNameLst>
                                          <p:attrName>style.color</p:attrName>
                                        </p:attrNameLst>
                                      </p:cBhvr>
                                      <p:tavLst>
                                        <p:tav tm="0">
                                          <p:val>
                                            <p:clrVal>
                                              <a:schemeClr val="tx1"/>
                                            </p:clrVal>
                                          </p:val>
                                        </p:tav>
                                        <p:tav tm="50000">
                                          <p:val>
                                            <p:clrVal>
                                              <a:schemeClr val="tx1"/>
                                            </p:clrVal>
                                          </p:val>
                                        </p:tav>
                                      </p:tavLst>
                                    </p:anim>
                                    <p:anim calcmode="discrete" valueType="clr">
                                      <p:cBhvr>
                                        <p:cTn id="8" dur="500"/>
                                        <p:tgtEl>
                                          <p:spTgt spid="31748">
                                            <p:txEl>
                                              <p:pRg st="0" end="0"/>
                                            </p:txEl>
                                          </p:spTgt>
                                        </p:tgtEl>
                                        <p:attrNameLst>
                                          <p:attrName>fillcolor</p:attrName>
                                        </p:attrNameLst>
                                      </p:cBhvr>
                                      <p:tavLst>
                                        <p:tav tm="0">
                                          <p:val>
                                            <p:clrVal>
                                              <a:schemeClr val="accent2"/>
                                            </p:clrVal>
                                          </p:val>
                                        </p:tav>
                                        <p:tav tm="50000">
                                          <p:val>
                                            <p:clrVal>
                                              <a:schemeClr val="hlink"/>
                                            </p:clrVal>
                                          </p:val>
                                        </p:tav>
                                      </p:tavLst>
                                    </p:anim>
                                    <p:set>
                                      <p:cBhvr>
                                        <p:cTn id="9" dur="500"/>
                                        <p:tgtEl>
                                          <p:spTgt spid="3174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533400"/>
            <a:ext cx="445135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wmap2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663" y="504825"/>
            <a:ext cx="7686675" cy="5848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t="1633" b="1248"/>
          <a:stretch>
            <a:fillRect/>
          </a:stretch>
        </p:blipFill>
        <p:spPr bwMode="auto">
          <a:xfrm>
            <a:off x="0" y="0"/>
            <a:ext cx="5724525" cy="68580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0723" name="Rectangle 3"/>
          <p:cNvSpPr>
            <a:spLocks noChangeArrowheads="1"/>
          </p:cNvSpPr>
          <p:nvPr/>
        </p:nvSpPr>
        <p:spPr bwMode="auto">
          <a:xfrm>
            <a:off x="5943600" y="2286000"/>
            <a:ext cx="2971800"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b="1"/>
              <a:t>President Nixon</a:t>
            </a:r>
            <a:r>
              <a:rPr lang="en-US" altLang="en-US" sz="2000"/>
              <a:t> designated </a:t>
            </a:r>
            <a:r>
              <a:rPr lang="en-US" altLang="en-US" sz="2000" b="1"/>
              <a:t>28,460</a:t>
            </a:r>
            <a:r>
              <a:rPr lang="en-US" altLang="en-US" sz="2000"/>
              <a:t> acres of Wilderness in  </a:t>
            </a:r>
          </a:p>
          <a:p>
            <a:pPr algn="ctr" eaLnBrk="1" hangingPunct="1"/>
            <a:r>
              <a:rPr lang="en-US" altLang="en-US" sz="2000"/>
              <a:t>Lava Beds </a:t>
            </a:r>
          </a:p>
          <a:p>
            <a:pPr algn="ctr" eaLnBrk="1" hangingPunct="1"/>
            <a:r>
              <a:rPr lang="en-US" altLang="en-US" sz="2000"/>
              <a:t>National Monument  </a:t>
            </a:r>
          </a:p>
          <a:p>
            <a:pPr algn="ctr" eaLnBrk="1" hangingPunct="1"/>
            <a:r>
              <a:rPr lang="en-US" altLang="en-US" sz="2000"/>
              <a:t>on </a:t>
            </a:r>
          </a:p>
          <a:p>
            <a:pPr algn="ctr" eaLnBrk="1" hangingPunct="1"/>
            <a:r>
              <a:rPr lang="en-US" altLang="en-US" sz="2000" b="1"/>
              <a:t>October 13, 1972</a:t>
            </a:r>
            <a:r>
              <a:rPr lang="en-US" altLang="en-US" sz="2000"/>
              <a:t>.</a:t>
            </a:r>
            <a:r>
              <a:rPr lang="en-US" altLang="en-US" sz="2000" b="1"/>
              <a:t> </a:t>
            </a:r>
            <a:endParaRPr lang="en-US" altLang="en-US" sz="200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altLang="en-US" smtClean="0"/>
              <a:t>Wilderness at Lava Beds</a:t>
            </a:r>
          </a:p>
        </p:txBody>
      </p:sp>
      <p:sp>
        <p:nvSpPr>
          <p:cNvPr id="31747" name="Rectangle 3"/>
          <p:cNvSpPr>
            <a:spLocks noGrp="1" noChangeArrowheads="1"/>
          </p:cNvSpPr>
          <p:nvPr>
            <p:ph type="body" idx="1"/>
          </p:nvPr>
        </p:nvSpPr>
        <p:spPr/>
        <p:txBody>
          <a:bodyPr/>
          <a:lstStyle/>
          <a:p>
            <a:pPr eaLnBrk="1" hangingPunct="1"/>
            <a:r>
              <a:rPr lang="en-US" altLang="en-US" smtClean="0"/>
              <a:t>Cultural Resources</a:t>
            </a:r>
          </a:p>
          <a:p>
            <a:pPr eaLnBrk="1" hangingPunct="1"/>
            <a:r>
              <a:rPr lang="en-US" altLang="en-US" smtClean="0"/>
              <a:t>Geologic Resources</a:t>
            </a:r>
          </a:p>
          <a:p>
            <a:pPr eaLnBrk="1" hangingPunct="1"/>
            <a:r>
              <a:rPr lang="en-US" altLang="en-US" smtClean="0"/>
              <a:t>Natural Resources</a:t>
            </a:r>
          </a:p>
          <a:p>
            <a:pPr eaLnBrk="1" hangingPunct="1"/>
            <a:r>
              <a:rPr lang="en-US" altLang="en-US" smtClean="0"/>
              <a:t>Scientific Research</a:t>
            </a:r>
          </a:p>
          <a:p>
            <a:pPr eaLnBrk="1" hangingPunct="1"/>
            <a:r>
              <a:rPr lang="en-US" altLang="en-US" smtClean="0"/>
              <a:t>Education</a:t>
            </a:r>
          </a:p>
          <a:p>
            <a:pPr eaLnBrk="1" hangingPunct="1"/>
            <a:r>
              <a:rPr lang="en-US" altLang="en-US" smtClean="0"/>
              <a:t>Recreation</a:t>
            </a:r>
          </a:p>
          <a:p>
            <a:pPr eaLnBrk="1" hangingPunct="1"/>
            <a:endParaRPr lang="en-US" altLang="en-US" smtClean="0"/>
          </a:p>
        </p:txBody>
      </p:sp>
      <p:pic>
        <p:nvPicPr>
          <p:cNvPr id="31748" name="Picture 4" descr="DSCN029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5850" y="1524000"/>
            <a:ext cx="3795713" cy="505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5" descr="DSCN0398"/>
          <p:cNvPicPr>
            <a:picLocks noChangeAspect="1" noChangeArrowheads="1"/>
          </p:cNvPicPr>
          <p:nvPr/>
        </p:nvPicPr>
        <p:blipFill>
          <a:blip r:embed="rId4">
            <a:extLst>
              <a:ext uri="{28A0092B-C50C-407E-A947-70E740481C1C}">
                <a14:useLocalDpi xmlns:a14="http://schemas.microsoft.com/office/drawing/2010/main" val="0"/>
              </a:ext>
            </a:extLst>
          </a:blip>
          <a:srcRect l="20967" t="54144" r="38034"/>
          <a:stretch>
            <a:fillRect/>
          </a:stretch>
        </p:blipFill>
        <p:spPr bwMode="auto">
          <a:xfrm>
            <a:off x="3048000" y="4114800"/>
            <a:ext cx="1684338"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6" descr="batsboo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3429000"/>
            <a:ext cx="847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7" descr="batsboo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3352800"/>
            <a:ext cx="847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8" name="Picture 10" descr="batsboo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3429000"/>
            <a:ext cx="847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9" name="Picture 11" descr="batsboo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3429000"/>
            <a:ext cx="847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0" name="Picture 12" descr="batsboo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3352800"/>
            <a:ext cx="847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1" name="Picture 13" descr="batsboo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3352800"/>
            <a:ext cx="847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6" name="Picture 14" descr="symbol"/>
          <p:cNvPicPr>
            <a:picLocks noChangeAspect="1" noChangeArrowheads="1"/>
          </p:cNvPicPr>
          <p:nvPr/>
        </p:nvPicPr>
        <p:blipFill>
          <a:blip r:embed="rId6">
            <a:clrChange>
              <a:clrFrom>
                <a:srgbClr val="FFFFFF"/>
              </a:clrFrom>
              <a:clrTo>
                <a:srgbClr val="FFFFFF">
                  <a:alpha val="0"/>
                </a:srgbClr>
              </a:clrTo>
            </a:clrChange>
            <a:grayscl/>
            <a:biLevel thresh="50000"/>
            <a:extLst>
              <a:ext uri="{28A0092B-C50C-407E-A947-70E740481C1C}">
                <a14:useLocalDpi xmlns:a14="http://schemas.microsoft.com/office/drawing/2010/main" val="0"/>
              </a:ext>
            </a:extLst>
          </a:blip>
          <a:srcRect/>
          <a:stretch>
            <a:fillRect/>
          </a:stretch>
        </p:blipFill>
        <p:spPr bwMode="auto">
          <a:xfrm>
            <a:off x="990600" y="5105400"/>
            <a:ext cx="1600200"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0"/>
                                  </p:stCondLst>
                                  <p:childTnLst>
                                    <p:animMotion origin="layout" path="M -5.55556E-7 3.7037E-7 C -0.00764 -0.01482 -0.01719 -0.02963 -0.02674 -0.04213 C -0.03386 -0.06111 -0.025 -0.04028 -0.03837 -0.05996 C -0.04219 -0.06551 -0.04844 -0.07778 -0.04844 -0.07778 C -0.04896 -0.07986 -0.04913 -0.08241 -0.05 -0.08426 C -0.05139 -0.0875 -0.05399 -0.08982 -0.05504 -0.09329 C -0.05625 -0.09746 -0.05625 -0.10209 -0.05677 -0.10672 C -0.05573 -0.1206 -0.05643 -0.14653 -0.0467 -0.15787 C -0.04375 -0.16135 -0.03559 -0.16621 -0.03177 -0.16875 C -0.01302 -0.1669 -0.00434 -0.16482 0.01493 -0.16875 C 0.02517 -0.17084 0.03368 -0.18773 0.04166 -0.1956 C 0.04479 -0.21783 0.04653 -0.21852 0.04323 -0.24885 C 0.04114 -0.26852 0.025 -0.27894 0.01337 -0.28658 C -0.03472 -0.31875 -0.08351 -0.30764 -0.13837 -0.3088 C -0.1908 -0.31528 -0.12813 -0.3081 -0.24497 -0.3132 C -0.26042 -0.31412 -0.27622 -0.32037 -0.29167 -0.32222 C -0.35729 -0.3213 -0.42309 -0.31435 -0.48837 -0.32222 C -0.51684 -0.3257 -0.54497 -0.33588 -0.57344 -0.33982 C -0.57986 -0.34213 -0.58542 -0.34607 -0.59167 -0.34885 C -0.59288 -0.35047 -0.60851 -0.37338 -0.61163 -0.37547 C -0.61615 -0.37847 -0.625 -0.38426 -0.625 -0.38426 C -0.63299 -0.39491 -0.6309 -0.38912 -0.63334 -0.4 C -0.63455 -0.41135 -0.63559 -0.42246 -0.63837 -0.43334 C -0.63959 -0.45023 -0.6382 -0.47801 -0.64844 -0.49097 C -0.65191 -0.50556 -0.64705 -0.49051 -0.65504 -0.50209 C -0.66302 -0.51389 -0.66875 -0.53033 -0.68004 -0.53773 C -0.68316 -0.53982 -0.68681 -0.54051 -0.69011 -0.54213 C -0.69167 -0.54144 -0.69497 -0.53982 -0.69497 -0.53982 " pathEditMode="relative" ptsTypes="fffffffffffffffffffffffffffA">
                                      <p:cBhvr>
                                        <p:cTn id="6" dur="3000" fill="hold"/>
                                        <p:tgtEl>
                                          <p:spTgt spid="53255"/>
                                        </p:tgtEl>
                                        <p:attrNameLst>
                                          <p:attrName>ppt_x</p:attrName>
                                          <p:attrName>ppt_y</p:attrName>
                                        </p:attrNameLst>
                                      </p:cBhvr>
                                    </p:animMotion>
                                  </p:childTnLst>
                                </p:cTn>
                              </p:par>
                            </p:childTnLst>
                          </p:cTn>
                        </p:par>
                        <p:par>
                          <p:cTn id="7" fill="hold" nodeType="afterGroup">
                            <p:stCondLst>
                              <p:cond delay="3000"/>
                            </p:stCondLst>
                            <p:childTnLst>
                              <p:par>
                                <p:cTn id="8" presetID="0" presetClass="path" presetSubtype="0" accel="50000" decel="50000" fill="hold" nodeType="afterEffect">
                                  <p:stCondLst>
                                    <p:cond delay="0"/>
                                  </p:stCondLst>
                                  <p:childTnLst>
                                    <p:animMotion origin="layout" path="M -1.11111E-6 -3.33333E-6 C -0.00226 0.0044 -0.00434 0.00903 -0.0066 0.01343 C -0.00781 0.01597 -0.00712 0.01968 -0.00833 0.02222 C -0.00955 0.02454 -0.01181 0.025 -0.01337 0.02662 C -0.01615 0.0294 -0.01858 0.0331 -0.0217 0.03565 C -0.03542 0.04699 -0.05243 0.05718 -0.06823 0.05996 C -0.09132 0.05695 -0.10469 0.05556 -0.125 0.04676 C -0.14045 0.03102 -0.15816 0.02084 -0.17327 0.0044 C -0.17535 -0.0037 -0.18333 -0.01782 -0.18333 -0.01782 C -0.18524 -0.02639 -0.18837 -0.03333 -0.18993 -0.04213 C -0.18941 -0.05023 -0.18976 -0.05856 -0.18837 -0.06666 C -0.18802 -0.06875 -0.18577 -0.06921 -0.1849 -0.07106 C -0.17899 -0.08449 -0.18177 -0.08958 -0.16997 -0.09328 C -0.15677 -0.08912 -0.14271 -0.06551 -0.13663 -0.04884 C -0.13733 -0.02639 -0.13507 0.02222 -0.1467 0.04676 C -0.15052 0.05509 -0.15486 0.05463 -0.16163 0.05787 C -0.16597 0.05996 -0.175 0.06227 -0.175 0.06227 C -0.17952 0.06181 -0.21615 0.06065 -0.2316 0.05556 C -0.24219 0.05209 -0.26337 0.04445 -0.26337 0.04445 C -0.29149 0.02176 -0.32118 -0.00046 -0.34497 -0.03102 C -0.34965 -0.04398 -0.35313 -0.0618 -0.36163 -0.07106 C -0.37292 -0.08333 -0.38646 -0.09537 -0.39323 -0.11342 C -0.40434 -0.14328 -0.40868 -0.16041 -0.43333 -0.17338 C -0.47535 -0.17199 -0.50972 -0.17963 -0.54323 -0.14676 C -0.5474 -0.13055 -0.54583 -0.13796 -0.54827 -0.12453 C -0.54774 -0.10231 -0.54757 -0.08009 -0.5467 -0.05787 C -0.54462 -0.00555 -0.5441 0.03403 -0.51163 0.06667 C -0.50972 0.06852 -0.50903 0.07222 -0.5066 0.07338 C -0.50243 0.07547 -0.49774 0.07477 -0.49323 0.07547 C -0.4625 0.08611 -0.44774 0.0838 -0.4349 0.05116 C -0.43611 0.03334 -0.43715 0.01551 -0.43837 -0.00231 C -0.43976 -0.02106 -0.43924 -0.01412 -0.44323 -0.03102 C -0.44531 -0.03981 -0.4474 -0.05532 -0.4533 -0.06227 C -0.46702 -0.07801 -0.49931 -0.07662 -0.51823 -0.08217 C -0.52986 -0.09166 -0.54306 -0.09328 -0.55504 -0.10231 C -0.5632 -0.10833 -0.55816 -0.10671 -0.56667 -0.11782 C -0.57778 -0.13241 -0.58924 -0.1456 -0.5967 -0.16435 C -0.59757 -0.17037 -0.6 -0.17616 -0.6 -0.18217 C -0.6 -0.18518 -0.59965 -0.21713 -0.59497 -0.22453 C -0.58542 -0.23912 -0.5684 -0.24143 -0.55504 -0.24444 C -0.53507 -0.24259 -0.52656 -0.24213 -0.51007 -0.23102 C -0.48924 -0.19745 -0.47136 -0.16319 -0.4566 -0.12453 C -0.45295 -0.09815 -0.45347 -0.06481 -0.46667 -0.04213 C -0.47049 -0.03541 -0.47448 -0.02893 -0.4783 -0.02222 C -0.48004 -0.01921 -0.48333 -0.01342 -0.48333 -0.01342 C -0.48698 0.00255 -0.50729 0.02315 -0.51823 0.02894 C -0.52066 0.03357 -0.52292 0.03889 -0.52656 0.04213 C -0.5283 0.04375 -0.53715 0.0463 -0.53837 0.04676 C -0.54722 0.0507 -0.55642 0.05486 -0.56493 0.05996 C -0.58004 0.06875 -0.58663 0.08148 -0.59827 0.09329 C -0.60764 0.11829 -0.62396 0.13565 -0.63333 0.15996 C -0.63507 0.17246 -0.63958 0.1831 -0.64167 0.1956 C -0.64583 0.21945 -0.64757 0.24329 -0.6533 0.26667 C -0.65625 0.27847 -0.66979 0.28449 -0.67656 0.28889 C -0.67882 0.29028 -0.68333 0.29329 -0.68333 0.29329 C -0.69427 0.3081 -0.69722 0.3081 -0.7099 0.31991 C -0.71719 0.32662 -0.725 0.33426 -0.73333 0.33773 C -0.74028 0.33496 -0.74271 0.33033 -0.74827 0.32454 C -0.75625 0.31644 -0.76198 0.31273 -0.76823 0.30232 C -0.77083 0.29815 -0.775 0.29491 -0.775 0.28889 " pathEditMode="relative" ptsTypes="fffffffffffffffffffffffffffffffffffffffffffffffffffffffffffA">
                                      <p:cBhvr>
                                        <p:cTn id="9" dur="2000" fill="hold"/>
                                        <p:tgtEl>
                                          <p:spTgt spid="53258"/>
                                        </p:tgtEl>
                                        <p:attrNameLst>
                                          <p:attrName>ppt_x</p:attrName>
                                          <p:attrName>ppt_y</p:attrName>
                                        </p:attrNameLst>
                                      </p:cBhvr>
                                    </p:animMotion>
                                  </p:childTnLst>
                                </p:cTn>
                              </p:par>
                              <p:par>
                                <p:cTn id="10" presetID="0" presetClass="path" presetSubtype="0" accel="50000" decel="50000" fill="hold" nodeType="withEffect">
                                  <p:stCondLst>
                                    <p:cond delay="0"/>
                                  </p:stCondLst>
                                  <p:childTnLst>
                                    <p:animMotion origin="layout" path="M 3.61111E-6 2.96296E-6 C -0.00434 0.00833 -0.00469 0.01689 -0.0066 0.02662 C -0.00886 0.06319 -0.00903 0.11134 -0.03334 0.13541 C -0.0349 0.14213 -0.0349 0.15 -0.0382 0.15555 C -0.03941 0.15763 -0.04167 0.1581 -0.04323 0.15995 C -0.0474 0.16481 -0.05486 0.17546 -0.05486 0.17546 C -0.13177 0.17314 -0.11389 0.1787 -0.15486 0.16435 C -0.15295 0.12291 -0.15851 0.12523 -0.12986 0.1287 C -0.12205 0.13148 -0.11372 0.1324 -0.1066 0.13773 C -0.09202 0.14861 -0.10677 0.14166 -0.09497 0.14652 C -0.08229 0.16851 -0.08941 0.16412 -0.0783 0.16875 C -0.06354 0.18842 -0.07014 0.18194 -0.0599 0.19097 C -0.05799 0.19884 -0.05591 0.20509 -0.05157 0.21111 C -0.04948 0.22245 -0.04601 0.23472 -0.03663 0.23773 C -0.02952 0.24004 -0.01493 0.24213 -0.01493 0.24213 C -0.0033 0.24143 0.0085 0.24236 0.02014 0.23981 C 0.02239 0.23935 0.02326 0.23541 0.025 0.23333 C 0.03021 0.22754 0.0375 0.22453 0.0434 0.2199 C 0.04982 0.19814 0.06041 0.17847 0.0684 0.15763 C 0.07135 0.14976 0.07205 0.13935 0.07343 0.13101 C 0.07239 0.11319 0.0717 0.09537 0.07014 0.07777 C 0.06944 0.07037 0.06666 0.05555 0.06666 0.05555 C 0.06718 0.03032 0.06736 0.00509 0.0684 -0.02014 C 0.06927 -0.03912 0.08021 -0.05695 0.0868 -0.07338 C 0.09097 -0.0838 0.09288 -0.1 0.09843 -0.10903 C 0.1033 -0.11713 0.10694 -0.11621 0.11337 -0.12014 C 0.12396 -0.12732 0.13316 -0.13311 0.14166 -0.14445 C 0.14409 -0.15394 0.14809 -0.15973 0.15347 -0.16667 C 0.15781 -0.17824 0.15989 -0.18959 0.1618 -0.20232 C 0.16076 -0.22871 0.16406 -0.32662 0.15 -0.36227 C 0.14757 -0.37639 0.14982 -0.36875 0.14166 -0.38449 C 0.13906 -0.38959 0.13177 -0.39792 0.13177 -0.39792 C 0.12951 -0.40949 0.12552 -0.41945 0.12343 -0.43125 C 0.125 -0.47014 0.13177 -0.50787 0.13177 -0.54676 " pathEditMode="relative" ptsTypes="fffffffffffffffffffffffffffffffffA">
                                      <p:cBhvr>
                                        <p:cTn id="11" dur="2000" fill="hold"/>
                                        <p:tgtEl>
                                          <p:spTgt spid="53259"/>
                                        </p:tgtEl>
                                        <p:attrNameLst>
                                          <p:attrName>ppt_x</p:attrName>
                                          <p:attrName>ppt_y</p:attrName>
                                        </p:attrNameLst>
                                      </p:cBhvr>
                                    </p:animMotion>
                                  </p:childTnLst>
                                </p:cTn>
                              </p:par>
                            </p:childTnLst>
                          </p:cTn>
                        </p:par>
                        <p:par>
                          <p:cTn id="12" fill="hold" nodeType="afterGroup">
                            <p:stCondLst>
                              <p:cond delay="5000"/>
                            </p:stCondLst>
                            <p:childTnLst>
                              <p:par>
                                <p:cTn id="13" presetID="0" presetClass="path" presetSubtype="0" accel="50000" decel="50000" fill="hold" nodeType="afterEffect">
                                  <p:stCondLst>
                                    <p:cond delay="0"/>
                                  </p:stCondLst>
                                  <p:childTnLst>
                                    <p:animMotion origin="layout" path="M 5.55556E-6 1.48148E-6 C 0.00139 0.01041 0.0033 0.01643 5.55556E-6 0.02685 C -0.00156 0.03171 -0.0052 0.03518 -0.00659 0.04004 C -0.0085 0.04629 -0.01111 0.06157 -0.01493 0.06666 C -0.02065 0.0743 -0.0342 0.07708 -0.04166 0.07778 C -0.06892 0.08009 -0.096 0.08102 -0.12326 0.08449 C -0.15173 0.09236 -0.18124 0.08842 -0.20989 0.0824 C -0.24079 0.08449 -0.23958 0.07361 -0.2467 0.1 C -0.24791 0.1118 -0.24826 0.12477 -0.25503 0.13333 C -0.25694 0.11643 -0.2559 0.11574 -0.26822 0.12014 C -0.2677 0.12523 -0.2684 0.13102 -0.26666 0.13565 C -0.26128 0.15 -0.23576 0.16643 -0.22656 0.17778 C -0.21927 0.18657 -0.21371 0.19768 -0.20659 0.20671 C -0.19027 0.22731 -0.1802 0.23518 -0.17326 0.26227 C -0.17378 0.27106 -0.17308 0.28032 -0.17499 0.28889 C -0.17552 0.2912 -0.17847 0.29004 -0.18003 0.2912 C -0.19513 0.30139 -0.19218 0.3 -0.21336 0.30231 C -0.21996 0.3 -0.22673 0.29791 -0.23333 0.2956 C -0.24114 0.29282 -0.25659 0.2868 -0.25659 0.2868 C -0.26961 0.275 -0.28489 0.26597 -0.29999 0.26018 C -0.30659 0.25139 -0.31336 0.24444 -0.31996 0.23565 C -0.3217 0.23333 -0.32326 0.23125 -0.32499 0.22893 C -0.32673 0.22662 -0.33003 0.22222 -0.33003 0.22222 C -0.33437 0.20416 -0.33107 0.18495 -0.32829 0.16666 C -0.32951 0.16227 -0.32933 0.15694 -0.33159 0.15347 C -0.33333 0.15069 -0.33628 0.1493 -0.33836 0.14676 C -0.34131 0.14328 -0.34305 0.1375 -0.3467 0.13565 C -0.35173 0.13333 -0.35659 0.13125 -0.36163 0.12893 C -0.37708 0.13032 -0.39166 0.13032 -0.40659 0.13565 C -0.41371 0.1449 -0.41579 0.14583 -0.42499 0.14907 C -0.42673 0.15208 -0.4276 0.15625 -0.43003 0.15787 C -0.43524 0.16111 -0.4467 0.16227 -0.4467 0.16227 C -0.46111 0.15995 -0.47569 0.15926 -0.48993 0.15555 C -0.49305 0.15486 -0.49531 0.15069 -0.49826 0.14907 C -0.51197 0.14213 -0.52638 0.1368 -0.53993 0.12893 C -0.54947 0.12338 -0.55798 0.11435 -0.56666 0.10671 C -0.5677 0.09838 -0.56857 0.08102 -0.5717 0.07338 C -0.57326 0.06967 -0.57656 0.06805 -0.57829 0.06458 C -0.58506 0.05185 -0.58871 0.03287 -0.59166 0.01782 C -0.59062 0.01273 -0.59045 0.00694 -0.58836 0.00231 C -0.58749 0.00023 -0.58506 1.48148E-6 -0.58333 1.48148E-6 C -0.56215 0.00069 -0.51996 0.00463 -0.51996 0.00463 C -0.50694 0.0074 -0.49062 0.0081 -0.47829 0.01574 C -0.4743 0.01828 -0.47065 0.02199 -0.46666 0.02453 C -0.46336 0.02639 -0.45972 0.02685 -0.45659 0.02893 C -0.43784 0.04213 -0.42135 0.06504 -0.40329 0.07569 C -0.39357 0.08148 -0.38385 0.08264 -0.37326 0.08449 C -0.34808 0.08194 -0.30868 0.08518 -0.28993 0.05347 C -0.28368 0.04282 -0.28107 0.03055 -0.27829 0.01782 C -0.27916 0.0074 -0.27795 -0.00394 -0.28159 -0.0132 C -0.30086 -0.06111 -0.28368 -0.00394 -0.29826 -0.05764 C -0.30034 -0.07662 -0.30642 -0.0919 -0.30833 -0.11111 C -0.30729 -0.13102 -0.30711 -0.15116 -0.30503 -0.17107 C -0.30399 -0.18102 -0.28558 -0.18565 -0.28003 -0.18889 C -0.2743 -0.19213 -0.26944 -0.19885 -0.26336 -0.2 C -0.24322 -0.20417 -0.22343 -0.20949 -0.20329 -0.2132 C -0.15572 -0.21227 -0.1144 -0.2176 -0.06996 -0.2044 C -0.03489 -0.1831 -0.00225 -0.16297 0.03664 -0.15764 C 0.04775 -0.15903 0.05903 -0.15972 0.06997 -0.16204 C 0.08143 -0.16459 0.08264 -0.17709 0.08664 -0.18889 C 0.09046 -0.20023 0.09688 -0.21204 0.10174 -0.22222 C 0.1033 -0.22523 0.10539 -0.22778 0.10678 -0.23102 C 0.10869 -0.23519 0.1099 -0.24005 0.11164 -0.24445 C 0.11546 -0.25347 0.12344 -0.27107 0.12344 -0.27107 C 0.12709 -0.29746 0.12865 -0.32685 0.12501 -0.35324 C 0.12448 -0.35741 0.12205 -0.36111 0.11997 -0.36435 C 0.10157 -0.39283 0.0941 -0.38611 0.06997 -0.40209 C 0.04289 -0.42014 0.01164 -0.45093 -0.01822 -0.46204 C -0.02569 -0.46482 -0.05173 -0.46968 -0.05833 -0.47107 C -0.09496 -0.4676 -0.12777 -0.45996 -0.16336 -0.44885 C -0.16961 -0.44213 -0.18524 -0.42408 -0.19166 -0.41991 C -0.19583 -0.41713 -0.20052 -0.4169 -0.20503 -0.41551 C -0.20937 -0.40949 -0.21388 -0.40371 -0.21822 -0.39769 C -0.22065 -0.39445 -0.24618 -0.3801 -0.24999 -0.37778 C -0.26631 -0.35579 -0.27604 -0.34699 -0.2967 -0.33334 C -0.30468 -0.32801 -0.31111 -0.32269 -0.31996 -0.31991 C -0.32986 -0.3169 -0.3401 -0.31597 -0.34999 -0.3132 C -0.35451 -0.31181 -0.36336 -0.3088 -0.36336 -0.3088 C -0.37604 -0.31019 -0.38888 -0.31088 -0.40156 -0.3132 C -0.41718 -0.31597 -0.43038 -0.33241 -0.4467 -0.33773 C -0.46111 -0.34722 -0.47569 -0.35672 -0.49166 -0.35996 C -0.49913 -0.36389 -0.50572 -0.36852 -0.51336 -0.37107 C -0.53368 -0.38912 -0.55763 -0.38889 -0.58159 -0.39097 C -0.60052 -0.39028 -0.61961 -0.39167 -0.63836 -0.38889 C -0.64062 -0.38866 -0.64548 -0.37755 -0.6467 -0.37547 C -0.65364 -0.36482 -0.65781 -0.35324 -0.66822 -0.34885 C -0.67256 -0.34352 -0.6743 -0.34005 -0.68003 -0.33773 C -0.70538 -0.34028 -0.72447 -0.34422 -0.74826 -0.34885 C -0.75468 -0.35162 -0.76006 -0.35556 -0.76666 -0.35764 C -0.77552 -0.36366 -0.7809 -0.36135 -0.78836 -0.37107 C -0.7901 -0.37847 -0.78993 -0.37547 -0.78993 -0.37986 " pathEditMode="relative" ptsTypes="ffffffffffffffffffffffffffffffffffffffffffffffffffffffffffffffffffffffffffffffffffffffffffA">
                                      <p:cBhvr>
                                        <p:cTn id="14" dur="2000" fill="hold"/>
                                        <p:tgtEl>
                                          <p:spTgt spid="53254"/>
                                        </p:tgtEl>
                                        <p:attrNameLst>
                                          <p:attrName>ppt_x</p:attrName>
                                          <p:attrName>ppt_y</p:attrName>
                                        </p:attrNameLst>
                                      </p:cBhvr>
                                    </p:animMotion>
                                  </p:childTnLst>
                                </p:cTn>
                              </p:par>
                              <p:par>
                                <p:cTn id="15" presetID="0" presetClass="path" presetSubtype="0" accel="50000" decel="50000" fill="hold" nodeType="withEffect">
                                  <p:stCondLst>
                                    <p:cond delay="0"/>
                                  </p:stCondLst>
                                  <p:childTnLst>
                                    <p:animMotion origin="layout" path="M -0.26163 -0.04236 C -0.25382 -0.04167 -0.24601 -0.04167 -0.23837 -0.04005 C -0.23299 -0.03889 -0.23143 -0.0338 -0.22674 -0.03125 C -0.22101 -0.02801 -0.21441 -0.025 -0.20834 -0.02223 C -0.20556 -0.01922 -0.20295 -0.01621 -0.2 -0.01343 C -0.1974 -0.01088 -0.19375 -0.00996 -0.19167 -0.00672 C -0.1908 -0.00533 -0.1875 0.00787 -0.18663 0.01111 C -0.18681 0.02176 -0.17813 0.10578 -0.2033 0.11782 C -0.21389 0.13773 -0.24844 0.11527 -0.26337 0.10671 C -0.275 0.1 -0.29341 0.08912 -0.30174 0.07777 C -0.30903 0.06782 -0.3099 0.06551 -0.32014 0.05764 C -0.33438 0.04629 -0.3507 0.04143 -0.36163 0.02222 C -0.37066 0.00602 -0.37761 -0.0169 -0.39011 -0.02894 C -0.39479 -0.03334 -0.40035 -0.03611 -0.40521 -0.04005 C -0.41424 -0.0551 -0.42535 -0.07986 -0.44011 -0.08681 C -0.44566 -0.09422 -0.45035 -0.09676 -0.45677 -0.10232 C -0.46841 -0.1125 -0.4632 -0.11297 -0.4783 -0.12223 C -0.48785 -0.12824 -0.49861 -0.13033 -0.50834 -0.13565 C -0.51441 -0.13889 -0.51893 -0.14584 -0.525 -0.14885 C -0.55243 -0.16297 -0.51719 -0.13148 -0.55677 -0.15787 C -0.57136 -0.1676 -0.58577 -0.17199 -0.60174 -0.1757 C -0.61111 -0.175 -0.62084 -0.1757 -0.63004 -0.17338 C -0.63629 -0.17176 -0.6415 -0.15996 -0.64844 -0.15787 C -0.65608 -0.15556 -0.6717 -0.15348 -0.6717 -0.15324 C -0.69879 -0.15648 -0.68507 -0.15093 -0.71163 -0.1757 C -0.71719 -0.18079 -0.72413 -0.18241 -0.73004 -0.18681 C -0.74132 -0.19514 -0.75226 -0.20463 -0.76337 -0.21343 C -0.78525 -0.23079 -0.78004 -0.2331 -0.80174 -0.25348 C -0.82222 -0.27269 -0.82153 -0.26736 -0.84497 -0.2801 C -0.85712 -0.28681 -0.86754 -0.29931 -0.88004 -0.3044 C -0.88282 -0.3007 -0.88837 -0.29445 -0.89011 -0.28889 C -0.89497 -0.27361 -0.89132 -0.2713 -0.90174 -0.25787 C -0.90608 -0.23449 -0.91198 -0.21273 -0.91511 -0.18889 C -0.91459 -0.16528 -0.91424 -0.14144 -0.91337 -0.11783 C -0.91302 -0.10949 -0.91302 -0.1007 -0.91007 -0.09329 C -0.89966 -0.06713 -0.89514 -0.06204 -0.8783 -0.04676 C -0.8658 -0.03565 -0.86025 -0.02593 -0.84497 -0.02014 C -0.83282 -0.00787 -0.82118 -0.00023 -0.80677 0.00671 C -0.804 0.0081 -0.80139 0.00995 -0.79844 0.01111 C -0.79341 0.01296 -0.78334 0.01551 -0.78334 0.01574 C -0.74688 0.01296 -0.71424 0.01805 -0.6783 0.0243 C -0.67344 0.02662 -0.66823 0.02801 -0.66337 0.03102 C -0.64861 0.04051 -0.66893 0.0294 -0.6533 0.04213 C -0.64966 0.04514 -0.64531 0.04606 -0.64167 0.04884 C -0.6382 0.05139 -0.63507 0.05463 -0.63177 0.05764 C -0.62761 0.06504 -0.6217 0.07152 -0.61841 0.07986 C -0.60695 0.1081 -0.61528 0.09514 -0.60347 0.11111 C -0.60278 0.1169 -0.6 0.13379 -0.60347 0.14004 C -0.60521 0.14328 -0.61563 0.14537 -0.61841 0.14652 C -0.6217 0.14791 -0.6283 0.15115 -0.6283 0.15139 C -0.7066 0.1412 -0.67622 0.13935 -0.71997 0.14444 C -0.72118 0.14583 -0.72205 0.14768 -0.72344 0.14884 C -0.72552 0.15069 -0.72813 0.15115 -0.73004 0.15324 C -0.74375 0.16852 -0.72031 0.15139 -0.74011 0.16435 C -0.75191 0.18055 -0.74653 0.20208 -0.73334 0.21319 C -0.72014 0.2243 -0.70729 0.23703 -0.69341 0.24652 C -0.68299 0.2537 -0.67136 0.25787 -0.66025 0.26227 C -0.62656 0.29166 -0.58403 0.2581 -0.54844 0.25324 C -0.54514 0.25185 -0.5415 0.25115 -0.53837 0.24884 C -0.5316 0.24375 -0.52934 0.22986 -0.525 0.22222 C -0.52136 0.21574 -0.51597 0.21227 -0.51163 0.20671 C -0.50886 0.20301 -0.50677 0.19815 -0.5033 0.1956 C -0.49323 0.18842 -0.48316 0.18842 -0.4717 0.18657 C -0.46719 0.18518 -0.46285 0.18333 -0.45834 0.18217 C -0.44792 0.17963 -0.42674 0.17546 -0.42674 0.17569 C -0.42622 0.17546 -0.36788 0.17338 -0.35 0.18217 C -0.33663 0.18889 -0.32917 0.20486 -0.31841 0.21551 C -0.3099 0.22384 -0.30087 0.23426 -0.29341 0.24444 C -0.29202 0.24629 -0.29167 0.24953 -0.29028 0.25115 C -0.27691 0.2662 -0.26129 0.26875 -0.24497 0.27338 C -0.22275 0.27106 -0.20452 0.26527 -0.18177 0.26227 C -0.18004 0.25995 -0.17865 0.2574 -0.17674 0.25555 C -0.17257 0.25139 -0.16736 0.24884 -0.16337 0.24444 C -0.15504 0.23518 -0.15156 0.22083 -0.1467 0.20879 C -0.14288 0.19953 -0.13768 0.18889 -0.13334 0.17986 C -0.12986 0.16527 -0.11823 0.15694 -0.11163 0.14444 C -0.10643 0.13472 -0.10382 0.12291 -0.09844 0.11319 C -0.09584 0.10856 -0.09202 0.10879 -0.08837 0.10671 C -0.08125 0.10254 -0.07622 0.09514 -0.06997 0.08889 C -0.06615 0.08102 -0.0632 0.07847 -0.05677 0.07546 C -0.04983 0.06666 -0.04618 0.05833 -0.03663 0.05324 C -0.03334 0.05162 -0.02674 0.04884 -0.02674 0.04907 C -0.01441 0.03657 -0.02136 0.04467 -0.00677 0.0199 C -0.00504 0.0169 -0.00174 0.01111 -0.00174 0.01134 C 0.00034 0.00301 2.5E-6 0.00671 2.5E-6 2.96296E-6 " pathEditMode="relative" rAng="0" ptsTypes="ffffffffffffffffffffffffffffffffffffffffffffffffffffffffffffffffffffffffffffffffffffA">
                                      <p:cBhvr>
                                        <p:cTn id="16" dur="2000" fill="hold"/>
                                        <p:tgtEl>
                                          <p:spTgt spid="53261"/>
                                        </p:tgtEl>
                                        <p:attrNameLst>
                                          <p:attrName>ppt_x</p:attrName>
                                          <p:attrName>ppt_y</p:attrName>
                                        </p:attrNameLst>
                                      </p:cBhvr>
                                      <p:rCtr x="-19583" y="3588"/>
                                    </p:animMotion>
                                  </p:childTnLst>
                                </p:cTn>
                              </p:par>
                            </p:childTnLst>
                          </p:cTn>
                        </p:par>
                        <p:par>
                          <p:cTn id="17" fill="hold" nodeType="afterGroup">
                            <p:stCondLst>
                              <p:cond delay="7000"/>
                            </p:stCondLst>
                            <p:childTnLst>
                              <p:par>
                                <p:cTn id="18" presetID="0" presetClass="path" presetSubtype="0" accel="50000" decel="50000" fill="hold" nodeType="afterEffect">
                                  <p:stCondLst>
                                    <p:cond delay="0"/>
                                  </p:stCondLst>
                                  <p:childTnLst>
                                    <p:animMotion origin="layout" path="M -1.11111E-6 -3.7037E-7 C -0.01076 -0.00139 -0.02812 -0.00209 -0.03837 -0.0088 C -0.04739 -0.01482 -0.0559 -0.02292 -0.06493 -0.02894 C -0.07448 -0.03542 -0.08107 -0.03727 -0.08993 -0.04445 C -0.10521 -0.05671 -0.0875 -0.0463 -0.10503 -0.05556 C -0.11528 -0.06921 -0.13055 -0.07269 -0.14323 -0.08218 C -0.16371 -0.09746 -0.17864 -0.12107 -0.2 -0.13334 C -0.21562 -0.1581 -0.20694 -0.14398 -0.23003 -0.18449 C -0.23333 -0.19028 -0.23646 -0.1963 -0.23993 -0.20209 C -0.24253 -0.20671 -0.24826 -0.21551 -0.24826 -0.21551 C -0.25278 -0.23079 -0.25573 -0.23727 -0.25156 -0.25556 C -0.25035 -0.26111 -0.24566 -0.26412 -0.24323 -0.26875 C -0.23906 -0.29792 -0.2335 -0.29722 -0.2217 -0.31783 C -0.21458 -0.33033 -0.2092 -0.34537 -0.2 -0.35556 C -0.19305 -0.3632 -0.18489 -0.36528 -0.17656 -0.36875 C -0.14982 -0.36667 -0.15017 -0.36459 -0.1283 -0.35764 C -0.12222 -0.35579 -0.10989 -0.35324 -0.10989 -0.35324 C -0.09548 -0.3456 -0.08212 -0.3419 -0.06666 -0.34005 C -0.02239 -0.325 0.03472 -0.33542 0.08177 -0.33773 C 0.08872 -0.34028 0.09462 -0.34445 0.10174 -0.34653 C 0.11268 -0.35394 0.1217 -0.35718 0.13334 -0.36227 C 0.14844 -0.36898 0.16094 -0.37662 0.17674 -0.37986 C 0.18941 -0.38681 0.20261 -0.38959 0.21511 -0.39769 C 0.21806 -0.38102 0.21424 -0.37037 0.21007 -0.35556 C 0.20764 -0.34699 0.20729 -0.33773 0.20504 -0.32894 C 0.20295 -0.3132 0.20174 -0.30486 0.19844 -0.29097 C 0.19653 -0.27454 0.19584 -0.23866 0.18837 -0.22222 C 0.17327 -0.18912 0.14236 -0.14792 0.11337 -0.13773 C 0.09844 -0.13843 0.08334 -0.1382 0.0684 -0.14005 C 0.06615 -0.14028 0.05417 -0.15046 0.0533 -0.15116 C 0.04549 -0.15695 0.03663 -0.15834 0.0283 -0.16227 C 0.02344 -0.17523 0.01441 -0.1831 0.00677 -0.19329 C -0.00989 -0.21551 0.00538 -0.19769 -0.0066 -0.21783 C -0.01753 -0.23611 -0.03021 -0.25 -0.04496 -0.26227 C -0.04948 -0.27037 -0.05121 -0.27685 -0.05833 -0.27986 C -0.06528 -0.28611 -0.07257 -0.2875 -0.08003 -0.29329 C -0.08107 -0.29421 -0.09462 -0.30602 -0.0967 -0.3088 C -0.10764 -0.32338 -0.09496 -0.31366 -0.10833 -0.32222 C -0.1191 -0.33658 -0.1368 -0.33866 -0.15 -0.34884 C -0.16493 -0.36042 -0.18073 -0.37176 -0.19496 -0.38449 C -0.21128 -0.39908 -0.21979 -0.40648 -0.23993 -0.41111 C -0.24219 -0.41343 -0.24427 -0.41574 -0.2467 -0.41783 C -0.24878 -0.41945 -0.25121 -0.42037 -0.2533 -0.42222 C -0.25521 -0.42408 -0.25642 -0.42685 -0.25833 -0.42894 C -0.26198 -0.43287 -0.26597 -0.43634 -0.26996 -0.44005 C -0.27326 -0.44306 -0.27604 -0.44769 -0.28003 -0.44884 C -0.29479 -0.45301 -0.31007 -0.45533 -0.325 -0.45764 C -0.33611 -0.45695 -0.34722 -0.45671 -0.35833 -0.45556 C -0.36614 -0.45463 -0.3816 -0.45116 -0.3816 -0.45116 C -0.39496 -0.43843 -0.39618 -0.43472 -0.4066 -0.41783 C -0.4243 -0.38912 -0.40503 -0.425 -0.425 -0.3956 C -0.42795 -0.39121 -0.43316 -0.3757 -0.43489 -0.37107 C -0.43975 -0.33357 -0.44028 -0.31806 -0.43837 -0.27546 C -0.4375 -0.25625 -0.43489 -0.21783 -0.43489 -0.21783 C -0.43333 -0.06227 -0.43281 0.09352 -0.425 0.24884 C -0.42656 0.2875 -0.42344 0.28032 -0.4316 0.30231 C -0.43368 0.3081 -0.43368 0.31528 -0.43663 0.32014 C -0.43819 0.32268 -0.4467 0.32801 -0.44826 0.32893 C -0.46996 0.32731 -0.48489 0.32361 -0.50503 0.32014 C -0.51458 0.31574 -0.51962 0.3125 -0.5283 0.30671 C -0.53871 0.29977 -0.54948 0.29375 -0.55989 0.2868 C -0.56406 0.28403 -0.56666 0.27778 -0.56996 0.27338 C -0.57291 0.26944 -0.58923 0.26296 -0.59323 0.25995 C -0.60069 0.2544 -0.60729 0.24514 -0.61493 0.24004 C -0.61962 0.2368 -0.625 0.23565 -0.63003 0.23333 C -0.63507 0.23403 -0.6401 0.23356 -0.64496 0.23565 C -0.65434 0.23958 -0.66441 0.26157 -0.6717 0.27106 C -0.67552 0.2868 -0.67396 0.28009 -0.67656 0.2912 C -0.67864 0.30926 -0.67778 0.35416 -0.66493 0.36898 C -0.65868 0.37616 -0.64878 0.37639 -0.64166 0.38217 C -0.61632 0.40324 -0.58923 0.41041 -0.55989 0.41551 C -0.54323 0.41296 -0.54913 0.41458 -0.53837 0.4044 C -0.52882 0.38009 -0.51823 0.37754 -0.50156 0.36458 C -0.49531 0.34768 -0.4934 0.33055 -0.48489 0.31551 C -0.47778 0.28704 -0.47656 0.25879 -0.475 0.22893 C -0.4776 0.1993 -0.48073 0.17106 -0.48663 0.14236 C -0.48958 0.12778 -0.49496 0.11458 -0.49826 0.1 C -0.50573 0.06736 -0.50035 0.03217 -0.5283 0.01782 C -0.5335 0.01504 -0.53941 0.01528 -0.54496 0.01342 C -0.56614 -0.00371 -0.58715 -0.01042 -0.61163 -0.0132 C -0.62725 -0.01181 -0.64271 -0.01042 -0.65833 -0.0088 C -0.67031 -0.00741 -0.67118 -0.00625 -0.68333 -0.00209 C -0.68559 -0.00139 -0.68993 -3.7037E-7 -0.68993 -3.7037E-7 C -0.69618 0.00555 -0.70156 0.01111 -0.70833 0.01551 C -0.71389 0.01504 -0.73142 0.01528 -0.73837 0.00903 C -0.74514 0.00301 -0.75 -0.00671 -0.7566 -0.0132 C -0.76666 -0.02315 -0.77743 -0.03125 -0.78837 -0.04005 C -0.79062 -0.04445 -0.79271 -0.04884 -0.79496 -0.05324 C -0.79844 -0.06019 -0.80382 -0.06088 -0.8066 -0.06875 " pathEditMode="relative" ptsTypes="ffffffffffffffffffffffffffffffffffffffffffffffffffffffffffffffffffffffffffffffffffffffffA">
                                      <p:cBhvr>
                                        <p:cTn id="19" dur="2000" fill="hold"/>
                                        <p:tgtEl>
                                          <p:spTgt spid="5326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DSCN15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81000"/>
            <a:ext cx="4627563"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DSCN049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arrowhead"/>
          <p:cNvPicPr>
            <a:picLocks noChangeAspect="1" noChangeArrowheads="1"/>
          </p:cNvPicPr>
          <p:nvPr/>
        </p:nvPicPr>
        <p:blipFill>
          <a:blip r:embed="rId3">
            <a:extLst>
              <a:ext uri="{28A0092B-C50C-407E-A947-70E740481C1C}">
                <a14:useLocalDpi xmlns:a14="http://schemas.microsoft.com/office/drawing/2010/main" val="0"/>
              </a:ext>
            </a:extLst>
          </a:blip>
          <a:srcRect t="15741"/>
          <a:stretch>
            <a:fillRect/>
          </a:stretch>
        </p:blipFill>
        <p:spPr bwMode="auto">
          <a:xfrm>
            <a:off x="0" y="0"/>
            <a:ext cx="109728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descr="DSCN27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DSCN25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descr="cauliflower aa kneeling8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13" y="1588"/>
            <a:ext cx="10539413" cy="700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descr="Tomocerusfinger3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13" y="1588"/>
            <a:ext cx="10310813"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4" descr="mayflybacklight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3338"/>
            <a:ext cx="1036320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4" descr="pacificcoasttreefrog8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84138"/>
            <a:ext cx="10668000" cy="709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4" descr="townsendssouthla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5" descr="bat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495800"/>
            <a:ext cx="13684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DSCN249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LABE-E-Wild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1913"/>
            <a:ext cx="14020800" cy="691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4" descr="Curra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4" descr="meterreader3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33338"/>
            <a:ext cx="1036320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4" descr="Picture 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228600"/>
            <a:ext cx="4697413" cy="626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descr="DSCN14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descr="DSCN17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descr="tulelake aurora small"/>
          <p:cNvPicPr>
            <a:picLocks noChangeAspect="1" noChangeArrowheads="1"/>
          </p:cNvPicPr>
          <p:nvPr/>
        </p:nvPicPr>
        <p:blipFill>
          <a:blip r:embed="rId3">
            <a:extLst>
              <a:ext uri="{28A0092B-C50C-407E-A947-70E740481C1C}">
                <a14:useLocalDpi xmlns:a14="http://schemas.microsoft.com/office/drawing/2010/main" val="0"/>
              </a:ext>
            </a:extLst>
          </a:blip>
          <a:srcRect l="4445" t="5560" r="3703" b="5469"/>
          <a:stretch>
            <a:fillRect/>
          </a:stretch>
        </p:blipFill>
        <p:spPr bwMode="auto">
          <a:xfrm>
            <a:off x="-228600" y="0"/>
            <a:ext cx="10668000"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descr="DSCN27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4" descr="PICT00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5" descr="meter reader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4156075"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Picture 6" descr="valentine outsi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3654425"/>
            <a:ext cx="4202113"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7" descr="DSCN263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8200" y="317500"/>
            <a:ext cx="4191000" cy="31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descr="DSCN26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LABE-W-Wid1"/>
          <p:cNvPicPr>
            <a:picLocks noChangeAspect="1" noChangeArrowheads="1"/>
          </p:cNvPicPr>
          <p:nvPr/>
        </p:nvPicPr>
        <p:blipFill>
          <a:blip r:embed="rId3">
            <a:grayscl/>
            <a:extLst>
              <a:ext uri="{28A0092B-C50C-407E-A947-70E740481C1C}">
                <a14:useLocalDpi xmlns:a14="http://schemas.microsoft.com/office/drawing/2010/main" val="0"/>
              </a:ext>
            </a:extLst>
          </a:blip>
          <a:srcRect l="42250" r="513" b="25000"/>
          <a:stretch>
            <a:fillRect/>
          </a:stretch>
        </p:blipFill>
        <p:spPr bwMode="auto">
          <a:xfrm>
            <a:off x="0" y="0"/>
            <a:ext cx="9144000" cy="685800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4" descr="DSCN2654"/>
          <p:cNvPicPr>
            <a:picLocks noChangeAspect="1" noChangeArrowheads="1"/>
          </p:cNvPicPr>
          <p:nvPr/>
        </p:nvPicPr>
        <p:blipFill>
          <a:blip r:embed="rId3">
            <a:extLst>
              <a:ext uri="{28A0092B-C50C-407E-A947-70E740481C1C}">
                <a14:useLocalDpi xmlns:a14="http://schemas.microsoft.com/office/drawing/2010/main" val="0"/>
              </a:ext>
            </a:extLst>
          </a:blip>
          <a:srcRect l="24626"/>
          <a:stretch>
            <a:fillRect/>
          </a:stretch>
        </p:blipFill>
        <p:spPr bwMode="auto">
          <a:xfrm>
            <a:off x="304800" y="304800"/>
            <a:ext cx="3573463"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Picture 7" descr="DSCN2535"/>
          <p:cNvPicPr>
            <a:picLocks noChangeAspect="1" noChangeArrowheads="1"/>
          </p:cNvPicPr>
          <p:nvPr/>
        </p:nvPicPr>
        <p:blipFill>
          <a:blip r:embed="rId4">
            <a:extLst>
              <a:ext uri="{28A0092B-C50C-407E-A947-70E740481C1C}">
                <a14:useLocalDpi xmlns:a14="http://schemas.microsoft.com/office/drawing/2010/main" val="0"/>
              </a:ext>
            </a:extLst>
          </a:blip>
          <a:srcRect l="10472" r="12727"/>
          <a:stretch>
            <a:fillRect/>
          </a:stretch>
        </p:blipFill>
        <p:spPr bwMode="auto">
          <a:xfrm>
            <a:off x="4343400" y="304800"/>
            <a:ext cx="1676400" cy="291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2" name="Picture 6" descr="DSCN264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67200" y="3352800"/>
            <a:ext cx="4343400" cy="325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Picture 9" descr="DSCN1864"/>
          <p:cNvPicPr>
            <a:picLocks noChangeAspect="1" noChangeArrowheads="1"/>
          </p:cNvPicPr>
          <p:nvPr/>
        </p:nvPicPr>
        <p:blipFill>
          <a:blip r:embed="rId6">
            <a:extLst>
              <a:ext uri="{28A0092B-C50C-407E-A947-70E740481C1C}">
                <a14:useLocalDpi xmlns:a14="http://schemas.microsoft.com/office/drawing/2010/main" val="0"/>
              </a:ext>
            </a:extLst>
          </a:blip>
          <a:srcRect l="13818" r="26711"/>
          <a:stretch>
            <a:fillRect/>
          </a:stretch>
        </p:blipFill>
        <p:spPr bwMode="auto">
          <a:xfrm>
            <a:off x="6324600" y="304800"/>
            <a:ext cx="229552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descr="LNT_logo_color[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8600" y="228600"/>
            <a:ext cx="16192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32" name="Rectangle 40"/>
          <p:cNvSpPr>
            <a:spLocks noChangeArrowheads="1"/>
          </p:cNvSpPr>
          <p:nvPr/>
        </p:nvSpPr>
        <p:spPr bwMode="auto">
          <a:xfrm>
            <a:off x="2968625" y="5856288"/>
            <a:ext cx="5032375" cy="77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b="1">
                <a:latin typeface="frutiger"/>
              </a:rPr>
              <a:t>Be Considerate of Other Visitors</a:t>
            </a:r>
            <a:endParaRPr lang="en-US" altLang="en-US" sz="2400">
              <a:latin typeface="frutiger"/>
            </a:endParaRPr>
          </a:p>
        </p:txBody>
      </p:sp>
      <p:sp>
        <p:nvSpPr>
          <p:cNvPr id="54276" name="Rectangle 39"/>
          <p:cNvSpPr>
            <a:spLocks noChangeArrowheads="1"/>
          </p:cNvSpPr>
          <p:nvPr/>
        </p:nvSpPr>
        <p:spPr bwMode="auto">
          <a:xfrm>
            <a:off x="1981200" y="5856288"/>
            <a:ext cx="987425" cy="77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t>  </a:t>
            </a:r>
            <a:r>
              <a:rPr lang="en-US" altLang="en-US" sz="3000" b="1"/>
              <a:t> </a:t>
            </a:r>
            <a:r>
              <a:rPr lang="en-US" altLang="en-US" b="1"/>
              <a:t>      </a:t>
            </a:r>
          </a:p>
        </p:txBody>
      </p:sp>
      <p:sp>
        <p:nvSpPr>
          <p:cNvPr id="8230" name="Rectangle 38"/>
          <p:cNvSpPr>
            <a:spLocks noChangeArrowheads="1"/>
          </p:cNvSpPr>
          <p:nvPr/>
        </p:nvSpPr>
        <p:spPr bwMode="auto">
          <a:xfrm>
            <a:off x="2968625" y="5083175"/>
            <a:ext cx="5032375"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b="1">
                <a:latin typeface="frutiger"/>
              </a:rPr>
              <a:t>Respect Wildlife</a:t>
            </a:r>
            <a:endParaRPr lang="en-US" altLang="en-US" sz="2400"/>
          </a:p>
        </p:txBody>
      </p:sp>
      <p:sp>
        <p:nvSpPr>
          <p:cNvPr id="54278" name="Rectangle 37"/>
          <p:cNvSpPr>
            <a:spLocks noChangeArrowheads="1"/>
          </p:cNvSpPr>
          <p:nvPr/>
        </p:nvSpPr>
        <p:spPr bwMode="auto">
          <a:xfrm>
            <a:off x="1981200" y="5083175"/>
            <a:ext cx="987425"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t>  </a:t>
            </a:r>
            <a:r>
              <a:rPr lang="en-US" altLang="en-US" sz="3000" b="1"/>
              <a:t> </a:t>
            </a:r>
            <a:r>
              <a:rPr lang="en-US" altLang="en-US" b="1"/>
              <a:t>      </a:t>
            </a:r>
          </a:p>
        </p:txBody>
      </p:sp>
      <p:sp>
        <p:nvSpPr>
          <p:cNvPr id="8228" name="Rectangle 36"/>
          <p:cNvSpPr>
            <a:spLocks noChangeArrowheads="1"/>
          </p:cNvSpPr>
          <p:nvPr/>
        </p:nvSpPr>
        <p:spPr bwMode="auto">
          <a:xfrm>
            <a:off x="2968625" y="4310063"/>
            <a:ext cx="5032375" cy="77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b="1">
                <a:latin typeface="frutiger"/>
              </a:rPr>
              <a:t>Minimize Campfire Impacts</a:t>
            </a:r>
            <a:endParaRPr lang="en-US" altLang="en-US" sz="2400"/>
          </a:p>
        </p:txBody>
      </p:sp>
      <p:sp>
        <p:nvSpPr>
          <p:cNvPr id="54280" name="Rectangle 35"/>
          <p:cNvSpPr>
            <a:spLocks noChangeArrowheads="1"/>
          </p:cNvSpPr>
          <p:nvPr/>
        </p:nvSpPr>
        <p:spPr bwMode="auto">
          <a:xfrm>
            <a:off x="1981200" y="4310063"/>
            <a:ext cx="987425" cy="77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t>  </a:t>
            </a:r>
            <a:r>
              <a:rPr lang="en-US" altLang="en-US" sz="3000" b="1"/>
              <a:t> </a:t>
            </a:r>
            <a:r>
              <a:rPr lang="en-US" altLang="en-US" b="1"/>
              <a:t>      </a:t>
            </a:r>
          </a:p>
        </p:txBody>
      </p:sp>
      <p:sp>
        <p:nvSpPr>
          <p:cNvPr id="8226" name="Rectangle 34"/>
          <p:cNvSpPr>
            <a:spLocks noChangeArrowheads="1"/>
          </p:cNvSpPr>
          <p:nvPr/>
        </p:nvSpPr>
        <p:spPr bwMode="auto">
          <a:xfrm>
            <a:off x="2968625" y="3538538"/>
            <a:ext cx="503237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b="1">
                <a:latin typeface="frutiger"/>
              </a:rPr>
              <a:t>Leave What You Find</a:t>
            </a:r>
            <a:endParaRPr lang="en-US" altLang="en-US" sz="2400">
              <a:latin typeface="frutiger"/>
            </a:endParaRPr>
          </a:p>
        </p:txBody>
      </p:sp>
      <p:sp>
        <p:nvSpPr>
          <p:cNvPr id="54282" name="Rectangle 33"/>
          <p:cNvSpPr>
            <a:spLocks noChangeArrowheads="1"/>
          </p:cNvSpPr>
          <p:nvPr/>
        </p:nvSpPr>
        <p:spPr bwMode="auto">
          <a:xfrm>
            <a:off x="1981200" y="3538538"/>
            <a:ext cx="98742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t>  </a:t>
            </a:r>
            <a:r>
              <a:rPr lang="en-US" altLang="en-US" sz="3000" b="1"/>
              <a:t> </a:t>
            </a:r>
            <a:r>
              <a:rPr lang="en-US" altLang="en-US" b="1"/>
              <a:t>      </a:t>
            </a:r>
          </a:p>
        </p:txBody>
      </p:sp>
      <p:sp>
        <p:nvSpPr>
          <p:cNvPr id="8224" name="Rectangle 32"/>
          <p:cNvSpPr>
            <a:spLocks noChangeArrowheads="1"/>
          </p:cNvSpPr>
          <p:nvPr/>
        </p:nvSpPr>
        <p:spPr bwMode="auto">
          <a:xfrm>
            <a:off x="2968625" y="2765425"/>
            <a:ext cx="5032375"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b="1">
                <a:latin typeface="frutiger"/>
              </a:rPr>
              <a:t>Dispose of Waste Properly</a:t>
            </a:r>
            <a:endParaRPr lang="en-US" altLang="en-US" sz="2400">
              <a:latin typeface="frutiger"/>
            </a:endParaRPr>
          </a:p>
        </p:txBody>
      </p:sp>
      <p:sp>
        <p:nvSpPr>
          <p:cNvPr id="54284" name="Rectangle 31"/>
          <p:cNvSpPr>
            <a:spLocks noChangeArrowheads="1"/>
          </p:cNvSpPr>
          <p:nvPr/>
        </p:nvSpPr>
        <p:spPr bwMode="auto">
          <a:xfrm>
            <a:off x="1981200" y="2765425"/>
            <a:ext cx="987425"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t>  </a:t>
            </a:r>
            <a:r>
              <a:rPr lang="en-US" altLang="en-US" sz="3000" b="1"/>
              <a:t> </a:t>
            </a:r>
            <a:r>
              <a:rPr lang="en-US" altLang="en-US" b="1"/>
              <a:t>      </a:t>
            </a:r>
          </a:p>
        </p:txBody>
      </p:sp>
      <p:sp>
        <p:nvSpPr>
          <p:cNvPr id="8222" name="Rectangle 30"/>
          <p:cNvSpPr>
            <a:spLocks noChangeArrowheads="1"/>
          </p:cNvSpPr>
          <p:nvPr/>
        </p:nvSpPr>
        <p:spPr bwMode="auto">
          <a:xfrm>
            <a:off x="2968625" y="1992313"/>
            <a:ext cx="5032375" cy="77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b="1">
                <a:latin typeface="frutiger"/>
              </a:rPr>
              <a:t>Travel and Camp on Durable Surfaces</a:t>
            </a:r>
            <a:endParaRPr lang="en-US" altLang="en-US" sz="2400">
              <a:latin typeface="frutiger"/>
            </a:endParaRPr>
          </a:p>
        </p:txBody>
      </p:sp>
      <p:sp>
        <p:nvSpPr>
          <p:cNvPr id="54286" name="Rectangle 29"/>
          <p:cNvSpPr>
            <a:spLocks noChangeArrowheads="1"/>
          </p:cNvSpPr>
          <p:nvPr/>
        </p:nvSpPr>
        <p:spPr bwMode="auto">
          <a:xfrm>
            <a:off x="1981200" y="1992313"/>
            <a:ext cx="987425" cy="77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t>  </a:t>
            </a:r>
            <a:r>
              <a:rPr lang="en-US" altLang="en-US" sz="3000" b="1"/>
              <a:t> </a:t>
            </a:r>
            <a:r>
              <a:rPr lang="en-US" altLang="en-US" b="1"/>
              <a:t>      </a:t>
            </a:r>
          </a:p>
        </p:txBody>
      </p:sp>
      <p:sp>
        <p:nvSpPr>
          <p:cNvPr id="8220" name="Rectangle 28"/>
          <p:cNvSpPr>
            <a:spLocks noChangeArrowheads="1"/>
          </p:cNvSpPr>
          <p:nvPr/>
        </p:nvSpPr>
        <p:spPr bwMode="auto">
          <a:xfrm>
            <a:off x="2968625" y="1219200"/>
            <a:ext cx="5032375"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b="1">
                <a:latin typeface="frutiger"/>
              </a:rPr>
              <a:t>Plan Ahead and Prepare</a:t>
            </a:r>
            <a:endParaRPr lang="en-US" altLang="en-US" sz="2400">
              <a:latin typeface="frutiger"/>
            </a:endParaRPr>
          </a:p>
        </p:txBody>
      </p:sp>
      <p:sp>
        <p:nvSpPr>
          <p:cNvPr id="54288" name="Rectangle 27"/>
          <p:cNvSpPr>
            <a:spLocks noChangeArrowheads="1"/>
          </p:cNvSpPr>
          <p:nvPr/>
        </p:nvSpPr>
        <p:spPr bwMode="auto">
          <a:xfrm>
            <a:off x="1981200" y="1219200"/>
            <a:ext cx="987425"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t>  </a:t>
            </a:r>
            <a:r>
              <a:rPr lang="en-US" altLang="en-US" sz="3000" b="1"/>
              <a:t> </a:t>
            </a:r>
            <a:r>
              <a:rPr lang="en-US" altLang="en-US" b="1"/>
              <a:t>      </a:t>
            </a:r>
          </a:p>
        </p:txBody>
      </p:sp>
      <p:sp>
        <p:nvSpPr>
          <p:cNvPr id="54289" name="Line 41"/>
          <p:cNvSpPr>
            <a:spLocks noChangeShapeType="1"/>
          </p:cNvSpPr>
          <p:nvPr/>
        </p:nvSpPr>
        <p:spPr bwMode="auto">
          <a:xfrm>
            <a:off x="1981200" y="1219200"/>
            <a:ext cx="60198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290" name="Line 42"/>
          <p:cNvSpPr>
            <a:spLocks noChangeShapeType="1"/>
          </p:cNvSpPr>
          <p:nvPr/>
        </p:nvSpPr>
        <p:spPr bwMode="auto">
          <a:xfrm>
            <a:off x="1981200" y="6629400"/>
            <a:ext cx="60198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291" name="Line 43"/>
          <p:cNvSpPr>
            <a:spLocks noChangeShapeType="1"/>
          </p:cNvSpPr>
          <p:nvPr/>
        </p:nvSpPr>
        <p:spPr bwMode="auto">
          <a:xfrm>
            <a:off x="1981200" y="1219200"/>
            <a:ext cx="0" cy="54102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292" name="Line 44"/>
          <p:cNvSpPr>
            <a:spLocks noChangeShapeType="1"/>
          </p:cNvSpPr>
          <p:nvPr/>
        </p:nvSpPr>
        <p:spPr bwMode="auto">
          <a:xfrm>
            <a:off x="8001000" y="1219200"/>
            <a:ext cx="0" cy="54102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pic>
        <p:nvPicPr>
          <p:cNvPr id="54293" name="Picture 6" descr="1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4400" y="1262063"/>
            <a:ext cx="62230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4" name="Picture 9" descr="2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4400" y="2035175"/>
            <a:ext cx="622300"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5" name="Picture 12" descr="3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84400" y="2808288"/>
            <a:ext cx="622300"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6" name="Picture 15" descr="4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84400" y="3581400"/>
            <a:ext cx="622300"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7" name="Picture 18" descr="5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84400" y="4354513"/>
            <a:ext cx="622300"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8" name="Picture 21" descr="6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84400" y="5126038"/>
            <a:ext cx="62230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9" name="Picture 24" descr="7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4400" y="5899150"/>
            <a:ext cx="62230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43" name="Rectangle 51"/>
          <p:cNvSpPr>
            <a:spLocks noGrp="1" noChangeArrowheads="1"/>
          </p:cNvSpPr>
          <p:nvPr>
            <p:ph type="title"/>
          </p:nvPr>
        </p:nvSpPr>
        <p:spPr>
          <a:xfrm>
            <a:off x="457200" y="0"/>
            <a:ext cx="8229600" cy="1143000"/>
          </a:xfrm>
        </p:spPr>
        <p:txBody>
          <a:bodyPr/>
          <a:lstStyle/>
          <a:p>
            <a:pPr eaLnBrk="1" hangingPunct="1">
              <a:defRPr/>
            </a:pPr>
            <a:r>
              <a:rPr lang="en-US" u="sng" smtClean="0">
                <a:effectLst>
                  <a:outerShdw blurRad="38100" dist="38100" dir="2700000" algn="tl">
                    <a:srgbClr val="FFFFFF"/>
                  </a:outerShdw>
                </a:effectLst>
              </a:rPr>
              <a:t>Leave No Trace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22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22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22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22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23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2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2" grpId="0"/>
      <p:bldP spid="8230" grpId="0"/>
      <p:bldP spid="8228" grpId="0"/>
      <p:bldP spid="8226" grpId="0"/>
      <p:bldP spid="8224" grpId="0"/>
      <p:bldP spid="8222" grpId="0"/>
      <p:bldP spid="82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altLang="en-US" smtClean="0"/>
              <a:t>Cave Softly, Cave Safely </a:t>
            </a:r>
          </a:p>
        </p:txBody>
      </p:sp>
      <p:pic>
        <p:nvPicPr>
          <p:cNvPr id="55299" name="Picture 6" descr="DSCN256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524000"/>
            <a:ext cx="2925763" cy="39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Picture 7" descr="Picture 0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905000"/>
            <a:ext cx="3902075" cy="292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altLang="en-US" sz="3600" smtClean="0">
                <a:solidFill>
                  <a:schemeClr val="tx1"/>
                </a:solidFill>
              </a:rPr>
              <a:t>How do </a:t>
            </a:r>
            <a:r>
              <a:rPr lang="en-US" altLang="en-US" sz="3600" u="sng" smtClean="0">
                <a:solidFill>
                  <a:schemeClr val="tx1"/>
                </a:solidFill>
              </a:rPr>
              <a:t>you</a:t>
            </a:r>
            <a:r>
              <a:rPr lang="en-US" altLang="en-US" sz="3600" smtClean="0">
                <a:solidFill>
                  <a:schemeClr val="tx1"/>
                </a:solidFill>
              </a:rPr>
              <a:t> value wilderness and what do </a:t>
            </a:r>
            <a:r>
              <a:rPr lang="en-US" altLang="en-US" sz="3600" u="sng" smtClean="0">
                <a:solidFill>
                  <a:schemeClr val="tx1"/>
                </a:solidFill>
              </a:rPr>
              <a:t>you</a:t>
            </a:r>
            <a:r>
              <a:rPr lang="en-US" altLang="en-US" sz="3600" smtClean="0">
                <a:solidFill>
                  <a:schemeClr val="tx1"/>
                </a:solidFill>
              </a:rPr>
              <a:t> do to protect it?</a:t>
            </a:r>
          </a:p>
        </p:txBody>
      </p:sp>
      <p:sp>
        <p:nvSpPr>
          <p:cNvPr id="16390" name="Rectangle 6"/>
          <p:cNvSpPr>
            <a:spLocks noGrp="1" noChangeArrowheads="1"/>
          </p:cNvSpPr>
          <p:nvPr>
            <p:ph type="body" sz="half" idx="2"/>
          </p:nvPr>
        </p:nvSpPr>
        <p:spPr>
          <a:xfrm>
            <a:off x="3810000" y="1905000"/>
            <a:ext cx="5105400" cy="1752600"/>
          </a:xfrm>
        </p:spPr>
        <p:txBody>
          <a:bodyPr/>
          <a:lstStyle/>
          <a:p>
            <a:pPr eaLnBrk="1" hangingPunct="1"/>
            <a:r>
              <a:rPr lang="en-US" altLang="en-US" sz="2800" smtClean="0">
                <a:sym typeface="Wingdings" panose="05000000000000000000" pitchFamily="2" charset="2"/>
              </a:rPr>
              <a:t>Honk for Wilderness!</a:t>
            </a:r>
          </a:p>
          <a:p>
            <a:pPr eaLnBrk="1" hangingPunct="1"/>
            <a:r>
              <a:rPr lang="en-US" altLang="en-US" sz="2800" smtClean="0"/>
              <a:t>Leave No Trace</a:t>
            </a:r>
          </a:p>
          <a:p>
            <a:pPr eaLnBrk="1" hangingPunct="1"/>
            <a:r>
              <a:rPr lang="en-US" altLang="en-US" sz="2800" smtClean="0"/>
              <a:t>Education</a:t>
            </a:r>
          </a:p>
          <a:p>
            <a:pPr eaLnBrk="1" hangingPunct="1"/>
            <a:endParaRPr lang="en-US" altLang="en-US" sz="2800" smtClean="0"/>
          </a:p>
          <a:p>
            <a:pPr eaLnBrk="1" hangingPunct="1"/>
            <a:endParaRPr lang="en-US" altLang="en-US" sz="2800" smtClean="0"/>
          </a:p>
        </p:txBody>
      </p:sp>
      <p:pic>
        <p:nvPicPr>
          <p:cNvPr id="563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828800"/>
            <a:ext cx="3141663" cy="4572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6393" name="Rectangle 9"/>
          <p:cNvSpPr>
            <a:spLocks noChangeArrowheads="1"/>
          </p:cNvSpPr>
          <p:nvPr/>
        </p:nvSpPr>
        <p:spPr bwMode="auto">
          <a:xfrm>
            <a:off x="3886200" y="3962400"/>
            <a:ext cx="4572000"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i="1"/>
              <a:t>“Wilderness management is 80- 90 percent </a:t>
            </a:r>
          </a:p>
          <a:p>
            <a:pPr eaLnBrk="1" hangingPunct="1"/>
            <a:r>
              <a:rPr lang="en-US" altLang="en-US" i="1"/>
              <a:t>education and information and 10  percent </a:t>
            </a:r>
          </a:p>
          <a:p>
            <a:pPr eaLnBrk="1" hangingPunct="1"/>
            <a:r>
              <a:rPr lang="en-US" altLang="en-US" i="1"/>
              <a:t>regulation.”</a:t>
            </a:r>
          </a:p>
          <a:p>
            <a:pPr eaLnBrk="1" hangingPunct="1"/>
            <a:endParaRPr lang="en-US" altLang="en-US" i="1"/>
          </a:p>
          <a:p>
            <a:pPr eaLnBrk="1" hangingPunct="1"/>
            <a:r>
              <a:rPr lang="en-US" altLang="en-US" i="1"/>
              <a:t>-Max Peterson, Chief of USFS</a:t>
            </a:r>
          </a:p>
          <a:p>
            <a:pPr eaLnBrk="1" hangingPunct="1">
              <a:spcBef>
                <a:spcPct val="50000"/>
              </a:spcBef>
              <a:buFontTx/>
              <a:buChar char="•"/>
            </a:pPr>
            <a:endParaRPr lang="en-US" altLang="en-US" sz="2000" i="1"/>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9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9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39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16393"/>
                                        </p:tgtEl>
                                        <p:attrNameLst>
                                          <p:attrName>style.visibility</p:attrName>
                                        </p:attrNameLst>
                                      </p:cBhvr>
                                      <p:to>
                                        <p:strVal val="visible"/>
                                      </p:to>
                                    </p:set>
                                    <p:anim calcmode="lin" valueType="num">
                                      <p:cBhvr>
                                        <p:cTn id="19" dur="500" fill="hold"/>
                                        <p:tgtEl>
                                          <p:spTgt spid="16393"/>
                                        </p:tgtEl>
                                        <p:attrNameLst>
                                          <p:attrName>ppt_w</p:attrName>
                                        </p:attrNameLst>
                                      </p:cBhvr>
                                      <p:tavLst>
                                        <p:tav tm="0">
                                          <p:val>
                                            <p:fltVal val="0"/>
                                          </p:val>
                                        </p:tav>
                                        <p:tav tm="100000">
                                          <p:val>
                                            <p:strVal val="#ppt_w"/>
                                          </p:val>
                                        </p:tav>
                                      </p:tavLst>
                                    </p:anim>
                                    <p:anim calcmode="lin" valueType="num">
                                      <p:cBhvr>
                                        <p:cTn id="20" dur="500" fill="hold"/>
                                        <p:tgtEl>
                                          <p:spTgt spid="16393"/>
                                        </p:tgtEl>
                                        <p:attrNameLst>
                                          <p:attrName>ppt_h</p:attrName>
                                        </p:attrNameLst>
                                      </p:cBhvr>
                                      <p:tavLst>
                                        <p:tav tm="0">
                                          <p:val>
                                            <p:fltVal val="0"/>
                                          </p:val>
                                        </p:tav>
                                        <p:tav tm="100000">
                                          <p:val>
                                            <p:strVal val="#ppt_h"/>
                                          </p:val>
                                        </p:tav>
                                      </p:tavLst>
                                    </p:anim>
                                    <p:animEffect transition="in" filter="fade">
                                      <p:cBhvr>
                                        <p:cTn id="21" dur="500"/>
                                        <p:tgtEl>
                                          <p:spTgt spid="16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uild="p"/>
      <p:bldP spid="1639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6" descr="P00027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96400" cy="697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Text Box 5"/>
          <p:cNvSpPr txBox="1">
            <a:spLocks noChangeArrowheads="1"/>
          </p:cNvSpPr>
          <p:nvPr/>
        </p:nvSpPr>
        <p:spPr bwMode="auto">
          <a:xfrm>
            <a:off x="381000" y="228600"/>
            <a:ext cx="8305800"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solidFill>
                  <a:schemeClr val="bg1"/>
                </a:solidFill>
              </a:rPr>
              <a:t>“If future generations are to remember us with gratitude rather than contempt, we must leave them something more than the miracles of technology. We must leave them a glimpse of the world as it was in the beginning, not just after we got through with it.”</a:t>
            </a:r>
          </a:p>
          <a:p>
            <a:pPr eaLnBrk="1" hangingPunct="1"/>
            <a:endParaRPr lang="en-US" altLang="en-US" sz="2000" b="1">
              <a:solidFill>
                <a:schemeClr val="bg1"/>
              </a:solidFill>
            </a:endParaRPr>
          </a:p>
          <a:p>
            <a:pPr eaLnBrk="1" hangingPunct="1"/>
            <a:r>
              <a:rPr lang="en-US" altLang="en-US">
                <a:solidFill>
                  <a:schemeClr val="bg1"/>
                </a:solidFill>
              </a:rPr>
              <a:t>	</a:t>
            </a:r>
            <a:r>
              <a:rPr lang="en-US" altLang="en-US">
                <a:solidFill>
                  <a:schemeClr val="bg1"/>
                </a:solidFill>
                <a:sym typeface="Wingdings" panose="05000000000000000000" pitchFamily="2" charset="2"/>
              </a:rPr>
              <a:t></a:t>
            </a:r>
            <a:r>
              <a:rPr lang="en-US" altLang="en-US">
                <a:solidFill>
                  <a:schemeClr val="bg1"/>
                </a:solidFill>
              </a:rPr>
              <a:t> </a:t>
            </a:r>
            <a:r>
              <a:rPr lang="en-US" altLang="en-US" i="1">
                <a:solidFill>
                  <a:schemeClr val="bg1"/>
                </a:solidFill>
              </a:rPr>
              <a:t>President Lyndon B. Johnson, upon signing the 1964 Wilderness Act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altLang="en-US" smtClean="0"/>
              <a:t>The End!</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Grp="1" noChangeArrowheads="1"/>
          </p:cNvSpPr>
          <p:nvPr>
            <p:ph type="title"/>
          </p:nvPr>
        </p:nvSpPr>
        <p:spPr>
          <a:xfrm>
            <a:off x="-152400" y="2438400"/>
            <a:ext cx="9296400" cy="1600200"/>
          </a:xfrm>
        </p:spPr>
        <p:txBody>
          <a:bodyPr/>
          <a:lstStyle/>
          <a:p>
            <a:pPr eaLnBrk="1" hangingPunct="1"/>
            <a:r>
              <a:rPr lang="en-US" altLang="en-US" smtClean="0"/>
              <a:t>Untrampled</a:t>
            </a:r>
          </a:p>
        </p:txBody>
      </p:sp>
      <p:grpSp>
        <p:nvGrpSpPr>
          <p:cNvPr id="59395" name="Group 7"/>
          <p:cNvGrpSpPr>
            <a:grpSpLocks/>
          </p:cNvGrpSpPr>
          <p:nvPr/>
        </p:nvGrpSpPr>
        <p:grpSpPr bwMode="auto">
          <a:xfrm>
            <a:off x="1905000" y="1143000"/>
            <a:ext cx="5486400" cy="4648200"/>
            <a:chOff x="1296" y="864"/>
            <a:chExt cx="3456" cy="2928"/>
          </a:xfrm>
        </p:grpSpPr>
        <p:sp>
          <p:nvSpPr>
            <p:cNvPr id="59396" name="Oval 5"/>
            <p:cNvSpPr>
              <a:spLocks noChangeArrowheads="1"/>
            </p:cNvSpPr>
            <p:nvPr/>
          </p:nvSpPr>
          <p:spPr bwMode="auto">
            <a:xfrm>
              <a:off x="1296" y="864"/>
              <a:ext cx="3456" cy="2928"/>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59397" name="Line 6"/>
            <p:cNvSpPr>
              <a:spLocks noChangeShapeType="1"/>
            </p:cNvSpPr>
            <p:nvPr/>
          </p:nvSpPr>
          <p:spPr bwMode="auto">
            <a:xfrm flipV="1">
              <a:off x="1824" y="1296"/>
              <a:ext cx="2400" cy="2112"/>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8" name="Object 2"/>
          <p:cNvGraphicFramePr>
            <a:graphicFrameLocks noChangeAspect="1"/>
          </p:cNvGraphicFramePr>
          <p:nvPr/>
        </p:nvGraphicFramePr>
        <p:xfrm>
          <a:off x="5638800" y="533400"/>
          <a:ext cx="2357438" cy="3544888"/>
        </p:xfrm>
        <a:graphic>
          <a:graphicData uri="http://schemas.openxmlformats.org/presentationml/2006/ole">
            <mc:AlternateContent xmlns:mc="http://schemas.openxmlformats.org/markup-compatibility/2006">
              <mc:Choice xmlns:v="urn:schemas-microsoft-com:vml" Requires="v">
                <p:oleObj spid="_x0000_s1030" name="Clip" r:id="rId4" imgW="3800000" imgH="5714286" progId="MS_ClipArt_Gallery.2">
                  <p:embed/>
                </p:oleObj>
              </mc:Choice>
              <mc:Fallback>
                <p:oleObj name="Clip" r:id="rId4" imgW="3800000" imgH="5714286" progId="MS_ClipArt_Gallery.2">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533400"/>
                        <a:ext cx="2357438" cy="35448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39" name="Object 3"/>
          <p:cNvGraphicFramePr>
            <a:graphicFrameLocks noChangeAspect="1"/>
          </p:cNvGraphicFramePr>
          <p:nvPr/>
        </p:nvGraphicFramePr>
        <p:xfrm>
          <a:off x="1066800" y="1752600"/>
          <a:ext cx="3392488" cy="2284413"/>
        </p:xfrm>
        <a:graphic>
          <a:graphicData uri="http://schemas.openxmlformats.org/presentationml/2006/ole">
            <mc:AlternateContent xmlns:mc="http://schemas.openxmlformats.org/markup-compatibility/2006">
              <mc:Choice xmlns:v="urn:schemas-microsoft-com:vml" Requires="v">
                <p:oleObj spid="_x0000_s1031" name="Clip" r:id="rId6" imgW="5714286" imgH="3847619" progId="MS_ClipArt_Gallery.2">
                  <p:embed/>
                </p:oleObj>
              </mc:Choice>
              <mc:Fallback>
                <p:oleObj name="Clip" r:id="rId6" imgW="5714286" imgH="3847619" progId="MS_ClipArt_Gallery.2">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 y="1752600"/>
                        <a:ext cx="3392488" cy="22844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8" name="Text Box 4"/>
          <p:cNvSpPr txBox="1">
            <a:spLocks noChangeArrowheads="1"/>
          </p:cNvSpPr>
          <p:nvPr/>
        </p:nvSpPr>
        <p:spPr bwMode="auto">
          <a:xfrm>
            <a:off x="381000" y="4495800"/>
            <a:ext cx="8763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3200" b="1" u="sng">
                <a:latin typeface="Comic Sans MS" panose="030F0702030302020204" pitchFamily="66" charset="0"/>
              </a:rPr>
              <a:t>Noun</a:t>
            </a:r>
            <a:r>
              <a:rPr lang="en-US" altLang="en-US" sz="3200" b="1">
                <a:latin typeface="Comic Sans MS" panose="030F0702030302020204" pitchFamily="66" charset="0"/>
              </a:rPr>
              <a:t>: A net for catching birds or fish; a shackle for making a horse amble</a:t>
            </a:r>
          </a:p>
        </p:txBody>
      </p:sp>
      <p:sp>
        <p:nvSpPr>
          <p:cNvPr id="1029" name="Text Box 5"/>
          <p:cNvSpPr txBox="1">
            <a:spLocks noChangeArrowheads="1"/>
          </p:cNvSpPr>
          <p:nvPr/>
        </p:nvSpPr>
        <p:spPr bwMode="auto">
          <a:xfrm>
            <a:off x="1203325" y="433388"/>
            <a:ext cx="20669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3600" b="1">
                <a:latin typeface="Comic Sans MS" panose="030F0702030302020204" pitchFamily="66" charset="0"/>
              </a:rPr>
              <a:t>Trammel</a:t>
            </a:r>
            <a:endParaRPr lang="en-US" altLang="en-US" sz="36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ox(out)">
                                      <p:cBhvr>
                                        <p:cTn id="7" dur="500"/>
                                        <p:tgtEl>
                                          <p:spTgt spid="143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box(out)">
                                      <p:cBhvr>
                                        <p:cTn id="12"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altLang="en-US" smtClean="0"/>
              <a:t>Untrammeled</a:t>
            </a:r>
          </a:p>
        </p:txBody>
      </p:sp>
      <p:sp>
        <p:nvSpPr>
          <p:cNvPr id="60419" name="Rectangle 3"/>
          <p:cNvSpPr>
            <a:spLocks noGrp="1" noChangeArrowheads="1"/>
          </p:cNvSpPr>
          <p:nvPr>
            <p:ph type="body" idx="1"/>
          </p:nvPr>
        </p:nvSpPr>
        <p:spPr/>
        <p:txBody>
          <a:bodyPr/>
          <a:lstStyle/>
          <a:p>
            <a:pPr eaLnBrk="1" hangingPunct="1"/>
            <a:r>
              <a:rPr lang="en-US" altLang="en-US" smtClean="0"/>
              <a:t>Not being subject to human controls and manipulations that hamper the free play of natural forces.</a:t>
            </a:r>
          </a:p>
        </p:txBody>
      </p:sp>
      <p:sp>
        <p:nvSpPr>
          <p:cNvPr id="60420" name="AutoShape 4">
            <a:hlinkClick r:id="rId2" action="ppaction://hlinksldjump" highlightClick="1"/>
          </p:cNvPr>
          <p:cNvSpPr>
            <a:spLocks noChangeArrowheads="1"/>
          </p:cNvSpPr>
          <p:nvPr/>
        </p:nvSpPr>
        <p:spPr bwMode="auto">
          <a:xfrm>
            <a:off x="228600" y="228600"/>
            <a:ext cx="609600" cy="762000"/>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DSCN22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DSCN22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0" y="0"/>
            <a:ext cx="9144000" cy="6858000"/>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9" descr="Horse travel, ca. 19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7938"/>
            <a:ext cx="119634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1220</TotalTime>
  <Words>2580</Words>
  <Application>Microsoft Office PowerPoint</Application>
  <PresentationFormat>On-screen Show (4:3)</PresentationFormat>
  <Paragraphs>199</Paragraphs>
  <Slides>58</Slides>
  <Notes>52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7" baseType="lpstr">
      <vt:lpstr>Arial</vt:lpstr>
      <vt:lpstr>Tahoma</vt:lpstr>
      <vt:lpstr>Lucida Handwriting</vt:lpstr>
      <vt:lpstr>frutiger</vt:lpstr>
      <vt:lpstr>Wingdings</vt:lpstr>
      <vt:lpstr>Comic Sans MS</vt:lpstr>
      <vt:lpstr>Times New Roman</vt:lpstr>
      <vt:lpstr>Default Design</vt:lpstr>
      <vt:lpstr>Microsoft Clip Gallery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was Wilderness Feared?</vt:lpstr>
      <vt:lpstr>PowerPoint Presentation</vt:lpstr>
      <vt:lpstr>PowerPoint Presentation</vt:lpstr>
      <vt:lpstr>PowerPoint Presentation</vt:lpstr>
      <vt:lpstr>PowerPoint Presentation</vt:lpstr>
      <vt:lpstr>PowerPoint Presentation</vt:lpstr>
      <vt:lpstr>Roosevelt &amp; Muir </vt:lpstr>
      <vt:lpstr>PowerPoint Presentation</vt:lpstr>
      <vt:lpstr>PowerPoint Presentation</vt:lpstr>
      <vt:lpstr>Aldo Leopold</vt:lpstr>
      <vt:lpstr>PowerPoint Presentation</vt:lpstr>
      <vt:lpstr>Bob Marshall</vt:lpstr>
      <vt:lpstr>Howard Zahniser</vt:lpstr>
      <vt:lpstr>The 1964 Wilderness Act Section 2 (c)</vt:lpstr>
      <vt:lpstr>PowerPoint Presentation</vt:lpstr>
      <vt:lpstr>PowerPoint Presentation</vt:lpstr>
      <vt:lpstr>PowerPoint Presentation</vt:lpstr>
      <vt:lpstr>Wilderness at Lava Beds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Leave No Trace</vt:lpstr>
      <vt:lpstr>Cave Softly, Cave Safely </vt:lpstr>
      <vt:lpstr>How do you value wilderness and what do you do to protect it?</vt:lpstr>
      <vt:lpstr>PowerPoint Presentation</vt:lpstr>
      <vt:lpstr>The End!</vt:lpstr>
      <vt:lpstr>Untrampled</vt:lpstr>
      <vt:lpstr>PowerPoint Presentation</vt:lpstr>
      <vt:lpstr>Untrammeled</vt:lpstr>
    </vt:vector>
  </TitlesOfParts>
  <Company>LABE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Wilderness Wonder at Lava Beds National Monument</dc:title>
  <dc:creator>morrism</dc:creator>
  <cp:lastModifiedBy>Ronald, Lisa</cp:lastModifiedBy>
  <cp:revision>24</cp:revision>
  <dcterms:created xsi:type="dcterms:W3CDTF">2005-05-26T16:56:41Z</dcterms:created>
  <dcterms:modified xsi:type="dcterms:W3CDTF">2020-07-31T18:35:01Z</dcterms:modified>
</cp:coreProperties>
</file>