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294" r:id="rId3"/>
    <p:sldId id="326" r:id="rId4"/>
    <p:sldId id="291" r:id="rId5"/>
    <p:sldId id="292" r:id="rId6"/>
    <p:sldId id="293" r:id="rId7"/>
    <p:sldId id="306" r:id="rId8"/>
    <p:sldId id="307" r:id="rId9"/>
    <p:sldId id="323" r:id="rId10"/>
    <p:sldId id="324" r:id="rId11"/>
    <p:sldId id="325" r:id="rId12"/>
    <p:sldId id="265" r:id="rId13"/>
    <p:sldId id="296" r:id="rId14"/>
    <p:sldId id="295" r:id="rId15"/>
    <p:sldId id="297" r:id="rId16"/>
    <p:sldId id="318" r:id="rId17"/>
    <p:sldId id="320" r:id="rId18"/>
    <p:sldId id="280" r:id="rId19"/>
    <p:sldId id="283" r:id="rId20"/>
    <p:sldId id="299" r:id="rId21"/>
    <p:sldId id="300" r:id="rId22"/>
    <p:sldId id="301" r:id="rId23"/>
    <p:sldId id="298" r:id="rId24"/>
    <p:sldId id="302" r:id="rId25"/>
    <p:sldId id="303" r:id="rId2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FFFFCC"/>
    <a:srgbClr val="EBD23D"/>
    <a:srgbClr val="663300"/>
    <a:srgbClr val="FF9E1D"/>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7" autoAdjust="0"/>
    <p:restoredTop sz="74375" autoAdjust="0"/>
  </p:normalViewPr>
  <p:slideViewPr>
    <p:cSldViewPr showGuides="1">
      <p:cViewPr varScale="1">
        <p:scale>
          <a:sx n="53" d="100"/>
          <a:sy n="53" d="100"/>
        </p:scale>
        <p:origin x="1656" y="204"/>
      </p:cViewPr>
      <p:guideLst>
        <p:guide orient="horz" pos="2160"/>
        <p:guide pos="2880"/>
      </p:guideLst>
    </p:cSldViewPr>
  </p:slideViewPr>
  <p:outlineViewPr>
    <p:cViewPr>
      <p:scale>
        <a:sx n="33" d="100"/>
        <a:sy n="33" d="100"/>
      </p:scale>
      <p:origin x="0" y="-22104"/>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218A1C5-6A5E-42B1-9B36-25D6BC752A64}" type="datetimeFigureOut">
              <a:rPr lang="en-US" smtClean="0"/>
              <a:t>5/6/2020</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962C3F82-4395-4F42-B2A6-91DB63732911}" type="slidenum">
              <a:rPr lang="en-US" smtClean="0"/>
              <a:t>‹#›</a:t>
            </a:fld>
            <a:endParaRPr lang="en-US"/>
          </a:p>
        </p:txBody>
      </p:sp>
    </p:spTree>
    <p:extLst>
      <p:ext uri="{BB962C8B-B14F-4D97-AF65-F5344CB8AC3E}">
        <p14:creationId xmlns:p14="http://schemas.microsoft.com/office/powerpoint/2010/main" val="4291784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I’m going to discuss the role </a:t>
            </a:r>
            <a:r>
              <a:rPr lang="en-US"/>
              <a:t>of cultural </a:t>
            </a:r>
            <a:r>
              <a:rPr lang="en-US" dirty="0"/>
              <a:t>resources in Wilderness – specifically, as part of an area’s wilderness character. ++</a:t>
            </a:r>
          </a:p>
        </p:txBody>
      </p:sp>
      <p:sp>
        <p:nvSpPr>
          <p:cNvPr id="4" name="Slide Number Placeholder 3"/>
          <p:cNvSpPr>
            <a:spLocks noGrp="1"/>
          </p:cNvSpPr>
          <p:nvPr>
            <p:ph type="sldNum" sz="quarter" idx="10"/>
          </p:nvPr>
        </p:nvSpPr>
        <p:spPr/>
        <p:txBody>
          <a:bodyPr/>
          <a:lstStyle/>
          <a:p>
            <a:fld id="{962C3F82-4395-4F42-B2A6-91DB63732911}" type="slidenum">
              <a:rPr lang="en-US" smtClean="0"/>
              <a:t>1</a:t>
            </a:fld>
            <a:endParaRPr lang="en-US"/>
          </a:p>
        </p:txBody>
      </p:sp>
    </p:spTree>
    <p:extLst>
      <p:ext uri="{BB962C8B-B14F-4D97-AF65-F5344CB8AC3E}">
        <p14:creationId xmlns:p14="http://schemas.microsoft.com/office/powerpoint/2010/main" val="42593178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And today I’m going to focus on the differences between these two apparently identical words.</a:t>
            </a:r>
            <a:endParaRPr lang="en-US" baseline="0" dirty="0"/>
          </a:p>
          <a:p>
            <a:r>
              <a:rPr lang="en-US" baseline="0" dirty="0"/>
              <a:t>++</a:t>
            </a:r>
            <a:endParaRPr lang="en-US" dirty="0"/>
          </a:p>
        </p:txBody>
      </p:sp>
      <p:sp>
        <p:nvSpPr>
          <p:cNvPr id="4" name="Slide Number Placeholder 3"/>
          <p:cNvSpPr>
            <a:spLocks noGrp="1"/>
          </p:cNvSpPr>
          <p:nvPr>
            <p:ph type="sldNum" sz="quarter" idx="10"/>
          </p:nvPr>
        </p:nvSpPr>
        <p:spPr/>
        <p:txBody>
          <a:bodyPr/>
          <a:lstStyle/>
          <a:p>
            <a:fld id="{962C3F82-4395-4F42-B2A6-91DB63732911}" type="slidenum">
              <a:rPr lang="en-US" smtClean="0"/>
              <a:t>10</a:t>
            </a:fld>
            <a:endParaRPr lang="en-US"/>
          </a:p>
        </p:txBody>
      </p:sp>
    </p:spTree>
    <p:extLst>
      <p:ext uri="{BB962C8B-B14F-4D97-AF65-F5344CB8AC3E}">
        <p14:creationId xmlns:p14="http://schemas.microsoft.com/office/powerpoint/2010/main" val="20092781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So let’s explore the dichotomy between the </a:t>
            </a:r>
            <a:r>
              <a:rPr lang="en-US" b="1" dirty="0"/>
              <a:t>definition</a:t>
            </a:r>
            <a:r>
              <a:rPr lang="en-US" dirty="0"/>
              <a:t> of wilderness and the </a:t>
            </a:r>
            <a:r>
              <a:rPr lang="en-US" b="1" dirty="0"/>
              <a:t>use</a:t>
            </a:r>
            <a:r>
              <a:rPr lang="en-US" dirty="0"/>
              <a:t> of wilderness.  When we’re talking about a “definition,” what do we mean?</a:t>
            </a:r>
          </a:p>
          <a:p>
            <a:r>
              <a:rPr lang="en-US" dirty="0"/>
              <a:t>+</a:t>
            </a:r>
          </a:p>
          <a:p>
            <a:r>
              <a:rPr lang="en-US" dirty="0"/>
              <a:t>	</a:t>
            </a:r>
            <a:r>
              <a:rPr lang="en-US" i="1" dirty="0"/>
              <a:t>{read}  </a:t>
            </a:r>
            <a:r>
              <a:rPr lang="en-US" i="0" dirty="0"/>
              <a:t>American Heritage </a:t>
            </a:r>
          </a:p>
          <a:p>
            <a:r>
              <a:rPr lang="en-US" i="0" dirty="0"/>
              <a:t>+</a:t>
            </a:r>
          </a:p>
          <a:p>
            <a:r>
              <a:rPr lang="en-US" i="0" dirty="0"/>
              <a:t>	On the other hand, a “use” is </a:t>
            </a:r>
            <a:r>
              <a:rPr lang="en-US" i="1" dirty="0"/>
              <a:t>{read}</a:t>
            </a:r>
          </a:p>
          <a:p>
            <a:r>
              <a:rPr lang="en-US" i="0" dirty="0"/>
              <a:t>+</a:t>
            </a:r>
          </a:p>
          <a:p>
            <a:r>
              <a:rPr lang="en-US" i="0" dirty="0"/>
              <a:t>	These are not the same.  But because the words are the same, many people think of these two parts as interchangeable.  They are not.</a:t>
            </a:r>
          </a:p>
          <a:p>
            <a:r>
              <a:rPr lang="en-US" i="0" dirty="0"/>
              <a:t>+</a:t>
            </a:r>
          </a:p>
          <a:p>
            <a:r>
              <a:rPr lang="en-US" i="0" dirty="0"/>
              <a:t>	The definition is WC.</a:t>
            </a:r>
          </a:p>
          <a:p>
            <a:r>
              <a:rPr lang="en-US" i="0" dirty="0"/>
              <a:t>+</a:t>
            </a:r>
          </a:p>
          <a:p>
            <a:r>
              <a:rPr lang="en-US" i="0" dirty="0"/>
              <a:t>	The uses are the public purposes.  	</a:t>
            </a:r>
          </a:p>
          <a:p>
            <a:r>
              <a:rPr lang="en-US" i="0" baseline="0" dirty="0"/>
              <a:t>	Why is this important?...</a:t>
            </a:r>
          </a:p>
          <a:p>
            <a:r>
              <a:rPr lang="en-US" i="0" baseline="0" dirty="0"/>
              <a:t>++</a:t>
            </a:r>
            <a:endParaRPr lang="en-US" i="0" dirty="0"/>
          </a:p>
          <a:p>
            <a:endParaRPr lang="en-US" i="0" dirty="0"/>
          </a:p>
        </p:txBody>
      </p:sp>
      <p:sp>
        <p:nvSpPr>
          <p:cNvPr id="4" name="Slide Number Placeholder 3"/>
          <p:cNvSpPr>
            <a:spLocks noGrp="1"/>
          </p:cNvSpPr>
          <p:nvPr>
            <p:ph type="sldNum" sz="quarter" idx="10"/>
          </p:nvPr>
        </p:nvSpPr>
        <p:spPr/>
        <p:txBody>
          <a:bodyPr/>
          <a:lstStyle/>
          <a:p>
            <a:fld id="{962C3F82-4395-4F42-B2A6-91DB63732911}" type="slidenum">
              <a:rPr lang="en-US" smtClean="0"/>
              <a:t>11</a:t>
            </a:fld>
            <a:endParaRPr lang="en-US"/>
          </a:p>
        </p:txBody>
      </p:sp>
    </p:spTree>
    <p:extLst>
      <p:ext uri="{BB962C8B-B14F-4D97-AF65-F5344CB8AC3E}">
        <p14:creationId xmlns:p14="http://schemas.microsoft.com/office/powerpoint/2010/main" val="500993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Because of this language in Section 4(c) of the Wilderness Act</a:t>
            </a:r>
            <a:endParaRPr lang="en-US" baseline="0" dirty="0"/>
          </a:p>
          <a:p>
            <a:r>
              <a:rPr lang="en-US" i="1" baseline="0" dirty="0"/>
              <a:t>	{read}</a:t>
            </a:r>
          </a:p>
          <a:p>
            <a:r>
              <a:rPr lang="en-US" i="1" baseline="0" dirty="0"/>
              <a:t>	</a:t>
            </a:r>
            <a:r>
              <a:rPr lang="en-US" i="0" baseline="0" dirty="0"/>
              <a:t>This “exception” is what was omitted from the first time we saw this prohibition earlier.  I want to highlight a couple of phrases here, to make sure we understand the explicit direction from the Wilderness Act.</a:t>
            </a:r>
          </a:p>
          <a:p>
            <a:r>
              <a:rPr lang="en-US" i="0" baseline="0" dirty="0"/>
              <a:t>++</a:t>
            </a:r>
            <a:endParaRPr lang="en-US" i="1" dirty="0"/>
          </a:p>
        </p:txBody>
      </p:sp>
      <p:sp>
        <p:nvSpPr>
          <p:cNvPr id="4" name="Slide Number Placeholder 3"/>
          <p:cNvSpPr>
            <a:spLocks noGrp="1"/>
          </p:cNvSpPr>
          <p:nvPr>
            <p:ph type="sldNum" sz="quarter" idx="10"/>
          </p:nvPr>
        </p:nvSpPr>
        <p:spPr/>
        <p:txBody>
          <a:bodyPr/>
          <a:lstStyle/>
          <a:p>
            <a:fld id="{962C3F82-4395-4F42-B2A6-91DB63732911}" type="slidenum">
              <a:rPr lang="en-US" smtClean="0"/>
              <a:t>12</a:t>
            </a:fld>
            <a:endParaRPr lang="en-US"/>
          </a:p>
        </p:txBody>
      </p:sp>
    </p:spTree>
    <p:extLst>
      <p:ext uri="{BB962C8B-B14F-4D97-AF65-F5344CB8AC3E}">
        <p14:creationId xmlns:p14="http://schemas.microsoft.com/office/powerpoint/2010/main" val="33275509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What are we talking about when the Act says “administration”?</a:t>
            </a:r>
          </a:p>
          <a:p>
            <a:r>
              <a:rPr lang="en-US" i="0" dirty="0"/>
              <a:t>+</a:t>
            </a:r>
          </a:p>
          <a:p>
            <a:r>
              <a:rPr lang="en-US" i="1" dirty="0"/>
              <a:t>	</a:t>
            </a:r>
            <a:r>
              <a:rPr lang="en-US" i="0" dirty="0"/>
              <a:t>There is a  common misconception that what this refers to if </a:t>
            </a:r>
            <a:r>
              <a:rPr lang="en-US" b="1" i="0" dirty="0"/>
              <a:t>the regulation </a:t>
            </a:r>
            <a:r>
              <a:rPr lang="en-US" i="0" dirty="0"/>
              <a:t>of the area.  That a cultural resource, to be part of the </a:t>
            </a:r>
            <a:r>
              <a:rPr lang="en-US" b="1" i="0" dirty="0"/>
              <a:t>administration</a:t>
            </a:r>
            <a:r>
              <a:rPr lang="en-US" i="0" dirty="0"/>
              <a:t> of an area means it’s something like a like patrol cabin or fire lookout.</a:t>
            </a:r>
          </a:p>
          <a:p>
            <a:r>
              <a:rPr lang="en-US" i="0" dirty="0"/>
              <a:t>+</a:t>
            </a:r>
          </a:p>
          <a:p>
            <a:r>
              <a:rPr lang="en-US" i="0" dirty="0"/>
              <a:t>	But,</a:t>
            </a:r>
            <a:r>
              <a:rPr lang="en-US" i="0" baseline="0" dirty="0"/>
              <a:t> i</a:t>
            </a:r>
            <a:r>
              <a:rPr lang="en-US" i="0" dirty="0"/>
              <a:t>n fact, “administration” includes ANY activity we undertake to fulfill our duty. (American Heritage dictionary again.).  And our</a:t>
            </a:r>
            <a:r>
              <a:rPr lang="en-US" i="0" baseline="0" dirty="0"/>
              <a:t> duty, of course, is to fulfill the purpose of the Act.  So ANY activity we take to fulfill the purpose of the Act is part of our “administration.”</a:t>
            </a:r>
          </a:p>
          <a:p>
            <a:r>
              <a:rPr lang="en-US" i="0" baseline="0" dirty="0"/>
              <a:t>++</a:t>
            </a:r>
            <a:endParaRPr lang="en-US" i="0" dirty="0"/>
          </a:p>
        </p:txBody>
      </p:sp>
      <p:sp>
        <p:nvSpPr>
          <p:cNvPr id="4" name="Slide Number Placeholder 3"/>
          <p:cNvSpPr>
            <a:spLocks noGrp="1"/>
          </p:cNvSpPr>
          <p:nvPr>
            <p:ph type="sldNum" sz="quarter" idx="10"/>
          </p:nvPr>
        </p:nvSpPr>
        <p:spPr/>
        <p:txBody>
          <a:bodyPr/>
          <a:lstStyle/>
          <a:p>
            <a:fld id="{962C3F82-4395-4F42-B2A6-91DB63732911}" type="slidenum">
              <a:rPr lang="en-US" smtClean="0"/>
              <a:t>13</a:t>
            </a:fld>
            <a:endParaRPr lang="en-US"/>
          </a:p>
        </p:txBody>
      </p:sp>
    </p:spTree>
    <p:extLst>
      <p:ext uri="{BB962C8B-B14F-4D97-AF65-F5344CB8AC3E}">
        <p14:creationId xmlns:p14="http://schemas.microsoft.com/office/powerpoint/2010/main" val="33275509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r>
              <a:rPr lang="en-US" i="0" baseline="0" dirty="0"/>
              <a:t>And what is “the purpose of this Act”?</a:t>
            </a:r>
          </a:p>
          <a:p>
            <a:r>
              <a:rPr lang="en-US" i="0" baseline="0" dirty="0"/>
              <a:t>+</a:t>
            </a:r>
          </a:p>
          <a:p>
            <a:r>
              <a:rPr lang="en-US" i="1" baseline="0" dirty="0"/>
              <a:t>	{read}.  </a:t>
            </a:r>
            <a:r>
              <a:rPr lang="en-US" i="0" baseline="0" dirty="0"/>
              <a:t>Three time is the Act Congress gave managers that direction.</a:t>
            </a:r>
          </a:p>
          <a:p>
            <a:r>
              <a:rPr lang="en-US" i="0" baseline="0" dirty="0"/>
              <a:t>+</a:t>
            </a:r>
          </a:p>
          <a:p>
            <a:r>
              <a:rPr lang="en-US" i="0" baseline="0" dirty="0"/>
              <a:t>	The purpose is NOT to facilitate the public uses.  That why it is so important to separate a historical </a:t>
            </a:r>
            <a:r>
              <a:rPr lang="en-US" b="1" i="0" baseline="0" dirty="0"/>
              <a:t>use</a:t>
            </a:r>
            <a:r>
              <a:rPr lang="en-US" i="0" baseline="0" dirty="0"/>
              <a:t> from the historic </a:t>
            </a:r>
            <a:r>
              <a:rPr lang="en-US" b="1" i="0" baseline="0" dirty="0"/>
              <a:t>value</a:t>
            </a:r>
            <a:r>
              <a:rPr lang="en-US" i="0" baseline="0" dirty="0"/>
              <a:t> which is an </a:t>
            </a:r>
            <a:r>
              <a:rPr lang="en-US" b="1" i="0" baseline="0" dirty="0"/>
              <a:t>inextricable part of the fabric </a:t>
            </a:r>
            <a:r>
              <a:rPr lang="en-US" i="0" baseline="0" dirty="0"/>
              <a:t>of the area’s wilderness character  -- that value which cannot be removed without unraveling the whole of the wilderness.  The failure to separate the </a:t>
            </a:r>
            <a:r>
              <a:rPr lang="en-US" b="1" i="0" baseline="0" dirty="0"/>
              <a:t>public use </a:t>
            </a:r>
            <a:r>
              <a:rPr lang="en-US" i="0" baseline="0" dirty="0"/>
              <a:t>from the </a:t>
            </a:r>
            <a:r>
              <a:rPr lang="en-US" b="1" i="0" baseline="0" dirty="0"/>
              <a:t>value</a:t>
            </a:r>
            <a:r>
              <a:rPr lang="en-US" i="0" baseline="0" dirty="0"/>
              <a:t> of the Other Feature’s contribution to the area’s WC is a mistake the courts have perpetuated.</a:t>
            </a:r>
          </a:p>
          <a:p>
            <a:r>
              <a:rPr lang="en-US" i="0" baseline="0" dirty="0"/>
              <a:t>++</a:t>
            </a:r>
            <a:endParaRPr lang="en-US" i="1" dirty="0"/>
          </a:p>
        </p:txBody>
      </p:sp>
      <p:sp>
        <p:nvSpPr>
          <p:cNvPr id="4" name="Slide Number Placeholder 3"/>
          <p:cNvSpPr>
            <a:spLocks noGrp="1"/>
          </p:cNvSpPr>
          <p:nvPr>
            <p:ph type="sldNum" sz="quarter" idx="10"/>
          </p:nvPr>
        </p:nvSpPr>
        <p:spPr/>
        <p:txBody>
          <a:bodyPr/>
          <a:lstStyle/>
          <a:p>
            <a:fld id="{962C3F82-4395-4F42-B2A6-91DB63732911}" type="slidenum">
              <a:rPr lang="en-US" smtClean="0"/>
              <a:t>14</a:t>
            </a:fld>
            <a:endParaRPr lang="en-US"/>
          </a:p>
        </p:txBody>
      </p:sp>
    </p:spTree>
    <p:extLst>
      <p:ext uri="{BB962C8B-B14F-4D97-AF65-F5344CB8AC3E}">
        <p14:creationId xmlns:p14="http://schemas.microsoft.com/office/powerpoint/2010/main" val="33275509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So if you look at this dichotomy..</a:t>
            </a:r>
            <a:r>
              <a:rPr lang="en-US" baseline="0" dirty="0"/>
              <a:t>.</a:t>
            </a:r>
          </a:p>
          <a:p>
            <a:r>
              <a:rPr lang="en-US" i="0" baseline="0" dirty="0"/>
              <a:t>+</a:t>
            </a:r>
          </a:p>
          <a:p>
            <a:r>
              <a:rPr lang="en-US" i="0" baseline="0" dirty="0"/>
              <a:t>	We’ve been arguing the public purposes “trump” the prohibition of structures and installations -- when the Act makes it clear structures and installations can </a:t>
            </a:r>
            <a:r>
              <a:rPr lang="en-US" b="1" i="0" baseline="0" dirty="0"/>
              <a:t>only</a:t>
            </a:r>
            <a:r>
              <a:rPr lang="en-US" i="0" baseline="0" dirty="0"/>
              <a:t> be permitted if they are the minimum necessary to </a:t>
            </a:r>
            <a:r>
              <a:rPr lang="en-US" b="1" i="0" baseline="0" dirty="0"/>
              <a:t>preserve wilderness character</a:t>
            </a:r>
            <a:r>
              <a:rPr lang="en-US" i="0" baseline="0" dirty="0"/>
              <a:t>.</a:t>
            </a:r>
          </a:p>
          <a:p>
            <a:r>
              <a:rPr lang="en-US" i="0" baseline="0" dirty="0"/>
              <a:t>+</a:t>
            </a:r>
          </a:p>
          <a:p>
            <a:r>
              <a:rPr lang="en-US" i="0" baseline="0" dirty="0"/>
              <a:t>	This is what we should have been arguing.  Historical value, not historical use.</a:t>
            </a:r>
          </a:p>
          <a:p>
            <a:r>
              <a:rPr lang="en-US" i="0" baseline="0" dirty="0"/>
              <a:t>++</a:t>
            </a:r>
            <a:endParaRPr lang="en-US" i="0" dirty="0"/>
          </a:p>
        </p:txBody>
      </p:sp>
      <p:sp>
        <p:nvSpPr>
          <p:cNvPr id="4" name="Slide Number Placeholder 3"/>
          <p:cNvSpPr>
            <a:spLocks noGrp="1"/>
          </p:cNvSpPr>
          <p:nvPr>
            <p:ph type="sldNum" sz="quarter" idx="10"/>
          </p:nvPr>
        </p:nvSpPr>
        <p:spPr/>
        <p:txBody>
          <a:bodyPr/>
          <a:lstStyle/>
          <a:p>
            <a:fld id="{962C3F82-4395-4F42-B2A6-91DB63732911}" type="slidenum">
              <a:rPr lang="en-US" smtClean="0"/>
              <a:t>15</a:t>
            </a:fld>
            <a:endParaRPr lang="en-US"/>
          </a:p>
        </p:txBody>
      </p:sp>
    </p:spTree>
    <p:extLst>
      <p:ext uri="{BB962C8B-B14F-4D97-AF65-F5344CB8AC3E}">
        <p14:creationId xmlns:p14="http://schemas.microsoft.com/office/powerpoint/2010/main" val="500993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We</a:t>
            </a:r>
            <a:r>
              <a:rPr lang="en-US" baseline="0" dirty="0"/>
              <a:t> are told to </a:t>
            </a:r>
            <a:r>
              <a:rPr lang="en-US" b="1" dirty="0"/>
              <a:t>preserve</a:t>
            </a:r>
            <a:r>
              <a:rPr lang="en-US" dirty="0"/>
              <a:t> wilderness character.  And the Other</a:t>
            </a:r>
            <a:r>
              <a:rPr lang="en-US" baseline="0" dirty="0"/>
              <a:t> Features of Value are part of that character.</a:t>
            </a:r>
            <a:endParaRPr lang="en-US" dirty="0"/>
          </a:p>
          <a:p>
            <a:r>
              <a:rPr lang="en-US" dirty="0"/>
              <a:t>++</a:t>
            </a:r>
          </a:p>
        </p:txBody>
      </p:sp>
      <p:sp>
        <p:nvSpPr>
          <p:cNvPr id="4" name="Slide Number Placeholder 3"/>
          <p:cNvSpPr>
            <a:spLocks noGrp="1"/>
          </p:cNvSpPr>
          <p:nvPr>
            <p:ph type="sldNum" sz="quarter" idx="10"/>
          </p:nvPr>
        </p:nvSpPr>
        <p:spPr/>
        <p:txBody>
          <a:bodyPr/>
          <a:lstStyle/>
          <a:p>
            <a:fld id="{962C3F82-4395-4F42-B2A6-91DB63732911}" type="slidenum">
              <a:rPr lang="en-US" smtClean="0"/>
              <a:t>16</a:t>
            </a:fld>
            <a:endParaRPr lang="en-US"/>
          </a:p>
        </p:txBody>
      </p:sp>
    </p:spTree>
    <p:extLst>
      <p:ext uri="{BB962C8B-B14F-4D97-AF65-F5344CB8AC3E}">
        <p14:creationId xmlns:p14="http://schemas.microsoft.com/office/powerpoint/2010/main" val="6807639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r>
              <a:rPr lang="en-US" i="1" dirty="0"/>
              <a:t>{read}</a:t>
            </a:r>
            <a:endParaRPr lang="en-US" i="0" dirty="0"/>
          </a:p>
          <a:p>
            <a:endParaRPr lang="en-US" i="0" dirty="0"/>
          </a:p>
          <a:p>
            <a:r>
              <a:rPr lang="en-US" i="0" baseline="0" dirty="0"/>
              <a:t>++</a:t>
            </a:r>
            <a:endParaRPr lang="en-US" i="1" dirty="0"/>
          </a:p>
        </p:txBody>
      </p:sp>
      <p:sp>
        <p:nvSpPr>
          <p:cNvPr id="4" name="Slide Number Placeholder 3"/>
          <p:cNvSpPr>
            <a:spLocks noGrp="1"/>
          </p:cNvSpPr>
          <p:nvPr>
            <p:ph type="sldNum" sz="quarter" idx="10"/>
          </p:nvPr>
        </p:nvSpPr>
        <p:spPr/>
        <p:txBody>
          <a:bodyPr/>
          <a:lstStyle/>
          <a:p>
            <a:fld id="{962C3F82-4395-4F42-B2A6-91DB63732911}" type="slidenum">
              <a:rPr lang="en-US" smtClean="0"/>
              <a:t>17</a:t>
            </a:fld>
            <a:endParaRPr lang="en-US"/>
          </a:p>
        </p:txBody>
      </p:sp>
    </p:spTree>
    <p:extLst>
      <p:ext uri="{BB962C8B-B14F-4D97-AF65-F5344CB8AC3E}">
        <p14:creationId xmlns:p14="http://schemas.microsoft.com/office/powerpoint/2010/main" val="6706733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When preserving wilderness character, among the questions we must ask ourselves</a:t>
            </a:r>
            <a:r>
              <a:rPr lang="en-US" baseline="0" dirty="0"/>
              <a:t> are these:</a:t>
            </a:r>
          </a:p>
          <a:p>
            <a:endParaRPr lang="en-US" baseline="0" dirty="0"/>
          </a:p>
          <a:p>
            <a:r>
              <a:rPr lang="en-US" i="1" baseline="0" dirty="0"/>
              <a:t>	{read}</a:t>
            </a:r>
          </a:p>
          <a:p>
            <a:endParaRPr lang="en-US" i="1" baseline="0" dirty="0"/>
          </a:p>
          <a:p>
            <a:r>
              <a:rPr lang="en-US" baseline="0" dirty="0"/>
              <a:t>	Or, in essence </a:t>
            </a:r>
            <a:r>
              <a:rPr lang="en-US" i="1" baseline="0" dirty="0"/>
              <a:t>{read}</a:t>
            </a:r>
          </a:p>
          <a:p>
            <a:endParaRPr lang="en-US" i="1" baseline="0" dirty="0"/>
          </a:p>
          <a:p>
            <a:pPr defTabSz="931774">
              <a:defRPr/>
            </a:pPr>
            <a:r>
              <a:rPr lang="en-US" i="1" baseline="0" dirty="0"/>
              <a:t>	</a:t>
            </a:r>
            <a:r>
              <a:rPr lang="en-US" baseline="0" dirty="0"/>
              <a:t>The answers to these questions help distinguish those values from the public purposes with the similar names.  How do the Other Features of Value help  DEFINE a wilderness.</a:t>
            </a:r>
          </a:p>
          <a:p>
            <a:endParaRPr lang="en-US" i="1" baseline="0" dirty="0"/>
          </a:p>
          <a:p>
            <a:r>
              <a:rPr lang="en-US" i="0" baseline="0" dirty="0"/>
              <a:t>++</a:t>
            </a:r>
            <a:endParaRPr lang="en-US" i="0" dirty="0"/>
          </a:p>
        </p:txBody>
      </p:sp>
      <p:sp>
        <p:nvSpPr>
          <p:cNvPr id="4" name="Slide Number Placeholder 3"/>
          <p:cNvSpPr>
            <a:spLocks noGrp="1"/>
          </p:cNvSpPr>
          <p:nvPr>
            <p:ph type="sldNum" sz="quarter" idx="10"/>
          </p:nvPr>
        </p:nvSpPr>
        <p:spPr/>
        <p:txBody>
          <a:bodyPr/>
          <a:lstStyle/>
          <a:p>
            <a:fld id="{962C3F82-4395-4F42-B2A6-91DB63732911}" type="slidenum">
              <a:rPr lang="en-US" smtClean="0"/>
              <a:t>18</a:t>
            </a:fld>
            <a:endParaRPr lang="en-US"/>
          </a:p>
        </p:txBody>
      </p:sp>
    </p:spTree>
    <p:extLst>
      <p:ext uri="{BB962C8B-B14F-4D97-AF65-F5344CB8AC3E}">
        <p14:creationId xmlns:p14="http://schemas.microsoft.com/office/powerpoint/2010/main" val="9179633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i="1" dirty="0">
                <a:solidFill>
                  <a:prstClr val="black"/>
                </a:solidFill>
              </a:rPr>
              <a:t>	</a:t>
            </a:r>
            <a:r>
              <a:rPr lang="en-US" dirty="0">
                <a:solidFill>
                  <a:prstClr val="black"/>
                </a:solidFill>
              </a:rPr>
              <a:t>For our purposes today, we can just substitute Cultural Resources in place of all the Other Features of Value.  These, I think, are the central questions we need to answer.  And separating the </a:t>
            </a:r>
            <a:r>
              <a:rPr lang="en-US" b="1" dirty="0">
                <a:solidFill>
                  <a:prstClr val="black"/>
                </a:solidFill>
              </a:rPr>
              <a:t>inextricable</a:t>
            </a:r>
            <a:r>
              <a:rPr lang="en-US" dirty="0">
                <a:solidFill>
                  <a:prstClr val="black"/>
                </a:solidFill>
              </a:rPr>
              <a:t> cultural resource values from the public uses of cultural resources is critically important when it comes to management.</a:t>
            </a:r>
          </a:p>
          <a:p>
            <a:pPr defTabSz="931774">
              <a:defRPr/>
            </a:pPr>
            <a:r>
              <a:rPr lang="en-US" dirty="0">
                <a:solidFill>
                  <a:prstClr val="black"/>
                </a:solidFill>
              </a:rPr>
              <a:t>++</a:t>
            </a:r>
          </a:p>
          <a:p>
            <a:endParaRPr lang="en-US" i="0" dirty="0"/>
          </a:p>
        </p:txBody>
      </p:sp>
      <p:sp>
        <p:nvSpPr>
          <p:cNvPr id="4" name="Slide Number Placeholder 3"/>
          <p:cNvSpPr>
            <a:spLocks noGrp="1"/>
          </p:cNvSpPr>
          <p:nvPr>
            <p:ph type="sldNum" sz="quarter" idx="10"/>
          </p:nvPr>
        </p:nvSpPr>
        <p:spPr/>
        <p:txBody>
          <a:bodyPr/>
          <a:lstStyle/>
          <a:p>
            <a:fld id="{962C3F82-4395-4F42-B2A6-91DB63732911}" type="slidenum">
              <a:rPr lang="en-US" smtClean="0"/>
              <a:t>19</a:t>
            </a:fld>
            <a:endParaRPr lang="en-US"/>
          </a:p>
        </p:txBody>
      </p:sp>
    </p:spTree>
    <p:extLst>
      <p:ext uri="{BB962C8B-B14F-4D97-AF65-F5344CB8AC3E}">
        <p14:creationId xmlns:p14="http://schemas.microsoft.com/office/powerpoint/2010/main" val="917963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There are many aspects to cultural resources.  But the ones that give us most trouble in wilderness are structures (things built for human occupation) and installations (built items not intended for human occupation).</a:t>
            </a:r>
          </a:p>
          <a:p>
            <a:r>
              <a:rPr lang="en-US" i="0" baseline="0" dirty="0"/>
              <a:t>	They’re trouble because of this clause in the Wilderness Act:</a:t>
            </a:r>
          </a:p>
          <a:p>
            <a:r>
              <a:rPr lang="en-US" i="0" baseline="0" dirty="0"/>
              <a:t>+</a:t>
            </a:r>
          </a:p>
          <a:p>
            <a:r>
              <a:rPr lang="en-US" i="1" baseline="0" dirty="0"/>
              <a:t>	{read}</a:t>
            </a:r>
          </a:p>
          <a:p>
            <a:r>
              <a:rPr lang="en-US" i="1" baseline="0" dirty="0"/>
              <a:t>	</a:t>
            </a:r>
            <a:r>
              <a:rPr lang="en-US" i="0" baseline="0" dirty="0"/>
              <a:t>This is the clause which has figured so prominently in recent court cases.</a:t>
            </a:r>
          </a:p>
          <a:p>
            <a:r>
              <a:rPr lang="en-US" i="0" baseline="0" dirty="0"/>
              <a:t>++</a:t>
            </a:r>
            <a:endParaRPr lang="en-US" i="1" dirty="0"/>
          </a:p>
        </p:txBody>
      </p:sp>
      <p:sp>
        <p:nvSpPr>
          <p:cNvPr id="4" name="Slide Number Placeholder 3"/>
          <p:cNvSpPr>
            <a:spLocks noGrp="1"/>
          </p:cNvSpPr>
          <p:nvPr>
            <p:ph type="sldNum" sz="quarter" idx="10"/>
          </p:nvPr>
        </p:nvSpPr>
        <p:spPr/>
        <p:txBody>
          <a:bodyPr/>
          <a:lstStyle/>
          <a:p>
            <a:fld id="{962C3F82-4395-4F42-B2A6-91DB63732911}" type="slidenum">
              <a:rPr lang="en-US" smtClean="0"/>
              <a:t>2</a:t>
            </a:fld>
            <a:endParaRPr lang="en-US"/>
          </a:p>
        </p:txBody>
      </p:sp>
    </p:spTree>
    <p:extLst>
      <p:ext uri="{BB962C8B-B14F-4D97-AF65-F5344CB8AC3E}">
        <p14:creationId xmlns:p14="http://schemas.microsoft.com/office/powerpoint/2010/main" val="33275509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For further evidence that the preservation of certain cultural resources is an integral value in the whole of wilderness character is apparent from the very beginning of wilderness legislation.</a:t>
            </a:r>
          </a:p>
          <a:p>
            <a:r>
              <a:rPr lang="en-US" dirty="0"/>
              <a:t>+</a:t>
            </a:r>
          </a:p>
          <a:p>
            <a:r>
              <a:rPr lang="en-US" dirty="0"/>
              <a:t>	This</a:t>
            </a:r>
            <a:r>
              <a:rPr lang="en-US" baseline="0" dirty="0"/>
              <a:t> is the bill that first appeared in the Senate in June of 1956.</a:t>
            </a:r>
            <a:endParaRPr lang="en-US" dirty="0"/>
          </a:p>
          <a:p>
            <a:r>
              <a:rPr lang="en-US" baseline="0" dirty="0"/>
              <a:t>++</a:t>
            </a:r>
            <a:endParaRPr lang="en-US" dirty="0"/>
          </a:p>
        </p:txBody>
      </p:sp>
      <p:sp>
        <p:nvSpPr>
          <p:cNvPr id="4" name="Slide Number Placeholder 3"/>
          <p:cNvSpPr>
            <a:spLocks noGrp="1"/>
          </p:cNvSpPr>
          <p:nvPr>
            <p:ph type="sldNum" sz="quarter" idx="10"/>
          </p:nvPr>
        </p:nvSpPr>
        <p:spPr/>
        <p:txBody>
          <a:bodyPr/>
          <a:lstStyle/>
          <a:p>
            <a:fld id="{962C3F82-4395-4F42-B2A6-91DB63732911}" type="slidenum">
              <a:rPr lang="en-US" smtClean="0"/>
              <a:t>20</a:t>
            </a:fld>
            <a:endParaRPr lang="en-US"/>
          </a:p>
        </p:txBody>
      </p:sp>
    </p:spTree>
    <p:extLst>
      <p:ext uri="{BB962C8B-B14F-4D97-AF65-F5344CB8AC3E}">
        <p14:creationId xmlns:p14="http://schemas.microsoft.com/office/powerpoint/2010/main" val="8685049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Let me select some quotations for you.</a:t>
            </a:r>
          </a:p>
          <a:p>
            <a:r>
              <a:rPr lang="en-US" dirty="0"/>
              <a:t>+</a:t>
            </a:r>
          </a:p>
          <a:p>
            <a:pPr defTabSz="931774"/>
            <a:r>
              <a:rPr lang="en-US" dirty="0"/>
              <a:t>	J</a:t>
            </a:r>
            <a:r>
              <a:rPr lang="en-US" baseline="0" dirty="0"/>
              <a:t>ust so there is no mistake about structures, the first bill said: </a:t>
            </a:r>
            <a:r>
              <a:rPr lang="en-US" dirty="0"/>
              <a:t>{</a:t>
            </a:r>
            <a:r>
              <a:rPr lang="en-US" i="1" dirty="0"/>
              <a:t>read</a:t>
            </a:r>
            <a:r>
              <a:rPr lang="en-US" dirty="0"/>
              <a:t>}. </a:t>
            </a:r>
            <a:endParaRPr lang="en-US" baseline="0" dirty="0"/>
          </a:p>
          <a:p>
            <a:r>
              <a:rPr lang="en-US" dirty="0"/>
              <a:t>+</a:t>
            </a:r>
          </a:p>
          <a:p>
            <a:pPr defTabSz="931774"/>
            <a:r>
              <a:rPr lang="en-US" dirty="0"/>
              <a:t>	The legislation described what was to be designated as wilderness: {</a:t>
            </a:r>
            <a:r>
              <a:rPr lang="en-US" i="1" dirty="0"/>
              <a:t>read</a:t>
            </a:r>
            <a:r>
              <a:rPr lang="en-US" dirty="0"/>
              <a:t>}.</a:t>
            </a:r>
            <a:r>
              <a:rPr lang="en-US" baseline="0" dirty="0"/>
              <a:t> </a:t>
            </a:r>
            <a:r>
              <a:rPr lang="en-US" dirty="0"/>
              <a:t>And the legislation lists specific areas:</a:t>
            </a:r>
          </a:p>
          <a:p>
            <a:r>
              <a:rPr lang="en-US" baseline="0" dirty="0"/>
              <a:t>+</a:t>
            </a:r>
          </a:p>
          <a:p>
            <a:pPr defTabSz="931774"/>
            <a:r>
              <a:rPr lang="en-US" baseline="0" dirty="0"/>
              <a:t>	{</a:t>
            </a:r>
            <a:r>
              <a:rPr lang="en-US" i="1" baseline="0" dirty="0"/>
              <a:t>read</a:t>
            </a:r>
            <a:r>
              <a:rPr lang="en-US" baseline="0" dirty="0"/>
              <a:t>}. </a:t>
            </a:r>
          </a:p>
          <a:p>
            <a:r>
              <a:rPr lang="en-US" baseline="0" dirty="0"/>
              <a:t>++</a:t>
            </a:r>
            <a:endParaRPr lang="en-US" dirty="0"/>
          </a:p>
        </p:txBody>
      </p:sp>
      <p:sp>
        <p:nvSpPr>
          <p:cNvPr id="4" name="Slide Number Placeholder 3"/>
          <p:cNvSpPr>
            <a:spLocks noGrp="1"/>
          </p:cNvSpPr>
          <p:nvPr>
            <p:ph type="sldNum" sz="quarter" idx="10"/>
          </p:nvPr>
        </p:nvSpPr>
        <p:spPr/>
        <p:txBody>
          <a:bodyPr/>
          <a:lstStyle/>
          <a:p>
            <a:fld id="{962C3F82-4395-4F42-B2A6-91DB63732911}" type="slidenum">
              <a:rPr lang="en-US" smtClean="0"/>
              <a:t>21</a:t>
            </a:fld>
            <a:endParaRPr lang="en-US"/>
          </a:p>
        </p:txBody>
      </p:sp>
    </p:spTree>
    <p:extLst>
      <p:ext uri="{BB962C8B-B14F-4D97-AF65-F5344CB8AC3E}">
        <p14:creationId xmlns:p14="http://schemas.microsoft.com/office/powerpoint/2010/main" val="8685049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solidFill>
                  <a:prstClr val="black"/>
                </a:solidFill>
              </a:rPr>
              <a:t>	I single out Mesa Verde not because it was the only area listed with cultural resources – it wasn’t.</a:t>
            </a:r>
          </a:p>
          <a:p>
            <a:pPr defTabSz="931774">
              <a:defRPr/>
            </a:pPr>
            <a:r>
              <a:rPr lang="en-US" dirty="0">
                <a:solidFill>
                  <a:prstClr val="black"/>
                </a:solidFill>
              </a:rPr>
              <a:t>+</a:t>
            </a:r>
          </a:p>
          <a:p>
            <a:pPr defTabSz="931774">
              <a:defRPr/>
            </a:pPr>
            <a:r>
              <a:rPr lang="en-US" dirty="0">
                <a:solidFill>
                  <a:prstClr val="black"/>
                </a:solidFill>
              </a:rPr>
              <a:t>	But the cultural resources there are obvious, were well-known to all...</a:t>
            </a:r>
          </a:p>
          <a:p>
            <a:pPr defTabSz="931774">
              <a:defRPr/>
            </a:pPr>
            <a:r>
              <a:rPr lang="en-US" dirty="0">
                <a:solidFill>
                  <a:prstClr val="black"/>
                </a:solidFill>
              </a:rPr>
              <a:t>+</a:t>
            </a:r>
          </a:p>
          <a:p>
            <a:pPr defTabSz="931774">
              <a:defRPr/>
            </a:pPr>
            <a:r>
              <a:rPr lang="en-US" dirty="0">
                <a:solidFill>
                  <a:prstClr val="black"/>
                </a:solidFill>
              </a:rPr>
              <a:t>	...and had already been not only stabilized, but (many of them) restored.  Even reconstructed to an extent I think most archaeologists would be uncomfortable with today.  But clearly, both Spring House and Square Tower House were acceptable developments in the National Wilderness Preservations System as originally envisioned by Howard Zahniser.  </a:t>
            </a:r>
            <a:r>
              <a:rPr lang="en-US" b="1" dirty="0">
                <a:solidFill>
                  <a:prstClr val="black"/>
                </a:solidFill>
              </a:rPr>
              <a:t>More</a:t>
            </a:r>
            <a:r>
              <a:rPr lang="en-US" dirty="0">
                <a:solidFill>
                  <a:prstClr val="black"/>
                </a:solidFill>
              </a:rPr>
              <a:t> than acceptable – they are part of the inextricable character of this place.</a:t>
            </a:r>
          </a:p>
          <a:p>
            <a:pPr defTabSz="931774">
              <a:defRPr/>
            </a:pPr>
            <a:r>
              <a:rPr lang="en-US" dirty="0">
                <a:solidFill>
                  <a:prstClr val="black"/>
                </a:solidFill>
              </a:rPr>
              <a:t>	So where does that leave us?</a:t>
            </a:r>
          </a:p>
          <a:p>
            <a:pPr defTabSz="931774">
              <a:defRPr/>
            </a:pPr>
            <a:r>
              <a:rPr lang="en-US" dirty="0">
                <a:solidFill>
                  <a:prstClr val="black"/>
                </a:solidFill>
              </a:rPr>
              <a:t>++</a:t>
            </a:r>
          </a:p>
          <a:p>
            <a:endParaRPr lang="en-US" dirty="0"/>
          </a:p>
        </p:txBody>
      </p:sp>
      <p:sp>
        <p:nvSpPr>
          <p:cNvPr id="4" name="Slide Number Placeholder 3"/>
          <p:cNvSpPr>
            <a:spLocks noGrp="1"/>
          </p:cNvSpPr>
          <p:nvPr>
            <p:ph type="sldNum" sz="quarter" idx="10"/>
          </p:nvPr>
        </p:nvSpPr>
        <p:spPr/>
        <p:txBody>
          <a:bodyPr/>
          <a:lstStyle/>
          <a:p>
            <a:fld id="{962C3F82-4395-4F42-B2A6-91DB63732911}" type="slidenum">
              <a:rPr lang="en-US" smtClean="0"/>
              <a:t>22</a:t>
            </a:fld>
            <a:endParaRPr lang="en-US"/>
          </a:p>
        </p:txBody>
      </p:sp>
    </p:spTree>
    <p:extLst>
      <p:ext uri="{BB962C8B-B14F-4D97-AF65-F5344CB8AC3E}">
        <p14:creationId xmlns:p14="http://schemas.microsoft.com/office/powerpoint/2010/main" val="868504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With 3 classes of cultural stuff in wilderness.</a:t>
            </a:r>
          </a:p>
          <a:p>
            <a:r>
              <a:rPr lang="en-US" dirty="0"/>
              <a:t>+</a:t>
            </a:r>
          </a:p>
          <a:p>
            <a:r>
              <a:rPr lang="en-US" dirty="0"/>
              <a:t>	There’s a class of stuff where wilderness character would clearly be improved if it were gone. </a:t>
            </a:r>
          </a:p>
          <a:p>
            <a:r>
              <a:rPr lang="en-US" dirty="0"/>
              <a:t>+</a:t>
            </a:r>
          </a:p>
          <a:p>
            <a:r>
              <a:rPr lang="en-US" dirty="0"/>
              <a:t>	So that’s what you do.  You remove it.</a:t>
            </a:r>
          </a:p>
          <a:p>
            <a:r>
              <a:rPr lang="en-US" dirty="0"/>
              <a:t>+</a:t>
            </a:r>
          </a:p>
          <a:p>
            <a:r>
              <a:rPr lang="en-US" dirty="0"/>
              <a:t>	Like this old hulk</a:t>
            </a:r>
            <a:r>
              <a:rPr lang="en-US" baseline="0" dirty="0"/>
              <a:t> – even though these visitors are using it as a photo op.</a:t>
            </a:r>
          </a:p>
          <a:p>
            <a:pPr defTabSz="931774">
              <a:defRPr/>
            </a:pPr>
            <a:r>
              <a:rPr lang="en-US" baseline="0" dirty="0"/>
              <a:t>	</a:t>
            </a:r>
            <a:r>
              <a:rPr lang="en-US" dirty="0"/>
              <a:t>Remember, this is where the courts seem to be leading us with respect to historical structures.  But we know that was based on faulty legal</a:t>
            </a:r>
            <a:r>
              <a:rPr lang="en-US" baseline="0" dirty="0"/>
              <a:t> arguments.</a:t>
            </a:r>
            <a:endParaRPr lang="en-US" dirty="0"/>
          </a:p>
          <a:p>
            <a:endParaRPr lang="en-US" baseline="0" dirty="0"/>
          </a:p>
          <a:p>
            <a:r>
              <a:rPr lang="en-US" baseline="0" dirty="0"/>
              <a:t>++</a:t>
            </a:r>
            <a:endParaRPr lang="en-US" dirty="0"/>
          </a:p>
        </p:txBody>
      </p:sp>
      <p:sp>
        <p:nvSpPr>
          <p:cNvPr id="4" name="Slide Number Placeholder 3"/>
          <p:cNvSpPr>
            <a:spLocks noGrp="1"/>
          </p:cNvSpPr>
          <p:nvPr>
            <p:ph type="sldNum" sz="quarter" idx="10"/>
          </p:nvPr>
        </p:nvSpPr>
        <p:spPr/>
        <p:txBody>
          <a:bodyPr/>
          <a:lstStyle/>
          <a:p>
            <a:fld id="{962C3F82-4395-4F42-B2A6-91DB63732911}" type="slidenum">
              <a:rPr lang="en-US" smtClean="0"/>
              <a:t>23</a:t>
            </a:fld>
            <a:endParaRPr lang="en-US"/>
          </a:p>
        </p:txBody>
      </p:sp>
    </p:spTree>
    <p:extLst>
      <p:ext uri="{BB962C8B-B14F-4D97-AF65-F5344CB8AC3E}">
        <p14:creationId xmlns:p14="http://schemas.microsoft.com/office/powerpoint/2010/main" val="8685049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Because</a:t>
            </a:r>
            <a:r>
              <a:rPr lang="en-US" baseline="0" dirty="0"/>
              <a:t> we know, o</a:t>
            </a:r>
            <a:r>
              <a:rPr lang="en-US" dirty="0"/>
              <a:t>n the other hand...</a:t>
            </a:r>
          </a:p>
          <a:p>
            <a:r>
              <a:rPr lang="en-US" dirty="0"/>
              <a:t>+</a:t>
            </a:r>
          </a:p>
          <a:p>
            <a:r>
              <a:rPr lang="en-US" dirty="0"/>
              <a:t>	There is stuff that, if lost,</a:t>
            </a:r>
            <a:r>
              <a:rPr lang="en-US" baseline="0" dirty="0"/>
              <a:t> would irrevocably damage the wilderness character of an area.</a:t>
            </a:r>
          </a:p>
          <a:p>
            <a:r>
              <a:rPr lang="en-US" baseline="0" dirty="0"/>
              <a:t>+</a:t>
            </a:r>
          </a:p>
          <a:p>
            <a:r>
              <a:rPr lang="en-US" baseline="0" dirty="0"/>
              <a:t>	So we should preserve it.  We’ve just seen an example.  Others may be called out in legislation – but being mentioned in legislation is not a requirement for preservation.</a:t>
            </a:r>
          </a:p>
          <a:p>
            <a:r>
              <a:rPr lang="en-US" baseline="0" dirty="0"/>
              <a:t>+</a:t>
            </a:r>
          </a:p>
          <a:p>
            <a:r>
              <a:rPr lang="en-US" baseline="0" dirty="0"/>
              <a:t>	And then there is the middle ground – stuff that would have mixed effects to wilderness character if it were lost.</a:t>
            </a:r>
          </a:p>
          <a:p>
            <a:r>
              <a:rPr lang="en-US" baseline="0" dirty="0"/>
              <a:t>+</a:t>
            </a:r>
          </a:p>
          <a:p>
            <a:r>
              <a:rPr lang="en-US" baseline="0" dirty="0"/>
              <a:t>	At the very least, you want to document this.</a:t>
            </a:r>
          </a:p>
          <a:p>
            <a:r>
              <a:rPr lang="en-US" baseline="0" dirty="0"/>
              <a:t>	These are not distinct categories.  There are lots of degrees to preservation.  And there well may be cultural features in that third category that are preserved only by documentation.  I’m thinking of the installation that is commonly referred to as the Shrine of the Stone Lions in the Bandelier Wilderness.  There is no picture here because of certain cultural sensitivities – but if you don’t know what I’m talking about you can Google dozens of pictures.  When those finally melt completely away, something will have forever gone out of the essence of that place.  And yet to stabilize it would be exactly the wrong thing to do.  In fact, this installation is so important, I can envision having a serious discussion on whether Cochiti Pueblo should – if they want – install new lions.</a:t>
            </a:r>
          </a:p>
          <a:p>
            <a:r>
              <a:rPr lang="en-US" baseline="0" dirty="0"/>
              <a:t>	There’s a continuum on the other end as well.  How trashy is a trash dump?  I came across one near the boundary of the </a:t>
            </a:r>
            <a:r>
              <a:rPr lang="en-US" baseline="0" dirty="0" err="1"/>
              <a:t>Bisti</a:t>
            </a:r>
            <a:r>
              <a:rPr lang="en-US" baseline="0" dirty="0"/>
              <a:t>/De-Na-</a:t>
            </a:r>
            <a:r>
              <a:rPr lang="en-US" baseline="0" dirty="0" err="1"/>
              <a:t>Zin</a:t>
            </a:r>
            <a:r>
              <a:rPr lang="en-US" baseline="0" dirty="0"/>
              <a:t> in 1991.  So I asked the office lead archaeologist to look at it.  He said there was nothing remarkable in the garbage and that it had been at that site for no longer than 20 years.  When I asked him what specialized knowledge enabled him to know that – he said at the bottom of the pile was a penny dated 1972.</a:t>
            </a:r>
          </a:p>
          <a:p>
            <a:endParaRPr lang="en-US" baseline="0" dirty="0"/>
          </a:p>
          <a:p>
            <a:r>
              <a:rPr lang="en-US" baseline="0" dirty="0"/>
              <a:t>++</a:t>
            </a:r>
          </a:p>
        </p:txBody>
      </p:sp>
      <p:sp>
        <p:nvSpPr>
          <p:cNvPr id="4" name="Slide Number Placeholder 3"/>
          <p:cNvSpPr>
            <a:spLocks noGrp="1"/>
          </p:cNvSpPr>
          <p:nvPr>
            <p:ph type="sldNum" sz="quarter" idx="10"/>
          </p:nvPr>
        </p:nvSpPr>
        <p:spPr/>
        <p:txBody>
          <a:bodyPr/>
          <a:lstStyle/>
          <a:p>
            <a:fld id="{962C3F82-4395-4F42-B2A6-91DB63732911}" type="slidenum">
              <a:rPr lang="en-US" smtClean="0"/>
              <a:t>24</a:t>
            </a:fld>
            <a:endParaRPr lang="en-US"/>
          </a:p>
        </p:txBody>
      </p:sp>
    </p:spTree>
    <p:extLst>
      <p:ext uri="{BB962C8B-B14F-4D97-AF65-F5344CB8AC3E}">
        <p14:creationId xmlns:p14="http://schemas.microsoft.com/office/powerpoint/2010/main" val="8685049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endParaRPr lang="en-US" dirty="0"/>
          </a:p>
          <a:p>
            <a:r>
              <a:rPr lang="en-US" i="0" baseline="0" dirty="0"/>
              <a:t>	</a:t>
            </a:r>
            <a:endParaRPr lang="en-US" i="1" dirty="0"/>
          </a:p>
        </p:txBody>
      </p:sp>
      <p:sp>
        <p:nvSpPr>
          <p:cNvPr id="4" name="Slide Number Placeholder 3"/>
          <p:cNvSpPr>
            <a:spLocks noGrp="1"/>
          </p:cNvSpPr>
          <p:nvPr>
            <p:ph type="sldNum" sz="quarter" idx="10"/>
          </p:nvPr>
        </p:nvSpPr>
        <p:spPr/>
        <p:txBody>
          <a:bodyPr/>
          <a:lstStyle/>
          <a:p>
            <a:fld id="{962C3F82-4395-4F42-B2A6-91DB63732911}" type="slidenum">
              <a:rPr lang="en-US" smtClean="0"/>
              <a:t>25</a:t>
            </a:fld>
            <a:endParaRPr lang="en-US"/>
          </a:p>
        </p:txBody>
      </p:sp>
    </p:spTree>
    <p:extLst>
      <p:ext uri="{BB962C8B-B14F-4D97-AF65-F5344CB8AC3E}">
        <p14:creationId xmlns:p14="http://schemas.microsoft.com/office/powerpoint/2010/main" val="868504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In each case, the government argued that the historical structures</a:t>
            </a:r>
            <a:r>
              <a:rPr lang="en-US" baseline="0" dirty="0"/>
              <a:t> in question were allowable, and that what we wanted to do with them was appropriate, by pointing to this clause in the Wilderness Act</a:t>
            </a:r>
            <a:r>
              <a:rPr lang="en-US" i="0" baseline="0" dirty="0"/>
              <a:t>:</a:t>
            </a:r>
          </a:p>
          <a:p>
            <a:r>
              <a:rPr lang="en-US" i="0" baseline="0" dirty="0"/>
              <a:t>+</a:t>
            </a:r>
          </a:p>
          <a:p>
            <a:r>
              <a:rPr lang="en-US" i="1" baseline="0" dirty="0"/>
              <a:t>	{read}</a:t>
            </a:r>
          </a:p>
          <a:p>
            <a:r>
              <a:rPr lang="en-US" i="1" baseline="0" dirty="0"/>
              <a:t>	</a:t>
            </a:r>
            <a:r>
              <a:rPr lang="en-US" i="0" baseline="0" dirty="0"/>
              <a:t>“Shall be devoted,” we said.</a:t>
            </a:r>
          </a:p>
          <a:p>
            <a:r>
              <a:rPr lang="en-US" i="0" baseline="0" dirty="0"/>
              <a:t>	The courts replied: “Except as otherwise provided.”</a:t>
            </a:r>
          </a:p>
          <a:p>
            <a:r>
              <a:rPr lang="en-US" i="0" baseline="0" dirty="0"/>
              <a:t>	</a:t>
            </a:r>
          </a:p>
          <a:p>
            <a:r>
              <a:rPr lang="en-US" i="0" baseline="0" dirty="0"/>
              <a:t>++</a:t>
            </a:r>
            <a:endParaRPr lang="en-US" i="1" dirty="0"/>
          </a:p>
        </p:txBody>
      </p:sp>
      <p:sp>
        <p:nvSpPr>
          <p:cNvPr id="4" name="Slide Number Placeholder 3"/>
          <p:cNvSpPr>
            <a:spLocks noGrp="1"/>
          </p:cNvSpPr>
          <p:nvPr>
            <p:ph type="sldNum" sz="quarter" idx="10"/>
          </p:nvPr>
        </p:nvSpPr>
        <p:spPr/>
        <p:txBody>
          <a:bodyPr/>
          <a:lstStyle/>
          <a:p>
            <a:fld id="{962C3F82-4395-4F42-B2A6-91DB63732911}" type="slidenum">
              <a:rPr lang="en-US" smtClean="0"/>
              <a:t>3</a:t>
            </a:fld>
            <a:endParaRPr lang="en-US"/>
          </a:p>
        </p:txBody>
      </p:sp>
    </p:spTree>
    <p:extLst>
      <p:ext uri="{BB962C8B-B14F-4D97-AF65-F5344CB8AC3E}">
        <p14:creationId xmlns:p14="http://schemas.microsoft.com/office/powerpoint/2010/main" val="4082485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It all started with </a:t>
            </a:r>
            <a:r>
              <a:rPr lang="en-US" i="1" dirty="0"/>
              <a:t>W</a:t>
            </a:r>
            <a:r>
              <a:rPr lang="en-US" i="1" baseline="0" dirty="0"/>
              <a:t>ilderness Watch v. Mainella</a:t>
            </a:r>
            <a:r>
              <a:rPr lang="en-US" baseline="0" dirty="0"/>
              <a:t>.  {</a:t>
            </a:r>
            <a:r>
              <a:rPr lang="en-US" i="1" baseline="0" dirty="0"/>
              <a:t>give short synopsis</a:t>
            </a:r>
            <a:r>
              <a:rPr lang="en-US" baseline="0" dirty="0"/>
              <a:t>} And the court said...</a:t>
            </a:r>
          </a:p>
          <a:p>
            <a:r>
              <a:rPr lang="en-US" baseline="0" dirty="0"/>
              <a:t>+</a:t>
            </a:r>
          </a:p>
          <a:p>
            <a:r>
              <a:rPr lang="en-US" baseline="0" dirty="0"/>
              <a:t>	{</a:t>
            </a:r>
            <a:r>
              <a:rPr lang="en-US" i="1" baseline="0" dirty="0"/>
              <a:t>read 1</a:t>
            </a:r>
            <a:r>
              <a:rPr lang="en-US" i="1" baseline="30000" dirty="0"/>
              <a:t>st</a:t>
            </a:r>
            <a:r>
              <a:rPr lang="en-US" i="1" baseline="0" dirty="0"/>
              <a:t> paragraph</a:t>
            </a:r>
            <a:r>
              <a:rPr lang="en-US" baseline="0" dirty="0"/>
              <a:t>}.  Why?</a:t>
            </a:r>
          </a:p>
          <a:p>
            <a:r>
              <a:rPr lang="en-US" baseline="0" dirty="0"/>
              <a:t>+</a:t>
            </a:r>
          </a:p>
          <a:p>
            <a:r>
              <a:rPr lang="en-US" baseline="0" dirty="0"/>
              <a:t>	{</a:t>
            </a:r>
            <a:r>
              <a:rPr lang="en-US" i="1" baseline="0" dirty="0"/>
              <a:t>read 2</a:t>
            </a:r>
            <a:r>
              <a:rPr lang="en-US" i="1" baseline="30000" dirty="0"/>
              <a:t>nd</a:t>
            </a:r>
            <a:r>
              <a:rPr lang="en-US" i="1" baseline="0" dirty="0"/>
              <a:t> paragraph</a:t>
            </a:r>
            <a:r>
              <a:rPr lang="en-US" baseline="0" dirty="0"/>
              <a:t>}.  Therefore...</a:t>
            </a:r>
          </a:p>
          <a:p>
            <a:r>
              <a:rPr lang="en-US" baseline="0" dirty="0"/>
              <a:t>+</a:t>
            </a:r>
          </a:p>
          <a:p>
            <a:r>
              <a:rPr lang="en-US" baseline="0" dirty="0"/>
              <a:t>	</a:t>
            </a:r>
            <a:r>
              <a:rPr lang="en-US" i="1" baseline="0" dirty="0"/>
              <a:t>{read 3</a:t>
            </a:r>
            <a:r>
              <a:rPr lang="en-US" i="1" baseline="30000" dirty="0"/>
              <a:t>rd</a:t>
            </a:r>
            <a:r>
              <a:rPr lang="en-US" i="1" baseline="0" dirty="0"/>
              <a:t> paragraph}.</a:t>
            </a:r>
            <a:r>
              <a:rPr lang="en-US" baseline="0" dirty="0"/>
              <a:t>  Whoa.</a:t>
            </a:r>
          </a:p>
          <a:p>
            <a:r>
              <a:rPr lang="en-US" baseline="0" dirty="0"/>
              <a:t>+</a:t>
            </a:r>
          </a:p>
          <a:p>
            <a:r>
              <a:rPr lang="en-US" baseline="0" dirty="0"/>
              <a:t>	Soon after: </a:t>
            </a:r>
            <a:r>
              <a:rPr lang="en-US" i="1" baseline="0" dirty="0"/>
              <a:t>Olympic Park Associates v. </a:t>
            </a:r>
            <a:r>
              <a:rPr lang="en-US" i="1" baseline="0" dirty="0" err="1"/>
              <a:t>Mainella</a:t>
            </a:r>
            <a:r>
              <a:rPr lang="en-US" baseline="0" dirty="0"/>
              <a:t>.  </a:t>
            </a:r>
            <a:r>
              <a:rPr lang="en-US" dirty="0">
                <a:solidFill>
                  <a:prstClr val="black"/>
                </a:solidFill>
              </a:rPr>
              <a:t>{</a:t>
            </a:r>
            <a:r>
              <a:rPr lang="en-US" i="1" dirty="0">
                <a:solidFill>
                  <a:prstClr val="black"/>
                </a:solidFill>
              </a:rPr>
              <a:t>give short synopsis</a:t>
            </a:r>
            <a:r>
              <a:rPr lang="en-US" dirty="0">
                <a:solidFill>
                  <a:prstClr val="black"/>
                </a:solidFill>
              </a:rPr>
              <a:t>} </a:t>
            </a:r>
            <a:endParaRPr lang="en-US" baseline="0" dirty="0"/>
          </a:p>
          <a:p>
            <a:r>
              <a:rPr lang="en-US" baseline="0" dirty="0"/>
              <a:t>+</a:t>
            </a:r>
          </a:p>
          <a:p>
            <a:r>
              <a:rPr lang="en-US" baseline="0" dirty="0"/>
              <a:t>	</a:t>
            </a:r>
            <a:r>
              <a:rPr lang="en-US" i="1" baseline="0" dirty="0"/>
              <a:t>{read}.</a:t>
            </a:r>
          </a:p>
          <a:p>
            <a:r>
              <a:rPr lang="en-US" baseline="0" dirty="0"/>
              <a:t>++</a:t>
            </a:r>
            <a:endParaRPr lang="en-US" dirty="0"/>
          </a:p>
        </p:txBody>
      </p:sp>
      <p:sp>
        <p:nvSpPr>
          <p:cNvPr id="4" name="Slide Number Placeholder 3"/>
          <p:cNvSpPr>
            <a:spLocks noGrp="1"/>
          </p:cNvSpPr>
          <p:nvPr>
            <p:ph type="sldNum" sz="quarter" idx="10"/>
          </p:nvPr>
        </p:nvSpPr>
        <p:spPr/>
        <p:txBody>
          <a:bodyPr/>
          <a:lstStyle/>
          <a:p>
            <a:fld id="{962C3F82-4395-4F42-B2A6-91DB63732911}" type="slidenum">
              <a:rPr lang="en-US" smtClean="0"/>
              <a:t>4</a:t>
            </a:fld>
            <a:endParaRPr lang="en-US"/>
          </a:p>
        </p:txBody>
      </p:sp>
    </p:spTree>
    <p:extLst>
      <p:ext uri="{BB962C8B-B14F-4D97-AF65-F5344CB8AC3E}">
        <p14:creationId xmlns:p14="http://schemas.microsoft.com/office/powerpoint/2010/main" val="973078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And two other cases in the same vein. </a:t>
            </a:r>
            <a:r>
              <a:rPr lang="en-US" dirty="0">
                <a:solidFill>
                  <a:prstClr val="black"/>
                </a:solidFill>
              </a:rPr>
              <a:t>{</a:t>
            </a:r>
            <a:r>
              <a:rPr lang="en-US" i="1" dirty="0">
                <a:solidFill>
                  <a:prstClr val="black"/>
                </a:solidFill>
              </a:rPr>
              <a:t>give short synopses</a:t>
            </a:r>
            <a:r>
              <a:rPr lang="en-US" dirty="0">
                <a:solidFill>
                  <a:prstClr val="black"/>
                </a:solidFill>
              </a:rPr>
              <a:t>} </a:t>
            </a:r>
            <a:endParaRPr lang="en-US" dirty="0"/>
          </a:p>
          <a:p>
            <a:r>
              <a:rPr lang="en-US" dirty="0"/>
              <a:t>+</a:t>
            </a:r>
          </a:p>
          <a:p>
            <a:r>
              <a:rPr lang="en-US" dirty="0"/>
              <a:t>	Which have in common that the agency claimed “historical use” and the Courts cited the two previous decisions in their rulings.</a:t>
            </a:r>
          </a:p>
          <a:p>
            <a:pPr defTabSz="931774">
              <a:defRPr/>
            </a:pPr>
            <a:r>
              <a:rPr lang="en-US" dirty="0"/>
              <a:t>	In one case the structure was allowed to remain, in the</a:t>
            </a:r>
            <a:r>
              <a:rPr lang="en-US" baseline="0" dirty="0"/>
              <a:t> other the structure was ordered removed – though the removal was later stayed.  But clearly , if you </a:t>
            </a:r>
            <a:r>
              <a:rPr lang="en-US" b="1" baseline="0" dirty="0"/>
              <a:t>can’t --</a:t>
            </a:r>
            <a:r>
              <a:rPr lang="en-US" baseline="0" dirty="0"/>
              <a:t> </a:t>
            </a:r>
            <a:r>
              <a:rPr lang="en-US" b="1" u="sng" baseline="0" dirty="0"/>
              <a:t>ever</a:t>
            </a:r>
            <a:r>
              <a:rPr lang="en-US" baseline="0" dirty="0"/>
              <a:t> – need to preserve historical structures, the court seems to be saying that wilderness areas would be better off without them.</a:t>
            </a:r>
            <a:endParaRPr lang="en-US" dirty="0"/>
          </a:p>
          <a:p>
            <a:r>
              <a:rPr lang="en-US" dirty="0"/>
              <a:t>++</a:t>
            </a:r>
          </a:p>
        </p:txBody>
      </p:sp>
      <p:sp>
        <p:nvSpPr>
          <p:cNvPr id="4" name="Slide Number Placeholder 3"/>
          <p:cNvSpPr>
            <a:spLocks noGrp="1"/>
          </p:cNvSpPr>
          <p:nvPr>
            <p:ph type="sldNum" sz="quarter" idx="10"/>
          </p:nvPr>
        </p:nvSpPr>
        <p:spPr/>
        <p:txBody>
          <a:bodyPr/>
          <a:lstStyle/>
          <a:p>
            <a:fld id="{962C3F82-4395-4F42-B2A6-91DB63732911}" type="slidenum">
              <a:rPr lang="en-US" smtClean="0"/>
              <a:t>5</a:t>
            </a:fld>
            <a:endParaRPr lang="en-US"/>
          </a:p>
        </p:txBody>
      </p:sp>
    </p:spTree>
    <p:extLst>
      <p:ext uri="{BB962C8B-B14F-4D97-AF65-F5344CB8AC3E}">
        <p14:creationId xmlns:p14="http://schemas.microsoft.com/office/powerpoint/2010/main" val="711778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So this is what we’re left with.  &lt;&lt;No preserving structures because the historical use of the wilderness refers to natural rather than man-made features, and we can’t “graft” preservation of historical structures onto the general purpose of wilderness a</a:t>
            </a:r>
            <a:r>
              <a:rPr lang="en-US" baseline="0" dirty="0"/>
              <a:t>bsent “explicit” instruction.&gt;&gt;</a:t>
            </a:r>
          </a:p>
          <a:p>
            <a:r>
              <a:rPr lang="en-US" baseline="0" dirty="0"/>
              <a:t>	Well guess what.  We have explicit instruction and don’t have to graft anything.</a:t>
            </a:r>
          </a:p>
          <a:p>
            <a:r>
              <a:rPr lang="en-US" baseline="0" dirty="0"/>
              <a:t>	That’s my thesis and I’m sticking to it.</a:t>
            </a:r>
          </a:p>
          <a:p>
            <a:r>
              <a:rPr lang="en-US" baseline="0" dirty="0"/>
              <a:t>++</a:t>
            </a:r>
            <a:endParaRPr lang="en-US" dirty="0"/>
          </a:p>
        </p:txBody>
      </p:sp>
      <p:sp>
        <p:nvSpPr>
          <p:cNvPr id="4" name="Slide Number Placeholder 3"/>
          <p:cNvSpPr>
            <a:spLocks noGrp="1"/>
          </p:cNvSpPr>
          <p:nvPr>
            <p:ph type="sldNum" sz="quarter" idx="10"/>
          </p:nvPr>
        </p:nvSpPr>
        <p:spPr/>
        <p:txBody>
          <a:bodyPr/>
          <a:lstStyle/>
          <a:p>
            <a:fld id="{962C3F82-4395-4F42-B2A6-91DB63732911}" type="slidenum">
              <a:rPr lang="en-US" smtClean="0"/>
              <a:t>6</a:t>
            </a:fld>
            <a:endParaRPr lang="en-US"/>
          </a:p>
        </p:txBody>
      </p:sp>
    </p:spTree>
    <p:extLst>
      <p:ext uri="{BB962C8B-B14F-4D97-AF65-F5344CB8AC3E}">
        <p14:creationId xmlns:p14="http://schemas.microsoft.com/office/powerpoint/2010/main" val="7117789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 want to draw your attention to another part of the Act</a:t>
            </a:r>
            <a:r>
              <a:rPr lang="en-US" baseline="0" dirty="0"/>
              <a:t> – Section 2(c)</a:t>
            </a:r>
          </a:p>
          <a:p>
            <a:r>
              <a:rPr lang="en-US" i="0" baseline="0" dirty="0"/>
              <a:t>+</a:t>
            </a:r>
          </a:p>
          <a:p>
            <a:r>
              <a:rPr lang="en-US" i="0" baseline="0" dirty="0"/>
              <a:t>	{</a:t>
            </a:r>
            <a:r>
              <a:rPr lang="en-US" i="1" baseline="0" dirty="0"/>
              <a:t>read</a:t>
            </a:r>
            <a:r>
              <a:rPr lang="en-US" i="0" baseline="0" dirty="0"/>
              <a:t>}</a:t>
            </a:r>
          </a:p>
          <a:p>
            <a:r>
              <a:rPr lang="en-US" i="0" baseline="0" dirty="0"/>
              <a:t>	Section 2(c), where this phrase occurs, is central to the Wilderness Act – the Act calls it...</a:t>
            </a:r>
          </a:p>
          <a:p>
            <a:r>
              <a:rPr lang="en-US" i="0" baseline="0" dirty="0"/>
              <a:t>+</a:t>
            </a:r>
          </a:p>
          <a:p>
            <a:r>
              <a:rPr lang="en-US" i="0" baseline="0" dirty="0"/>
              <a:t>	...the Definition of Wilderness.</a:t>
            </a:r>
            <a:endParaRPr lang="en-US" i="0" dirty="0"/>
          </a:p>
          <a:p>
            <a:r>
              <a:rPr lang="en-US" dirty="0"/>
              <a:t>++</a:t>
            </a:r>
          </a:p>
        </p:txBody>
      </p:sp>
      <p:sp>
        <p:nvSpPr>
          <p:cNvPr id="4" name="Slide Number Placeholder 3"/>
          <p:cNvSpPr>
            <a:spLocks noGrp="1"/>
          </p:cNvSpPr>
          <p:nvPr>
            <p:ph type="sldNum" sz="quarter" idx="10"/>
          </p:nvPr>
        </p:nvSpPr>
        <p:spPr/>
        <p:txBody>
          <a:bodyPr/>
          <a:lstStyle/>
          <a:p>
            <a:fld id="{962C3F82-4395-4F42-B2A6-91DB63732911}" type="slidenum">
              <a:rPr lang="en-US" smtClean="0"/>
              <a:t>7</a:t>
            </a:fld>
            <a:endParaRPr lang="en-US"/>
          </a:p>
        </p:txBody>
      </p:sp>
    </p:spTree>
    <p:extLst>
      <p:ext uri="{BB962C8B-B14F-4D97-AF65-F5344CB8AC3E}">
        <p14:creationId xmlns:p14="http://schemas.microsoft.com/office/powerpoint/2010/main" val="16198106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For shorthand, we call this the Other Features of Value</a:t>
            </a:r>
          </a:p>
          <a:p>
            <a:r>
              <a:rPr lang="en-US" dirty="0"/>
              <a:t>++</a:t>
            </a:r>
          </a:p>
        </p:txBody>
      </p:sp>
      <p:sp>
        <p:nvSpPr>
          <p:cNvPr id="4" name="Slide Number Placeholder 3"/>
          <p:cNvSpPr>
            <a:spLocks noGrp="1"/>
          </p:cNvSpPr>
          <p:nvPr>
            <p:ph type="sldNum" sz="quarter" idx="10"/>
          </p:nvPr>
        </p:nvSpPr>
        <p:spPr/>
        <p:txBody>
          <a:bodyPr/>
          <a:lstStyle/>
          <a:p>
            <a:fld id="{962C3F82-4395-4F42-B2A6-91DB63732911}" type="slidenum">
              <a:rPr lang="en-US" smtClean="0"/>
              <a:t>8</a:t>
            </a:fld>
            <a:endParaRPr lang="en-US"/>
          </a:p>
        </p:txBody>
      </p:sp>
    </p:spTree>
    <p:extLst>
      <p:ext uri="{BB962C8B-B14F-4D97-AF65-F5344CB8AC3E}">
        <p14:creationId xmlns:p14="http://schemas.microsoft.com/office/powerpoint/2010/main" val="2347061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So this is the list from the definition of wilderness  </a:t>
            </a:r>
          </a:p>
          <a:p>
            <a:r>
              <a:rPr lang="en-US" dirty="0"/>
              <a:t>+</a:t>
            </a:r>
          </a:p>
          <a:p>
            <a:r>
              <a:rPr lang="en-US" dirty="0"/>
              <a:t>	The trouble we run  into, and the courts have stumbled over this, that there’s another list in the Act. OK. </a:t>
            </a:r>
            <a:r>
              <a:rPr lang="en-US" baseline="0" dirty="0"/>
              <a:t>They look so similar.  Many of them, in fact, are exactly the same.</a:t>
            </a:r>
          </a:p>
          <a:p>
            <a:r>
              <a:rPr lang="en-US" baseline="0" dirty="0"/>
              <a:t>	We see the same words and assume they mean the same thing.</a:t>
            </a:r>
          </a:p>
          <a:p>
            <a:r>
              <a:rPr lang="en-US" baseline="0" dirty="0"/>
              <a:t>	They do not.</a:t>
            </a:r>
          </a:p>
          <a:p>
            <a:r>
              <a:rPr lang="en-US" baseline="0" dirty="0"/>
              <a:t>	The column on the left is part of the very definition of “wilderness.</a:t>
            </a:r>
          </a:p>
          <a:p>
            <a:r>
              <a:rPr lang="en-US" baseline="0" dirty="0"/>
              <a:t>	The column on the right is a list of acceptable </a:t>
            </a:r>
            <a:r>
              <a:rPr lang="en-US" baseline="0" dirty="0" err="1"/>
              <a:t>uuses</a:t>
            </a:r>
            <a:r>
              <a:rPr lang="en-US" baseline="0" dirty="0"/>
              <a:t>.</a:t>
            </a:r>
          </a:p>
          <a:p>
            <a:endParaRPr lang="en-US" baseline="0" dirty="0"/>
          </a:p>
          <a:p>
            <a:r>
              <a:rPr lang="en-US" baseline="0" dirty="0"/>
              <a:t>++</a:t>
            </a:r>
            <a:endParaRPr lang="en-US" dirty="0"/>
          </a:p>
        </p:txBody>
      </p:sp>
      <p:sp>
        <p:nvSpPr>
          <p:cNvPr id="4" name="Slide Number Placeholder 3"/>
          <p:cNvSpPr>
            <a:spLocks noGrp="1"/>
          </p:cNvSpPr>
          <p:nvPr>
            <p:ph type="sldNum" sz="quarter" idx="10"/>
          </p:nvPr>
        </p:nvSpPr>
        <p:spPr/>
        <p:txBody>
          <a:bodyPr/>
          <a:lstStyle/>
          <a:p>
            <a:fld id="{962C3F82-4395-4F42-B2A6-91DB63732911}" type="slidenum">
              <a:rPr lang="en-US" smtClean="0"/>
              <a:t>9</a:t>
            </a:fld>
            <a:endParaRPr lang="en-US"/>
          </a:p>
        </p:txBody>
      </p:sp>
    </p:spTree>
    <p:extLst>
      <p:ext uri="{BB962C8B-B14F-4D97-AF65-F5344CB8AC3E}">
        <p14:creationId xmlns:p14="http://schemas.microsoft.com/office/powerpoint/2010/main" val="20092781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a:t>Click to edit Master title style</a:t>
            </a:r>
          </a:p>
        </p:txBody>
      </p:sp>
      <p:sp>
        <p:nvSpPr>
          <p:cNvPr id="28" name="Date Placeholder 27"/>
          <p:cNvSpPr>
            <a:spLocks noGrp="1"/>
          </p:cNvSpPr>
          <p:nvPr>
            <p:ph type="dt" sz="half" idx="10"/>
          </p:nvPr>
        </p:nvSpPr>
        <p:spPr>
          <a:xfrm>
            <a:off x="457200" y="6416675"/>
            <a:ext cx="2133600" cy="365125"/>
          </a:xfrm>
          <a:prstGeom prst="rect">
            <a:avLst/>
          </a:prstGeom>
        </p:spPr>
        <p:txBody>
          <a:bodyPr/>
          <a:lstStyle/>
          <a:p>
            <a:fld id="{0526DCE4-ECE1-423B-AB09-5B98A86EE461}" type="datetimeFigureOut">
              <a:rPr lang="en-US" smtClean="0"/>
              <a:t>5/6/2020</a:t>
            </a:fld>
            <a:endParaRPr lang="en-US"/>
          </a:p>
        </p:txBody>
      </p:sp>
      <p:sp>
        <p:nvSpPr>
          <p:cNvPr id="17" name="Footer Placeholder 16"/>
          <p:cNvSpPr>
            <a:spLocks noGrp="1"/>
          </p:cNvSpPr>
          <p:nvPr>
            <p:ph type="ftr" sz="quarter" idx="11"/>
          </p:nvPr>
        </p:nvSpPr>
        <p:spPr>
          <a:xfrm>
            <a:off x="3124200" y="6416675"/>
            <a:ext cx="2895600" cy="365125"/>
          </a:xfrm>
          <a:prstGeom prst="rect">
            <a:avLst/>
          </a:prstGeom>
        </p:spPr>
        <p:txBody>
          <a:bodyPr/>
          <a:lstStyle/>
          <a:p>
            <a:endParaRPr lang="en-US"/>
          </a:p>
        </p:txBody>
      </p:sp>
      <p:sp>
        <p:nvSpPr>
          <p:cNvPr id="29" name="Slide Number Placeholder 28"/>
          <p:cNvSpPr>
            <a:spLocks noGrp="1"/>
          </p:cNvSpPr>
          <p:nvPr>
            <p:ph type="sldNum" sz="quarter" idx="12"/>
          </p:nvPr>
        </p:nvSpPr>
        <p:spPr/>
        <p:txBody>
          <a:bodyPr/>
          <a:lstStyle/>
          <a:p>
            <a:fld id="{5611329D-8704-4873-857B-6F2D4A3DAFC1}"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pic>
        <p:nvPicPr>
          <p:cNvPr id="10"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5867400" y="9525"/>
            <a:ext cx="3200400" cy="527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457200" y="6416675"/>
            <a:ext cx="2133600" cy="365125"/>
          </a:xfrm>
          <a:prstGeom prst="rect">
            <a:avLst/>
          </a:prstGeom>
        </p:spPr>
        <p:txBody>
          <a:bodyPr/>
          <a:lstStyle/>
          <a:p>
            <a:fld id="{0526DCE4-ECE1-423B-AB09-5B98A86EE461}" type="datetimeFigureOut">
              <a:rPr lang="en-US" smtClean="0"/>
              <a:t>5/6/2020</a:t>
            </a:fld>
            <a:endParaRPr lang="en-US"/>
          </a:p>
        </p:txBody>
      </p:sp>
      <p:sp>
        <p:nvSpPr>
          <p:cNvPr id="5" name="Footer Placeholder 4"/>
          <p:cNvSpPr>
            <a:spLocks noGrp="1"/>
          </p:cNvSpPr>
          <p:nvPr>
            <p:ph type="ftr" sz="quarter" idx="11"/>
          </p:nvPr>
        </p:nvSpPr>
        <p:spPr>
          <a:xfrm>
            <a:off x="3124200" y="6416675"/>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5611329D-8704-4873-857B-6F2D4A3DAFC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457200" y="6416675"/>
            <a:ext cx="2133600" cy="365125"/>
          </a:xfrm>
          <a:prstGeom prst="rect">
            <a:avLst/>
          </a:prstGeom>
        </p:spPr>
        <p:txBody>
          <a:bodyPr/>
          <a:lstStyle/>
          <a:p>
            <a:fld id="{0526DCE4-ECE1-423B-AB09-5B98A86EE461}" type="datetimeFigureOut">
              <a:rPr lang="en-US" smtClean="0"/>
              <a:t>5/6/2020</a:t>
            </a:fld>
            <a:endParaRPr lang="en-US"/>
          </a:p>
        </p:txBody>
      </p:sp>
      <p:sp>
        <p:nvSpPr>
          <p:cNvPr id="5" name="Footer Placeholder 4"/>
          <p:cNvSpPr>
            <a:spLocks noGrp="1"/>
          </p:cNvSpPr>
          <p:nvPr>
            <p:ph type="ftr" sz="quarter" idx="11"/>
          </p:nvPr>
        </p:nvSpPr>
        <p:spPr>
          <a:xfrm>
            <a:off x="3124200" y="6416675"/>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5611329D-8704-4873-857B-6F2D4A3DAFC1}"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457200" y="6416675"/>
            <a:ext cx="2133600" cy="365125"/>
          </a:xfrm>
          <a:prstGeom prst="rect">
            <a:avLst/>
          </a:prstGeom>
        </p:spPr>
        <p:txBody>
          <a:bodyPr/>
          <a:lstStyle/>
          <a:p>
            <a:fld id="{0526DCE4-ECE1-423B-AB09-5B98A86EE461}" type="datetimeFigureOut">
              <a:rPr lang="en-US" smtClean="0"/>
              <a:t>5/6/2020</a:t>
            </a:fld>
            <a:endParaRPr lang="en-US"/>
          </a:p>
        </p:txBody>
      </p:sp>
      <p:sp>
        <p:nvSpPr>
          <p:cNvPr id="5" name="Footer Placeholder 4"/>
          <p:cNvSpPr>
            <a:spLocks noGrp="1"/>
          </p:cNvSpPr>
          <p:nvPr>
            <p:ph type="ftr" sz="quarter" idx="11"/>
          </p:nvPr>
        </p:nvSpPr>
        <p:spPr>
          <a:xfrm>
            <a:off x="3124200" y="6416675"/>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5611329D-8704-4873-857B-6F2D4A3DAFC1}"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457200" y="6416675"/>
            <a:ext cx="2133600" cy="365125"/>
          </a:xfrm>
          <a:prstGeom prst="rect">
            <a:avLst/>
          </a:prstGeom>
        </p:spPr>
        <p:txBody>
          <a:bodyPr/>
          <a:lstStyle/>
          <a:p>
            <a:fld id="{0526DCE4-ECE1-423B-AB09-5B98A86EE461}" type="datetimeFigureOut">
              <a:rPr lang="en-US" smtClean="0"/>
              <a:t>5/6/2020</a:t>
            </a:fld>
            <a:endParaRPr lang="en-US"/>
          </a:p>
        </p:txBody>
      </p:sp>
      <p:sp>
        <p:nvSpPr>
          <p:cNvPr id="5" name="Footer Placeholder 4"/>
          <p:cNvSpPr>
            <a:spLocks noGrp="1"/>
          </p:cNvSpPr>
          <p:nvPr>
            <p:ph type="ftr" sz="quarter" idx="11"/>
          </p:nvPr>
        </p:nvSpPr>
        <p:spPr>
          <a:xfrm>
            <a:off x="3124200" y="6416675"/>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5611329D-8704-4873-857B-6F2D4A3DAFC1}"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marL="136525" indent="-136525">
              <a:defRPr sz="2600"/>
            </a:lvl1pPr>
            <a:lvl2pPr>
              <a:defRPr sz="2400"/>
            </a:lvl2pPr>
            <a:lvl3pPr>
              <a:defRPr sz="2000"/>
            </a:lvl3pPr>
            <a:lvl4pPr>
              <a:defRPr sz="1800"/>
            </a:lvl4pPr>
            <a:lvl5pPr>
              <a:defRPr sz="1800"/>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457200" y="6416675"/>
            <a:ext cx="2133600" cy="365125"/>
          </a:xfrm>
          <a:prstGeom prst="rect">
            <a:avLst/>
          </a:prstGeom>
        </p:spPr>
        <p:txBody>
          <a:bodyPr/>
          <a:lstStyle/>
          <a:p>
            <a:fld id="{0526DCE4-ECE1-423B-AB09-5B98A86EE461}" type="datetimeFigureOut">
              <a:rPr lang="en-US" smtClean="0"/>
              <a:t>5/6/2020</a:t>
            </a:fld>
            <a:endParaRPr lang="en-US"/>
          </a:p>
        </p:txBody>
      </p:sp>
      <p:sp>
        <p:nvSpPr>
          <p:cNvPr id="6" name="Footer Placeholder 5"/>
          <p:cNvSpPr>
            <a:spLocks noGrp="1"/>
          </p:cNvSpPr>
          <p:nvPr>
            <p:ph type="ftr" sz="quarter" idx="11"/>
          </p:nvPr>
        </p:nvSpPr>
        <p:spPr>
          <a:xfrm>
            <a:off x="3124200" y="6416675"/>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5611329D-8704-4873-857B-6F2D4A3DAFC1}"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a:xfrm>
            <a:off x="457200" y="6416675"/>
            <a:ext cx="2133600" cy="365125"/>
          </a:xfrm>
          <a:prstGeom prst="rect">
            <a:avLst/>
          </a:prstGeom>
        </p:spPr>
        <p:txBody>
          <a:bodyPr/>
          <a:lstStyle/>
          <a:p>
            <a:fld id="{0526DCE4-ECE1-423B-AB09-5B98A86EE461}" type="datetimeFigureOut">
              <a:rPr lang="en-US" smtClean="0"/>
              <a:t>5/6/2020</a:t>
            </a:fld>
            <a:endParaRPr lang="en-US"/>
          </a:p>
        </p:txBody>
      </p:sp>
      <p:sp>
        <p:nvSpPr>
          <p:cNvPr id="8" name="Footer Placeholder 7"/>
          <p:cNvSpPr>
            <a:spLocks noGrp="1"/>
          </p:cNvSpPr>
          <p:nvPr>
            <p:ph type="ftr" sz="quarter" idx="11"/>
          </p:nvPr>
        </p:nvSpPr>
        <p:spPr>
          <a:xfrm>
            <a:off x="3124200" y="6416675"/>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5611329D-8704-4873-857B-6F2D4A3DAFC1}"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a:xfrm>
            <a:off x="457200" y="6416675"/>
            <a:ext cx="2133600" cy="365125"/>
          </a:xfrm>
          <a:prstGeom prst="rect">
            <a:avLst/>
          </a:prstGeom>
        </p:spPr>
        <p:txBody>
          <a:bodyPr/>
          <a:lstStyle/>
          <a:p>
            <a:fld id="{0526DCE4-ECE1-423B-AB09-5B98A86EE461}" type="datetimeFigureOut">
              <a:rPr lang="en-US" smtClean="0"/>
              <a:t>5/6/2020</a:t>
            </a:fld>
            <a:endParaRPr lang="en-US"/>
          </a:p>
        </p:txBody>
      </p:sp>
      <p:sp>
        <p:nvSpPr>
          <p:cNvPr id="4" name="Footer Placeholder 3"/>
          <p:cNvSpPr>
            <a:spLocks noGrp="1"/>
          </p:cNvSpPr>
          <p:nvPr>
            <p:ph type="ftr" sz="quarter" idx="11"/>
          </p:nvPr>
        </p:nvSpPr>
        <p:spPr>
          <a:xfrm>
            <a:off x="3124200" y="6416675"/>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5611329D-8704-4873-857B-6F2D4A3DAFC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416675"/>
            <a:ext cx="2133600" cy="365125"/>
          </a:xfrm>
          <a:prstGeom prst="rect">
            <a:avLst/>
          </a:prstGeom>
        </p:spPr>
        <p:txBody>
          <a:bodyPr/>
          <a:lstStyle/>
          <a:p>
            <a:fld id="{0526DCE4-ECE1-423B-AB09-5B98A86EE461}" type="datetimeFigureOut">
              <a:rPr lang="en-US" smtClean="0"/>
              <a:t>5/6/2020</a:t>
            </a:fld>
            <a:endParaRPr lang="en-US"/>
          </a:p>
        </p:txBody>
      </p:sp>
      <p:sp>
        <p:nvSpPr>
          <p:cNvPr id="3" name="Footer Placeholder 2"/>
          <p:cNvSpPr>
            <a:spLocks noGrp="1"/>
          </p:cNvSpPr>
          <p:nvPr>
            <p:ph type="ftr" sz="quarter" idx="11"/>
          </p:nvPr>
        </p:nvSpPr>
        <p:spPr>
          <a:xfrm>
            <a:off x="3124200" y="6416675"/>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5611329D-8704-4873-857B-6F2D4A3DAFC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a:t>Click to edit Master title style</a:t>
            </a:r>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457200" y="6416675"/>
            <a:ext cx="2133600" cy="365125"/>
          </a:xfrm>
          <a:prstGeom prst="rect">
            <a:avLst/>
          </a:prstGeom>
        </p:spPr>
        <p:txBody>
          <a:bodyPr/>
          <a:lstStyle/>
          <a:p>
            <a:fld id="{0526DCE4-ECE1-423B-AB09-5B98A86EE461}" type="datetimeFigureOut">
              <a:rPr lang="en-US" smtClean="0"/>
              <a:t>5/6/2020</a:t>
            </a:fld>
            <a:endParaRPr lang="en-US"/>
          </a:p>
        </p:txBody>
      </p:sp>
      <p:sp>
        <p:nvSpPr>
          <p:cNvPr id="6" name="Footer Placeholder 5"/>
          <p:cNvSpPr>
            <a:spLocks noGrp="1"/>
          </p:cNvSpPr>
          <p:nvPr>
            <p:ph type="ftr" sz="quarter" idx="11"/>
          </p:nvPr>
        </p:nvSpPr>
        <p:spPr>
          <a:xfrm>
            <a:off x="3124200" y="6416675"/>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5611329D-8704-4873-857B-6F2D4A3DAFC1}"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a:t>Click to edit Master title style</a:t>
            </a:r>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457200" y="6416675"/>
            <a:ext cx="2133600" cy="365125"/>
          </a:xfrm>
          <a:prstGeom prst="rect">
            <a:avLst/>
          </a:prstGeom>
        </p:spPr>
        <p:txBody>
          <a:bodyPr/>
          <a:lstStyle/>
          <a:p>
            <a:fld id="{0526DCE4-ECE1-423B-AB09-5B98A86EE461}" type="datetimeFigureOut">
              <a:rPr lang="en-US" smtClean="0"/>
              <a:t>5/6/2020</a:t>
            </a:fld>
            <a:endParaRPr lang="en-US"/>
          </a:p>
        </p:txBody>
      </p:sp>
      <p:sp>
        <p:nvSpPr>
          <p:cNvPr id="6" name="Footer Placeholder 5"/>
          <p:cNvSpPr>
            <a:spLocks noGrp="1"/>
          </p:cNvSpPr>
          <p:nvPr>
            <p:ph type="ftr" sz="quarter" idx="11"/>
          </p:nvPr>
        </p:nvSpPr>
        <p:spPr>
          <a:xfrm>
            <a:off x="3124200" y="6416675"/>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5611329D-8704-4873-857B-6F2D4A3DAFC1}"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9000" r="-9000"/>
          </a:stretch>
        </a:blip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a:t>Click to edit Master title style</a:t>
            </a:r>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dirty="0"/>
              <a:t>Click to edit Master text styles</a:t>
            </a:r>
          </a:p>
          <a:p>
            <a:pPr lvl="1" eaLnBrk="1" latinLnBrk="0" hangingPunct="1"/>
            <a:r>
              <a:rPr kumimoji="0" lang="en-US" dirty="0"/>
              <a:t>Second level</a:t>
            </a:r>
          </a:p>
          <a:p>
            <a:pPr lvl="2" eaLnBrk="1" latinLnBrk="0" hangingPunct="1"/>
            <a:r>
              <a:rPr kumimoji="0" lang="en-US" dirty="0"/>
              <a:t>Third level</a:t>
            </a:r>
          </a:p>
          <a:p>
            <a:pPr lvl="3" eaLnBrk="1" latinLnBrk="0" hangingPunct="1"/>
            <a:r>
              <a:rPr kumimoji="0" lang="en-US" dirty="0"/>
              <a:t>Fourth level</a:t>
            </a:r>
          </a:p>
          <a:p>
            <a:pPr lvl="4" eaLnBrk="1" latinLnBrk="0" hangingPunct="1"/>
            <a:r>
              <a:rPr kumimoji="0" lang="en-US" dirty="0"/>
              <a:t>Fifth level</a:t>
            </a:r>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5611329D-8704-4873-857B-6F2D4A3DAFC1}" type="slidenum">
              <a:rPr lang="en-US" smtClean="0"/>
              <a:t>‹#›</a:t>
            </a:fld>
            <a:endParaRPr lang="en-US"/>
          </a:p>
        </p:txBody>
      </p:sp>
      <p:pic>
        <p:nvPicPr>
          <p:cNvPr id="5" name="Picture 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5867400" y="9525"/>
            <a:ext cx="3200400" cy="527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137160" indent="0" algn="l" rtl="0" eaLnBrk="1" latinLnBrk="0" hangingPunct="1">
        <a:spcBef>
          <a:spcPct val="20000"/>
        </a:spcBef>
        <a:buClr>
          <a:schemeClr val="tx1">
            <a:shade val="95000"/>
          </a:schemeClr>
        </a:buClr>
        <a:buSzPct val="65000"/>
        <a:buFontTx/>
        <a:buNone/>
        <a:defRPr kumimoji="0" sz="2800" kern="1200">
          <a:solidFill>
            <a:schemeClr val="tx1"/>
          </a:solidFill>
          <a:effectLst>
            <a:outerShdw blurRad="50800" dist="50800" dir="5400000" algn="ctr" rotWithShape="0">
              <a:srgbClr val="663300"/>
            </a:outerShdw>
          </a:effectLst>
          <a:latin typeface="+mn-lt"/>
          <a:ea typeface="+mn-ea"/>
          <a:cs typeface="+mn-cs"/>
        </a:defRPr>
      </a:lvl1pPr>
      <a:lvl2pPr marL="685800" indent="-101600" algn="l" rtl="0" eaLnBrk="1" latinLnBrk="0" hangingPunct="1">
        <a:spcBef>
          <a:spcPct val="20000"/>
        </a:spcBef>
        <a:buClr>
          <a:schemeClr val="tx1"/>
        </a:buClr>
        <a:buSzPct val="80000"/>
        <a:buFontTx/>
        <a:buNone/>
        <a:defRPr kumimoji="0" sz="2400" kern="1200">
          <a:solidFill>
            <a:schemeClr val="tx1"/>
          </a:solidFill>
          <a:latin typeface="+mn-lt"/>
          <a:ea typeface="+mn-ea"/>
          <a:cs typeface="+mn-cs"/>
        </a:defRPr>
      </a:lvl2pPr>
      <a:lvl3pPr marL="1033463" indent="-119063" algn="l" rtl="0" eaLnBrk="1" latinLnBrk="0" hangingPunct="1">
        <a:spcBef>
          <a:spcPct val="20000"/>
        </a:spcBef>
        <a:buClr>
          <a:schemeClr val="tx1"/>
        </a:buClr>
        <a:buSzPct val="95000"/>
        <a:buFontTx/>
        <a:buNone/>
        <a:defRPr kumimoji="0" sz="2200" kern="1200">
          <a:solidFill>
            <a:schemeClr val="tx1"/>
          </a:solidFill>
          <a:latin typeface="+mn-lt"/>
          <a:ea typeface="+mn-ea"/>
          <a:cs typeface="+mn-cs"/>
        </a:defRPr>
      </a:lvl3pPr>
      <a:lvl4pPr marL="1262063" indent="-119063" algn="l" rtl="0" eaLnBrk="1" latinLnBrk="0" hangingPunct="1">
        <a:spcBef>
          <a:spcPct val="20000"/>
        </a:spcBef>
        <a:buClr>
          <a:schemeClr val="tx1"/>
        </a:buClr>
        <a:buSzPct val="100000"/>
        <a:buFontTx/>
        <a:buNone/>
        <a:defRPr kumimoji="0" sz="2000" kern="1200">
          <a:solidFill>
            <a:schemeClr val="tx1"/>
          </a:solidFill>
          <a:latin typeface="+mn-lt"/>
          <a:ea typeface="+mn-ea"/>
          <a:cs typeface="+mn-cs"/>
        </a:defRPr>
      </a:lvl4pPr>
      <a:lvl5pPr marL="1490663" indent="-119063" algn="l" rtl="0" eaLnBrk="1" latinLnBrk="0" hangingPunct="1">
        <a:spcBef>
          <a:spcPct val="20000"/>
        </a:spcBef>
        <a:buClr>
          <a:schemeClr val="tx1"/>
        </a:buClr>
        <a:buFontTx/>
        <a:buNone/>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6.jpg"/></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cap="none" dirty="0"/>
              <a:t>Cultural Resources</a:t>
            </a:r>
            <a:br>
              <a:rPr lang="en-US" cap="none" dirty="0"/>
            </a:br>
            <a:r>
              <a:rPr lang="en-US" cap="none" dirty="0"/>
              <a:t>and</a:t>
            </a:r>
            <a:br>
              <a:rPr lang="en-US" cap="none" dirty="0"/>
            </a:br>
            <a:r>
              <a:rPr lang="en-US" cap="none" dirty="0"/>
              <a:t>Wilderness Character</a:t>
            </a:r>
          </a:p>
        </p:txBody>
      </p:sp>
      <p:sp>
        <p:nvSpPr>
          <p:cNvPr id="3" name="TextBox 2"/>
          <p:cNvSpPr txBox="1"/>
          <p:nvPr/>
        </p:nvSpPr>
        <p:spPr>
          <a:xfrm>
            <a:off x="457200" y="4089737"/>
            <a:ext cx="8229600" cy="1015663"/>
          </a:xfrm>
          <a:prstGeom prst="rect">
            <a:avLst/>
          </a:prstGeom>
          <a:noFill/>
        </p:spPr>
        <p:txBody>
          <a:bodyPr wrap="square" rtlCol="0">
            <a:spAutoFit/>
          </a:bodyPr>
          <a:lstStyle/>
          <a:p>
            <a:pPr algn="ctr"/>
            <a:r>
              <a:rPr lang="en-US" sz="2400" b="1" dirty="0"/>
              <a:t>Christopher V. Barns</a:t>
            </a:r>
          </a:p>
          <a:p>
            <a:pPr algn="ctr"/>
            <a:r>
              <a:rPr lang="en-US" b="1" dirty="0"/>
              <a:t>Wilderness Specialist, BLM National Landscape Conservation System</a:t>
            </a:r>
          </a:p>
          <a:p>
            <a:pPr algn="ctr"/>
            <a:r>
              <a:rPr lang="en-US" b="1" dirty="0"/>
              <a:t>BLM Representative, Arthur Carhart National Wilderness Training Center</a:t>
            </a:r>
          </a:p>
        </p:txBody>
      </p:sp>
    </p:spTree>
    <p:extLst>
      <p:ext uri="{BB962C8B-B14F-4D97-AF65-F5344CB8AC3E}">
        <p14:creationId xmlns:p14="http://schemas.microsoft.com/office/powerpoint/2010/main" val="42904915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A3C9B-6C9B-487B-83BA-AFEF67993DC4}"/>
              </a:ext>
            </a:extLst>
          </p:cNvPr>
          <p:cNvSpPr>
            <a:spLocks noGrp="1"/>
          </p:cNvSpPr>
          <p:nvPr>
            <p:ph type="title"/>
          </p:nvPr>
        </p:nvSpPr>
        <p:spPr>
          <a:xfrm>
            <a:off x="457200" y="-1143000"/>
            <a:ext cx="8229600" cy="1143000"/>
          </a:xfrm>
        </p:spPr>
        <p:txBody>
          <a:bodyPr vert="horz" anchor="b">
            <a:normAutofit/>
            <a:scene3d>
              <a:camera prst="orthographicFront"/>
              <a:lightRig rig="soft" dir="t">
                <a:rot lat="0" lon="0" rev="16800000"/>
              </a:lightRig>
            </a:scene3d>
            <a:sp3d prstMaterial="softEdge">
              <a:bevelT w="38100" h="38100"/>
            </a:sp3d>
          </a:bodyPr>
          <a:lstStyle/>
          <a:p>
            <a:r>
              <a:rPr lang="en-US" dirty="0"/>
              <a:t>Definition vs. Use</a:t>
            </a:r>
          </a:p>
        </p:txBody>
      </p:sp>
      <p:sp>
        <p:nvSpPr>
          <p:cNvPr id="6" name="Text Placeholder 5"/>
          <p:cNvSpPr>
            <a:spLocks noGrp="1"/>
          </p:cNvSpPr>
          <p:nvPr>
            <p:ph type="body" idx="1"/>
          </p:nvPr>
        </p:nvSpPr>
        <p:spPr/>
        <p:txBody>
          <a:bodyPr/>
          <a:lstStyle/>
          <a:p>
            <a:r>
              <a:rPr lang="en-US" dirty="0"/>
              <a:t>Definition [2(</a:t>
            </a:r>
            <a:r>
              <a:rPr lang="en-US" cap="none" dirty="0"/>
              <a:t>c</a:t>
            </a:r>
            <a:r>
              <a:rPr lang="en-US" dirty="0"/>
              <a:t>)]</a:t>
            </a:r>
          </a:p>
        </p:txBody>
      </p:sp>
      <p:sp>
        <p:nvSpPr>
          <p:cNvPr id="8" name="Text Placeholder 7"/>
          <p:cNvSpPr>
            <a:spLocks noGrp="1"/>
          </p:cNvSpPr>
          <p:nvPr>
            <p:ph type="body" sz="half" idx="3"/>
          </p:nvPr>
        </p:nvSpPr>
        <p:spPr/>
        <p:txBody>
          <a:bodyPr/>
          <a:lstStyle/>
          <a:p>
            <a:r>
              <a:rPr lang="en-US" dirty="0"/>
              <a:t>Use [4(</a:t>
            </a:r>
            <a:r>
              <a:rPr lang="en-US" cap="none" dirty="0"/>
              <a:t>b</a:t>
            </a:r>
            <a:r>
              <a:rPr lang="en-US" dirty="0"/>
              <a:t>)]</a:t>
            </a:r>
          </a:p>
        </p:txBody>
      </p:sp>
      <p:sp>
        <p:nvSpPr>
          <p:cNvPr id="7" name="Content Placeholder 6"/>
          <p:cNvSpPr>
            <a:spLocks noGrp="1"/>
          </p:cNvSpPr>
          <p:nvPr>
            <p:ph sz="quarter" idx="2"/>
          </p:nvPr>
        </p:nvSpPr>
        <p:spPr/>
        <p:txBody>
          <a:bodyPr/>
          <a:lstStyle/>
          <a:p>
            <a:r>
              <a:rPr lang="en-US" dirty="0"/>
              <a:t>ecological</a:t>
            </a:r>
          </a:p>
          <a:p>
            <a:r>
              <a:rPr lang="en-US" dirty="0"/>
              <a:t>geological</a:t>
            </a:r>
          </a:p>
          <a:p>
            <a:r>
              <a:rPr lang="en-US" dirty="0"/>
              <a:t>scientific</a:t>
            </a:r>
          </a:p>
          <a:p>
            <a:r>
              <a:rPr lang="en-US" dirty="0"/>
              <a:t>educational</a:t>
            </a:r>
          </a:p>
          <a:p>
            <a:r>
              <a:rPr lang="en-US" dirty="0"/>
              <a:t>scenic</a:t>
            </a:r>
          </a:p>
          <a:p>
            <a:r>
              <a:rPr lang="en-US" dirty="0"/>
              <a:t>historical</a:t>
            </a:r>
          </a:p>
        </p:txBody>
      </p:sp>
      <p:sp>
        <p:nvSpPr>
          <p:cNvPr id="9" name="Content Placeholder 8"/>
          <p:cNvSpPr>
            <a:spLocks noGrp="1"/>
          </p:cNvSpPr>
          <p:nvPr>
            <p:ph sz="quarter" idx="4"/>
          </p:nvPr>
        </p:nvSpPr>
        <p:spPr/>
        <p:txBody>
          <a:bodyPr/>
          <a:lstStyle/>
          <a:p>
            <a:r>
              <a:rPr lang="en-US" dirty="0"/>
              <a:t>recreational</a:t>
            </a:r>
          </a:p>
          <a:p>
            <a:r>
              <a:rPr lang="en-US" dirty="0"/>
              <a:t>scenic</a:t>
            </a:r>
          </a:p>
          <a:p>
            <a:r>
              <a:rPr lang="en-US" dirty="0"/>
              <a:t>scientific</a:t>
            </a:r>
          </a:p>
          <a:p>
            <a:r>
              <a:rPr lang="en-US" dirty="0"/>
              <a:t>educational</a:t>
            </a:r>
          </a:p>
          <a:p>
            <a:r>
              <a:rPr lang="en-US" dirty="0"/>
              <a:t>conservation</a:t>
            </a:r>
          </a:p>
          <a:p>
            <a:r>
              <a:rPr lang="en-US" dirty="0"/>
              <a:t>historical</a:t>
            </a:r>
          </a:p>
        </p:txBody>
      </p:sp>
      <p:cxnSp>
        <p:nvCxnSpPr>
          <p:cNvPr id="14" name="Straight Connector 13" descr="Connects word &quot;historical&quot; and &quot;historical&quot;"/>
          <p:cNvCxnSpPr/>
          <p:nvPr/>
        </p:nvCxnSpPr>
        <p:spPr>
          <a:xfrm>
            <a:off x="1981200" y="4800600"/>
            <a:ext cx="2819400" cy="0"/>
          </a:xfrm>
          <a:prstGeom prst="line">
            <a:avLst/>
          </a:prstGeom>
          <a:ln w="38100">
            <a:solidFill>
              <a:srgbClr val="FFFF00"/>
            </a:solidFill>
            <a:headEnd type="oval" w="lg" len="med"/>
            <a:tailEnd type="oval" w="lg"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8827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noGrp="1"/>
          </p:cNvSpPr>
          <p:nvPr>
            <p:ph type="title" idx="4294967295"/>
          </p:nvPr>
        </p:nvSpPr>
        <p:spPr>
          <a:xfrm>
            <a:off x="457200" y="304800"/>
            <a:ext cx="8229600" cy="11430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100" b="1" i="0" u="none" strike="noStrike" kern="1200" cap="none" spc="0" normalizeH="0" baseline="0" noProof="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uLnTx/>
                <a:uFillTx/>
                <a:latin typeface="+mj-lt"/>
                <a:ea typeface="+mj-ea"/>
                <a:cs typeface="+mj-cs"/>
              </a:rPr>
              <a:t>Definition  v.  Use</a:t>
            </a:r>
          </a:p>
        </p:txBody>
      </p:sp>
      <p:sp>
        <p:nvSpPr>
          <p:cNvPr id="10" name="Rectangle 9">
            <a:extLst>
              <a:ext uri="{C183D7F6-B498-43B3-948B-1728B52AA6E4}">
                <adec:decorative xmlns:adec="http://schemas.microsoft.com/office/drawing/2017/decorative" val="1"/>
              </a:ext>
            </a:extLst>
          </p:cNvPr>
          <p:cNvSpPr/>
          <p:nvPr/>
        </p:nvSpPr>
        <p:spPr>
          <a:xfrm>
            <a:off x="4724400" y="2362200"/>
            <a:ext cx="3657600" cy="1981200"/>
          </a:xfrm>
          <a:prstGeom prst="rect">
            <a:avLst/>
          </a:prstGeom>
          <a:solidFill>
            <a:srgbClr val="663300">
              <a:alpha val="90000"/>
            </a:srgbClr>
          </a:solidFill>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C183D7F6-B498-43B3-948B-1728B52AA6E4}">
                <adec:decorative xmlns:adec="http://schemas.microsoft.com/office/drawing/2017/decorative" val="1"/>
              </a:ext>
            </a:extLst>
          </p:cNvPr>
          <p:cNvSpPr/>
          <p:nvPr/>
        </p:nvSpPr>
        <p:spPr>
          <a:xfrm>
            <a:off x="457200" y="2362200"/>
            <a:ext cx="3657600" cy="1981200"/>
          </a:xfrm>
          <a:prstGeom prst="rect">
            <a:avLst/>
          </a:prstGeom>
          <a:solidFill>
            <a:srgbClr val="663300">
              <a:alpha val="90000"/>
            </a:srgbClr>
          </a:solidFill>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idx="1"/>
          </p:nvPr>
        </p:nvSpPr>
        <p:spPr/>
        <p:txBody>
          <a:bodyPr/>
          <a:lstStyle/>
          <a:p>
            <a:pPr algn="ctr"/>
            <a:r>
              <a:rPr lang="en-US" dirty="0"/>
              <a:t>Definition [2(</a:t>
            </a:r>
            <a:r>
              <a:rPr lang="en-US" cap="none" dirty="0"/>
              <a:t>c</a:t>
            </a:r>
            <a:r>
              <a:rPr lang="en-US" dirty="0"/>
              <a:t>)]</a:t>
            </a:r>
          </a:p>
        </p:txBody>
      </p:sp>
      <p:sp>
        <p:nvSpPr>
          <p:cNvPr id="8" name="Text Placeholder 7"/>
          <p:cNvSpPr>
            <a:spLocks noGrp="1"/>
          </p:cNvSpPr>
          <p:nvPr>
            <p:ph type="body" sz="half" idx="3"/>
          </p:nvPr>
        </p:nvSpPr>
        <p:spPr/>
        <p:txBody>
          <a:bodyPr/>
          <a:lstStyle/>
          <a:p>
            <a:pPr algn="ctr"/>
            <a:r>
              <a:rPr lang="en-US" dirty="0"/>
              <a:t>Use [4(</a:t>
            </a:r>
            <a:r>
              <a:rPr lang="en-US" cap="none" dirty="0"/>
              <a:t>b</a:t>
            </a:r>
            <a:r>
              <a:rPr lang="en-US" dirty="0"/>
              <a:t>)]</a:t>
            </a:r>
          </a:p>
        </p:txBody>
      </p:sp>
      <p:sp>
        <p:nvSpPr>
          <p:cNvPr id="7" name="Content Placeholder 6"/>
          <p:cNvSpPr>
            <a:spLocks noGrp="1"/>
          </p:cNvSpPr>
          <p:nvPr>
            <p:ph sz="quarter" idx="2"/>
          </p:nvPr>
        </p:nvSpPr>
        <p:spPr/>
        <p:txBody>
          <a:bodyPr/>
          <a:lstStyle/>
          <a:p>
            <a:pPr marL="347663" indent="-228600"/>
            <a:r>
              <a:rPr lang="en-US" dirty="0"/>
              <a:t>“a precise meaning or significance; the act of making clear and distinct”</a:t>
            </a:r>
          </a:p>
          <a:p>
            <a:endParaRPr lang="en-US" dirty="0"/>
          </a:p>
          <a:p>
            <a:endParaRPr lang="en-US" dirty="0"/>
          </a:p>
          <a:p>
            <a:r>
              <a:rPr lang="en-US" b="1" dirty="0"/>
              <a:t>Wilderness Character</a:t>
            </a:r>
          </a:p>
        </p:txBody>
      </p:sp>
      <p:sp>
        <p:nvSpPr>
          <p:cNvPr id="9" name="Content Placeholder 8"/>
          <p:cNvSpPr>
            <a:spLocks noGrp="1"/>
          </p:cNvSpPr>
          <p:nvPr>
            <p:ph sz="quarter" idx="4"/>
          </p:nvPr>
        </p:nvSpPr>
        <p:spPr/>
        <p:txBody>
          <a:bodyPr/>
          <a:lstStyle/>
          <a:p>
            <a:pPr marL="347663" indent="-228600"/>
            <a:r>
              <a:rPr lang="en-US" dirty="0"/>
              <a:t>“the employment of something for some purpose; the quality of being suitable or adaptable to an end”</a:t>
            </a:r>
          </a:p>
          <a:p>
            <a:pPr marL="347663" indent="-228600"/>
            <a:endParaRPr lang="en-US" sz="2800" dirty="0"/>
          </a:p>
          <a:p>
            <a:pPr marL="347663" indent="-228600"/>
            <a:r>
              <a:rPr lang="en-US" b="1" dirty="0"/>
              <a:t>       Public Purposes</a:t>
            </a:r>
          </a:p>
        </p:txBody>
      </p:sp>
      <p:cxnSp>
        <p:nvCxnSpPr>
          <p:cNvPr id="4" name="Straight Connector 3" descr="Connects &quot;Definition&quot; and &quot;Use&quot;"/>
          <p:cNvCxnSpPr/>
          <p:nvPr/>
        </p:nvCxnSpPr>
        <p:spPr>
          <a:xfrm>
            <a:off x="3889375" y="1905000"/>
            <a:ext cx="1978025" cy="17996"/>
          </a:xfrm>
          <a:prstGeom prst="line">
            <a:avLst/>
          </a:prstGeom>
          <a:ln w="38100">
            <a:solidFill>
              <a:srgbClr val="FFFF00"/>
            </a:solidFill>
            <a:headEnd type="oval" w="lg" len="med"/>
            <a:tailEnd type="oval" w="lg"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539994" y="1345134"/>
            <a:ext cx="717806" cy="1200329"/>
          </a:xfrm>
          <a:prstGeom prst="rect">
            <a:avLst/>
          </a:prstGeom>
          <a:noFill/>
        </p:spPr>
        <p:txBody>
          <a:bodyPr wrap="square" rtlCol="0">
            <a:spAutoFit/>
          </a:bodyPr>
          <a:lstStyle/>
          <a:p>
            <a:r>
              <a:rPr lang="en-US" sz="7200" dirty="0">
                <a:solidFill>
                  <a:srgbClr val="FFFF00"/>
                </a:solidFill>
              </a:rPr>
              <a:t>≠</a:t>
            </a:r>
          </a:p>
        </p:txBody>
      </p:sp>
    </p:spTree>
    <p:extLst>
      <p:ext uri="{BB962C8B-B14F-4D97-AF65-F5344CB8AC3E}">
        <p14:creationId xmlns:p14="http://schemas.microsoft.com/office/powerpoint/2010/main" val="3157052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37"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outVertical)">
                                      <p:cBhvr>
                                        <p:cTn id="23" dur="250"/>
                                        <p:tgtEl>
                                          <p:spTgt spid="11"/>
                                        </p:tgtEl>
                                      </p:cBhvr>
                                    </p:animEffect>
                                  </p:childTnLst>
                                </p:cTn>
                              </p:par>
                              <p:par>
                                <p:cTn id="24" presetID="16" presetClass="entr" presetSubtype="37"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outVertical)">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Effect transition="in" filter="fade">
                                      <p:cBhvr>
                                        <p:cTn id="31" dur="500"/>
                                        <p:tgtEl>
                                          <p:spTgt spid="7">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9">
                                            <p:txEl>
                                              <p:pRg st="2" end="2"/>
                                            </p:txEl>
                                          </p:spTgt>
                                        </p:tgtEl>
                                        <p:attrNameLst>
                                          <p:attrName>style.visibility</p:attrName>
                                        </p:attrNameLst>
                                      </p:cBhvr>
                                      <p:to>
                                        <p:strVal val="visible"/>
                                      </p:to>
                                    </p:set>
                                    <p:animEffect transition="in" filter="fade">
                                      <p:cBhvr>
                                        <p:cTn id="36"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animBg="1"/>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BE234-BDF5-4760-9D51-DAE92268B8B9}"/>
              </a:ext>
            </a:extLst>
          </p:cNvPr>
          <p:cNvSpPr>
            <a:spLocks noGrp="1"/>
          </p:cNvSpPr>
          <p:nvPr>
            <p:ph type="title"/>
          </p:nvPr>
        </p:nvSpPr>
        <p:spPr>
          <a:xfrm>
            <a:off x="457200" y="-1143000"/>
            <a:ext cx="8229600" cy="1143000"/>
          </a:xfrm>
        </p:spPr>
        <p:txBody>
          <a:bodyPr vert="horz" anchor="b">
            <a:normAutofit/>
            <a:scene3d>
              <a:camera prst="orthographicFront"/>
              <a:lightRig rig="soft" dir="t">
                <a:rot lat="0" lon="0" rev="16800000"/>
              </a:lightRig>
            </a:scene3d>
            <a:sp3d prstMaterial="softEdge">
              <a:bevelT w="38100" h="38100"/>
            </a:sp3d>
          </a:bodyPr>
          <a:lstStyle/>
          <a:p>
            <a:pPr marL="0"/>
            <a:r>
              <a:rPr lang="en-US" i="1" dirty="0"/>
              <a:t>Wilderness Act, Section 4(c)</a:t>
            </a:r>
            <a:endParaRPr lang="en-US" dirty="0"/>
          </a:p>
        </p:txBody>
      </p:sp>
      <p:sp>
        <p:nvSpPr>
          <p:cNvPr id="13" name="Content Placeholder 12"/>
          <p:cNvSpPr>
            <a:spLocks noGrp="1"/>
          </p:cNvSpPr>
          <p:nvPr>
            <p:ph idx="1"/>
          </p:nvPr>
        </p:nvSpPr>
        <p:spPr/>
        <p:txBody>
          <a:bodyPr>
            <a:normAutofit/>
          </a:bodyPr>
          <a:lstStyle/>
          <a:p>
            <a:pPr marL="137160" marR="0" lvl="0" indent="0" algn="l" defTabSz="914400" rtl="0" eaLnBrk="1" fontAlgn="auto" latinLnBrk="0" hangingPunct="1">
              <a:lnSpc>
                <a:spcPct val="100000"/>
              </a:lnSpc>
              <a:spcBef>
                <a:spcPct val="20000"/>
              </a:spcBef>
              <a:spcAft>
                <a:spcPts val="0"/>
              </a:spcAft>
              <a:buClr>
                <a:schemeClr val="tx1">
                  <a:shade val="95000"/>
                </a:schemeClr>
              </a:buClr>
              <a:buSzPct val="65000"/>
              <a:buFontTx/>
              <a:buNone/>
              <a:tabLst/>
              <a:defRPr/>
            </a:pPr>
            <a:r>
              <a:rPr kumimoji="0" lang="en-US" sz="3200" b="0" i="0" u="none" strike="noStrike" kern="1200" cap="none" spc="0" normalizeH="0" baseline="0" noProof="0" dirty="0">
                <a:ln>
                  <a:noFill/>
                </a:ln>
                <a:solidFill>
                  <a:schemeClr val="tx1"/>
                </a:solidFill>
                <a:effectLst>
                  <a:outerShdw blurRad="50800" dist="50800" dir="5400000" algn="ctr" rotWithShape="0">
                    <a:srgbClr val="663300"/>
                  </a:outerShdw>
                </a:effectLst>
                <a:uLnTx/>
                <a:uFillTx/>
                <a:latin typeface="+mn-lt"/>
                <a:ea typeface="+mn-ea"/>
                <a:cs typeface="+mn-cs"/>
              </a:rPr>
              <a:t>Structures and Installations (among other uses) are prohibited “except as necessary to meet minimum requirements for the administration of the area for the purpose of this Act.”</a:t>
            </a:r>
          </a:p>
          <a:p>
            <a:pPr marL="1033463" marR="0" lvl="2" indent="-119063" algn="r" defTabSz="914400" rtl="0" eaLnBrk="1" fontAlgn="auto" latinLnBrk="0" hangingPunct="1">
              <a:lnSpc>
                <a:spcPct val="100000"/>
              </a:lnSpc>
              <a:spcBef>
                <a:spcPct val="20000"/>
              </a:spcBef>
              <a:spcAft>
                <a:spcPts val="0"/>
              </a:spcAft>
              <a:buClr>
                <a:schemeClr val="tx1"/>
              </a:buClr>
              <a:buSzPct val="95000"/>
              <a:buFontTx/>
              <a:buNone/>
              <a:tabLst/>
              <a:defRPr/>
            </a:pPr>
            <a:r>
              <a:rPr kumimoji="0" lang="en-US" sz="2200" b="0" i="0" u="none" strike="noStrike" kern="1200" cap="none" spc="0" normalizeH="0" baseline="0" noProof="0" dirty="0">
                <a:ln>
                  <a:noFill/>
                </a:ln>
                <a:solidFill>
                  <a:schemeClr val="tx1"/>
                </a:solidFill>
                <a:effectLst/>
                <a:uLnTx/>
                <a:uFillTx/>
                <a:latin typeface="+mn-lt"/>
                <a:ea typeface="+mn-ea"/>
                <a:cs typeface="+mn-cs"/>
              </a:rPr>
              <a:t>Wilderness Act, Section 4(c)</a:t>
            </a:r>
          </a:p>
        </p:txBody>
      </p:sp>
    </p:spTree>
    <p:extLst>
      <p:ext uri="{BB962C8B-B14F-4D97-AF65-F5344CB8AC3E}">
        <p14:creationId xmlns:p14="http://schemas.microsoft.com/office/powerpoint/2010/main" val="2762788017"/>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idx="1"/>
          </p:nvPr>
        </p:nvSpPr>
        <p:spPr/>
        <p:txBody>
          <a:bodyPr>
            <a:normAutofit/>
          </a:bodyPr>
          <a:lstStyle/>
          <a:p>
            <a:r>
              <a:rPr lang="en-US" sz="3200" dirty="0"/>
              <a:t>Structures and Installations (among other uses) are prohibited “except as necessary to meet minimum requirements for the </a:t>
            </a:r>
            <a:r>
              <a:rPr lang="en-US" sz="3200" u="sng" dirty="0">
                <a:solidFill>
                  <a:srgbClr val="FFFF00"/>
                </a:solidFill>
              </a:rPr>
              <a:t>administration of the area</a:t>
            </a:r>
            <a:r>
              <a:rPr lang="en-US" sz="3200" dirty="0"/>
              <a:t> for the purpose of this Act.”</a:t>
            </a:r>
          </a:p>
          <a:p>
            <a:pPr lvl="2" algn="r"/>
            <a:r>
              <a:rPr lang="en-US" dirty="0"/>
              <a:t>Wilderness Act, Section 4(c)</a:t>
            </a:r>
          </a:p>
        </p:txBody>
      </p:sp>
      <p:sp>
        <p:nvSpPr>
          <p:cNvPr id="2" name="Title 1"/>
          <p:cNvSpPr txBox="1">
            <a:spLocks noGrp="1"/>
          </p:cNvSpPr>
          <p:nvPr>
            <p:ph type="title" idx="4294967295"/>
          </p:nvPr>
        </p:nvSpPr>
        <p:spPr>
          <a:xfrm>
            <a:off x="914400" y="4807803"/>
            <a:ext cx="7315200" cy="830997"/>
          </a:xfrm>
          <a:prstGeom prst="rect">
            <a:avLst/>
          </a:prstGeom>
          <a:solidFill>
            <a:srgbClr val="663300">
              <a:alpha val="90000"/>
            </a:srgbClr>
          </a:solidFill>
          <a:ln>
            <a:noFill/>
            <a:prstDash/>
          </a:ln>
          <a:effectLst>
            <a:glow rad="139700">
              <a:schemeClr val="accent1">
                <a:satMod val="175000"/>
                <a:alpha val="40000"/>
              </a:schemeClr>
            </a:glow>
          </a:effectLst>
          <a:scene3d>
            <a:camera prst="orthographicFront"/>
            <a:lightRig rig="threePt" dir="t"/>
          </a:scene3d>
          <a:sp3d>
            <a:bevelB w="88900" h="8890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a:t>
            </a:r>
            <a:r>
              <a:rPr kumimoji="0" lang="en-US" sz="2400" b="1" i="0" u="none" strike="noStrike" kern="1200" cap="none" spc="0" normalizeH="0" baseline="0" noProof="0" dirty="0">
                <a:ln>
                  <a:noFill/>
                </a:ln>
                <a:solidFill>
                  <a:srgbClr val="FFFF00"/>
                </a:solidFill>
                <a:effectLst/>
                <a:uLnTx/>
                <a:uFillTx/>
                <a:latin typeface="+mn-lt"/>
                <a:ea typeface="+mn-ea"/>
                <a:cs typeface="+mn-cs"/>
              </a:rPr>
              <a:t>administration</a:t>
            </a:r>
            <a:r>
              <a:rPr kumimoji="0" lang="en-US" sz="2400" b="0" i="0" u="none" strike="noStrike" kern="1200" cap="none" spc="0" normalizeH="0" baseline="0" noProof="0" dirty="0">
                <a:ln>
                  <a:noFill/>
                </a:ln>
                <a:solidFill>
                  <a:schemeClr val="tx1"/>
                </a:solidFill>
                <a:effectLst/>
                <a:uLnTx/>
                <a:uFillTx/>
                <a:latin typeface="+mn-lt"/>
                <a:ea typeface="+mn-ea"/>
                <a:cs typeface="+mn-cs"/>
              </a:rPr>
              <a:t>” NOT just regulatory</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“Activity in the exercise of [the agency’s] duties”</a:t>
            </a:r>
          </a:p>
        </p:txBody>
      </p:sp>
    </p:spTree>
    <p:extLst>
      <p:ext uri="{BB962C8B-B14F-4D97-AF65-F5344CB8AC3E}">
        <p14:creationId xmlns:p14="http://schemas.microsoft.com/office/powerpoint/2010/main" val="107050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idx="1"/>
          </p:nvPr>
        </p:nvSpPr>
        <p:spPr/>
        <p:txBody>
          <a:bodyPr>
            <a:normAutofit/>
          </a:bodyPr>
          <a:lstStyle/>
          <a:p>
            <a:r>
              <a:rPr lang="en-US" sz="3200" dirty="0"/>
              <a:t>Structures and Installations (among other uses) are prohibited “except as necessary to meet minimum requirements for the administration of the area for </a:t>
            </a:r>
            <a:r>
              <a:rPr lang="en-US" sz="3200" u="sng" dirty="0">
                <a:solidFill>
                  <a:srgbClr val="FFFF00"/>
                </a:solidFill>
              </a:rPr>
              <a:t>the purpose of this Act</a:t>
            </a:r>
            <a:r>
              <a:rPr lang="en-US" sz="3200" dirty="0"/>
              <a:t>.”</a:t>
            </a:r>
          </a:p>
          <a:p>
            <a:pPr lvl="2" algn="r"/>
            <a:r>
              <a:rPr lang="en-US" dirty="0"/>
              <a:t>Wilderness Act, Section 4(c)</a:t>
            </a:r>
          </a:p>
        </p:txBody>
      </p:sp>
      <p:sp>
        <p:nvSpPr>
          <p:cNvPr id="2" name="Title 1"/>
          <p:cNvSpPr txBox="1">
            <a:spLocks noGrp="1"/>
          </p:cNvSpPr>
          <p:nvPr>
            <p:ph type="title" idx="4294967295"/>
          </p:nvPr>
        </p:nvSpPr>
        <p:spPr>
          <a:xfrm>
            <a:off x="914400" y="4807803"/>
            <a:ext cx="7315200" cy="830997"/>
          </a:xfrm>
          <a:prstGeom prst="rect">
            <a:avLst/>
          </a:prstGeom>
          <a:solidFill>
            <a:srgbClr val="663300">
              <a:alpha val="90000"/>
            </a:srgbClr>
          </a:solidFill>
          <a:ln>
            <a:noFill/>
            <a:prstDash/>
          </a:ln>
          <a:effectLst>
            <a:glow rad="139700">
              <a:schemeClr val="accent1">
                <a:satMod val="175000"/>
                <a:alpha val="40000"/>
              </a:schemeClr>
            </a:glow>
          </a:effectLst>
          <a:scene3d>
            <a:camera prst="orthographicFront"/>
            <a:lightRig rig="threePt" dir="t"/>
          </a:scene3d>
          <a:sp3d>
            <a:bevelB w="88900" h="8890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a:t>
            </a:r>
            <a:r>
              <a:rPr kumimoji="0" lang="en-US" sz="2400" b="1" i="0" u="none" strike="noStrike" kern="1200" cap="none" spc="0" normalizeH="0" baseline="0" noProof="0" dirty="0">
                <a:ln>
                  <a:noFill/>
                </a:ln>
                <a:solidFill>
                  <a:srgbClr val="FFFF00"/>
                </a:solidFill>
                <a:effectLst/>
                <a:uLnTx/>
                <a:uFillTx/>
                <a:latin typeface="+mn-lt"/>
                <a:ea typeface="+mn-ea"/>
                <a:cs typeface="+mn-cs"/>
              </a:rPr>
              <a:t>the</a:t>
            </a:r>
            <a:r>
              <a:rPr kumimoji="0" lang="en-US" sz="2400" b="0" i="0" u="none" strike="noStrike" kern="1200" cap="none" spc="0" normalizeH="0" baseline="0" noProof="0" dirty="0">
                <a:ln>
                  <a:noFill/>
                </a:ln>
                <a:solidFill>
                  <a:srgbClr val="FFFF00"/>
                </a:solidFill>
                <a:effectLst/>
                <a:uLnTx/>
                <a:uFillTx/>
                <a:latin typeface="+mn-lt"/>
                <a:ea typeface="+mn-ea"/>
                <a:cs typeface="+mn-cs"/>
              </a:rPr>
              <a:t> </a:t>
            </a:r>
            <a:r>
              <a:rPr kumimoji="0" lang="en-US" sz="2400" b="1" i="0" u="none" strike="noStrike" kern="1200" cap="none" spc="0" normalizeH="0" baseline="0" noProof="0" dirty="0">
                <a:ln>
                  <a:noFill/>
                </a:ln>
                <a:solidFill>
                  <a:srgbClr val="FFFF00"/>
                </a:solidFill>
                <a:effectLst/>
                <a:uLnTx/>
                <a:uFillTx/>
                <a:latin typeface="+mn-lt"/>
                <a:ea typeface="+mn-ea"/>
                <a:cs typeface="+mn-cs"/>
              </a:rPr>
              <a:t>purpose</a:t>
            </a:r>
            <a:r>
              <a:rPr kumimoji="0" lang="en-US" sz="2400" b="0" i="0" u="none" strike="noStrike" kern="1200" cap="none" spc="0" normalizeH="0" baseline="0" noProof="0" dirty="0">
                <a:ln>
                  <a:noFill/>
                </a:ln>
                <a:solidFill>
                  <a:schemeClr val="tx1"/>
                </a:solidFill>
                <a:effectLst/>
                <a:uLnTx/>
                <a:uFillTx/>
                <a:latin typeface="+mn-lt"/>
                <a:ea typeface="+mn-ea"/>
                <a:cs typeface="+mn-cs"/>
              </a:rPr>
              <a:t>” is to preserve wilderness character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	               NOT to facilitate public uses</a:t>
            </a:r>
          </a:p>
        </p:txBody>
      </p:sp>
    </p:spTree>
    <p:extLst>
      <p:ext uri="{BB962C8B-B14F-4D97-AF65-F5344CB8AC3E}">
        <p14:creationId xmlns:p14="http://schemas.microsoft.com/office/powerpoint/2010/main" val="1276967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txBox="1">
            <a:spLocks noGrp="1"/>
          </p:cNvSpPr>
          <p:nvPr>
            <p:ph type="title" idx="4294967295"/>
          </p:nvPr>
        </p:nvSpPr>
        <p:spPr>
          <a:xfrm>
            <a:off x="457200" y="304800"/>
            <a:ext cx="8229600" cy="11430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100" b="1" i="0" u="none" strike="noStrike" kern="1200" cap="none" spc="0" normalizeH="0" baseline="0" noProof="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uLnTx/>
                <a:uFillTx/>
                <a:latin typeface="+mj-lt"/>
                <a:ea typeface="+mj-ea"/>
                <a:cs typeface="+mj-cs"/>
              </a:rPr>
              <a:t>Definition  v.  Use</a:t>
            </a:r>
          </a:p>
        </p:txBody>
      </p:sp>
      <p:sp>
        <p:nvSpPr>
          <p:cNvPr id="10" name="Rectangle 9">
            <a:extLst>
              <a:ext uri="{C183D7F6-B498-43B3-948B-1728B52AA6E4}">
                <adec:decorative xmlns:adec="http://schemas.microsoft.com/office/drawing/2017/decorative" val="1"/>
              </a:ext>
            </a:extLst>
          </p:cNvPr>
          <p:cNvSpPr/>
          <p:nvPr/>
        </p:nvSpPr>
        <p:spPr>
          <a:xfrm>
            <a:off x="4724400" y="2362200"/>
            <a:ext cx="3657600" cy="1981200"/>
          </a:xfrm>
          <a:prstGeom prst="rect">
            <a:avLst/>
          </a:prstGeom>
          <a:solidFill>
            <a:srgbClr val="663300">
              <a:alpha val="90000"/>
            </a:srgbClr>
          </a:solidFill>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C183D7F6-B498-43B3-948B-1728B52AA6E4}">
                <adec:decorative xmlns:adec="http://schemas.microsoft.com/office/drawing/2017/decorative" val="1"/>
              </a:ext>
            </a:extLst>
          </p:cNvPr>
          <p:cNvSpPr/>
          <p:nvPr/>
        </p:nvSpPr>
        <p:spPr>
          <a:xfrm>
            <a:off x="457200" y="2362200"/>
            <a:ext cx="3657600" cy="1981200"/>
          </a:xfrm>
          <a:prstGeom prst="rect">
            <a:avLst/>
          </a:prstGeom>
          <a:solidFill>
            <a:srgbClr val="663300">
              <a:alpha val="90000"/>
            </a:srgbClr>
          </a:solidFill>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idx="1"/>
          </p:nvPr>
        </p:nvSpPr>
        <p:spPr/>
        <p:txBody>
          <a:bodyPr/>
          <a:lstStyle/>
          <a:p>
            <a:pPr algn="ctr"/>
            <a:r>
              <a:rPr lang="en-US" dirty="0"/>
              <a:t>Definition [2(</a:t>
            </a:r>
            <a:r>
              <a:rPr lang="en-US" cap="none" dirty="0"/>
              <a:t>c</a:t>
            </a:r>
            <a:r>
              <a:rPr lang="en-US" dirty="0"/>
              <a:t>)]</a:t>
            </a:r>
          </a:p>
        </p:txBody>
      </p:sp>
      <p:sp>
        <p:nvSpPr>
          <p:cNvPr id="8" name="Text Placeholder 7"/>
          <p:cNvSpPr>
            <a:spLocks noGrp="1"/>
          </p:cNvSpPr>
          <p:nvPr>
            <p:ph type="body" sz="half" idx="3"/>
          </p:nvPr>
        </p:nvSpPr>
        <p:spPr/>
        <p:txBody>
          <a:bodyPr/>
          <a:lstStyle/>
          <a:p>
            <a:pPr algn="ctr"/>
            <a:r>
              <a:rPr lang="en-US" dirty="0"/>
              <a:t>Use [4(</a:t>
            </a:r>
            <a:r>
              <a:rPr lang="en-US" cap="none" dirty="0"/>
              <a:t>b</a:t>
            </a:r>
            <a:r>
              <a:rPr lang="en-US" dirty="0"/>
              <a:t>)]</a:t>
            </a:r>
          </a:p>
        </p:txBody>
      </p:sp>
      <p:sp>
        <p:nvSpPr>
          <p:cNvPr id="7" name="Content Placeholder 6"/>
          <p:cNvSpPr>
            <a:spLocks noGrp="1"/>
          </p:cNvSpPr>
          <p:nvPr>
            <p:ph sz="quarter" idx="2"/>
          </p:nvPr>
        </p:nvSpPr>
        <p:spPr/>
        <p:txBody>
          <a:bodyPr/>
          <a:lstStyle/>
          <a:p>
            <a:pPr marL="347663" indent="-228600"/>
            <a:r>
              <a:rPr lang="en-US" dirty="0"/>
              <a:t>“a precise meaning or significance; the act of making clear and distinct”</a:t>
            </a:r>
          </a:p>
          <a:p>
            <a:endParaRPr lang="en-US" dirty="0"/>
          </a:p>
          <a:p>
            <a:endParaRPr lang="en-US" sz="1000" dirty="0"/>
          </a:p>
          <a:p>
            <a:r>
              <a:rPr lang="en-US" b="1" dirty="0"/>
              <a:t>Wilderness Character</a:t>
            </a:r>
          </a:p>
        </p:txBody>
      </p:sp>
      <p:sp>
        <p:nvSpPr>
          <p:cNvPr id="9" name="Content Placeholder 8"/>
          <p:cNvSpPr>
            <a:spLocks noGrp="1"/>
          </p:cNvSpPr>
          <p:nvPr>
            <p:ph sz="quarter" idx="4"/>
          </p:nvPr>
        </p:nvSpPr>
        <p:spPr/>
        <p:txBody>
          <a:bodyPr/>
          <a:lstStyle/>
          <a:p>
            <a:pPr marL="347663" indent="-228600"/>
            <a:r>
              <a:rPr lang="en-US" dirty="0"/>
              <a:t>“the employment of something for some purpose; the quality of being suitable or adaptable to an end”</a:t>
            </a:r>
          </a:p>
          <a:p>
            <a:pPr marL="347663" indent="-228600"/>
            <a:endParaRPr lang="en-US" sz="1400" dirty="0"/>
          </a:p>
          <a:p>
            <a:pPr marL="347663" indent="-228600"/>
            <a:r>
              <a:rPr lang="en-US" b="1" dirty="0"/>
              <a:t>       Public Purposes</a:t>
            </a:r>
          </a:p>
        </p:txBody>
      </p:sp>
      <p:cxnSp>
        <p:nvCxnSpPr>
          <p:cNvPr id="4" name="Straight Connector 3" descr="Connects &quot;Definition&quot; and &quot;Use&quot;"/>
          <p:cNvCxnSpPr/>
          <p:nvPr/>
        </p:nvCxnSpPr>
        <p:spPr>
          <a:xfrm>
            <a:off x="3889375" y="1905000"/>
            <a:ext cx="1978025" cy="17996"/>
          </a:xfrm>
          <a:prstGeom prst="line">
            <a:avLst/>
          </a:prstGeom>
          <a:ln w="38100">
            <a:solidFill>
              <a:srgbClr val="FFFF00"/>
            </a:solidFill>
            <a:headEnd type="oval" w="lg" len="med"/>
            <a:tailEnd type="oval" w="lg"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539994" y="1345134"/>
            <a:ext cx="717806" cy="1200329"/>
          </a:xfrm>
          <a:prstGeom prst="rect">
            <a:avLst/>
          </a:prstGeom>
          <a:noFill/>
        </p:spPr>
        <p:txBody>
          <a:bodyPr wrap="square" rtlCol="0">
            <a:spAutoFit/>
          </a:bodyPr>
          <a:lstStyle/>
          <a:p>
            <a:r>
              <a:rPr lang="en-US" sz="7200" dirty="0">
                <a:solidFill>
                  <a:srgbClr val="FFFF00"/>
                </a:solidFill>
              </a:rPr>
              <a:t>≠</a:t>
            </a:r>
          </a:p>
        </p:txBody>
      </p:sp>
      <p:sp>
        <p:nvSpPr>
          <p:cNvPr id="3" name="TextBox 2"/>
          <p:cNvSpPr txBox="1"/>
          <p:nvPr/>
        </p:nvSpPr>
        <p:spPr>
          <a:xfrm>
            <a:off x="4724401" y="5105400"/>
            <a:ext cx="3657600" cy="1384995"/>
          </a:xfrm>
          <a:prstGeom prst="rect">
            <a:avLst/>
          </a:prstGeom>
          <a:solidFill>
            <a:srgbClr val="C00000"/>
          </a:solidFill>
          <a:ln w="38100" cmpd="thickThin">
            <a:solidFill>
              <a:sysClr val="windowText" lastClr="000000"/>
            </a:solidFill>
          </a:ln>
        </p:spPr>
        <p:txBody>
          <a:bodyPr wrap="square" rtlCol="0">
            <a:spAutoFit/>
          </a:bodyPr>
          <a:lstStyle/>
          <a:p>
            <a:pPr algn="ctr"/>
            <a:r>
              <a:rPr lang="en-US" sz="2800" b="1" dirty="0"/>
              <a:t>↑</a:t>
            </a:r>
          </a:p>
          <a:p>
            <a:pPr algn="ctr"/>
            <a:r>
              <a:rPr lang="en-US" sz="2800" b="1" dirty="0"/>
              <a:t>We have been arguing for this </a:t>
            </a:r>
          </a:p>
        </p:txBody>
      </p:sp>
      <p:sp>
        <p:nvSpPr>
          <p:cNvPr id="12" name="TextBox 11"/>
          <p:cNvSpPr txBox="1"/>
          <p:nvPr/>
        </p:nvSpPr>
        <p:spPr>
          <a:xfrm>
            <a:off x="326897" y="5105400"/>
            <a:ext cx="3787903" cy="1384995"/>
          </a:xfrm>
          <a:prstGeom prst="rect">
            <a:avLst/>
          </a:prstGeom>
          <a:solidFill>
            <a:srgbClr val="C00000"/>
          </a:solidFill>
          <a:ln w="38100" cmpd="thickThin">
            <a:solidFill>
              <a:sysClr val="windowText" lastClr="000000"/>
            </a:solidFill>
          </a:ln>
        </p:spPr>
        <p:txBody>
          <a:bodyPr wrap="square" rtlCol="0">
            <a:spAutoFit/>
          </a:bodyPr>
          <a:lstStyle/>
          <a:p>
            <a:pPr algn="ctr"/>
            <a:r>
              <a:rPr lang="en-US" sz="2800" b="1" dirty="0"/>
              <a:t>↑</a:t>
            </a:r>
          </a:p>
          <a:p>
            <a:pPr algn="ctr"/>
            <a:r>
              <a:rPr lang="en-US" sz="2800" b="1" dirty="0"/>
              <a:t>We </a:t>
            </a:r>
            <a:r>
              <a:rPr lang="en-US" sz="2800" b="1" u="sng" dirty="0">
                <a:solidFill>
                  <a:srgbClr val="FFFF00"/>
                </a:solidFill>
              </a:rPr>
              <a:t>should</a:t>
            </a:r>
            <a:r>
              <a:rPr lang="en-US" sz="2800" b="1" dirty="0">
                <a:solidFill>
                  <a:srgbClr val="FFFF00"/>
                </a:solidFill>
              </a:rPr>
              <a:t> </a:t>
            </a:r>
            <a:r>
              <a:rPr lang="en-US" sz="2800" b="1" dirty="0"/>
              <a:t>have been arguing for this </a:t>
            </a:r>
          </a:p>
        </p:txBody>
      </p:sp>
    </p:spTree>
    <p:extLst>
      <p:ext uri="{BB962C8B-B14F-4D97-AF65-F5344CB8AC3E}">
        <p14:creationId xmlns:p14="http://schemas.microsoft.com/office/powerpoint/2010/main" val="1225017257"/>
      </p:ext>
    </p:extLst>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8229600" cy="1143000"/>
          </a:xfrm>
        </p:spPr>
        <p:txBody>
          <a:bodyPr>
            <a:noAutofit/>
          </a:bodyPr>
          <a:lstStyle/>
          <a:p>
            <a:r>
              <a:rPr lang="en-US" dirty="0"/>
              <a:t>Preserving</a:t>
            </a:r>
            <a:br>
              <a:rPr lang="en-US" dirty="0"/>
            </a:br>
            <a:r>
              <a:rPr lang="en-US" dirty="0"/>
              <a:t>Wilderness Character</a:t>
            </a:r>
          </a:p>
        </p:txBody>
      </p:sp>
      <p:sp>
        <p:nvSpPr>
          <p:cNvPr id="6" name="Content Placeholder 5"/>
          <p:cNvSpPr>
            <a:spLocks noGrp="1"/>
          </p:cNvSpPr>
          <p:nvPr>
            <p:ph idx="1"/>
          </p:nvPr>
        </p:nvSpPr>
        <p:spPr>
          <a:xfrm>
            <a:off x="457200" y="1920240"/>
            <a:ext cx="8229600" cy="4709160"/>
          </a:xfrm>
        </p:spPr>
        <p:txBody>
          <a:bodyPr/>
          <a:lstStyle/>
          <a:p>
            <a:r>
              <a:rPr lang="en-US" dirty="0"/>
              <a:t>“A wilderness...(4) may also contain ecological, geological, or </a:t>
            </a:r>
            <a:r>
              <a:rPr lang="en-US" dirty="0">
                <a:solidFill>
                  <a:srgbClr val="FFFF00"/>
                </a:solidFill>
              </a:rPr>
              <a:t>other features of </a:t>
            </a:r>
            <a:r>
              <a:rPr lang="en-US" dirty="0"/>
              <a:t>scientific, educational, scenic, or historical </a:t>
            </a:r>
            <a:r>
              <a:rPr lang="en-US" dirty="0">
                <a:solidFill>
                  <a:srgbClr val="FFFF00"/>
                </a:solidFill>
              </a:rPr>
              <a:t>value</a:t>
            </a:r>
            <a:r>
              <a:rPr lang="en-US" dirty="0"/>
              <a:t>.”</a:t>
            </a:r>
          </a:p>
          <a:p>
            <a:pPr lvl="2" algn="r"/>
            <a:r>
              <a:rPr lang="en-US" dirty="0"/>
              <a:t>Wilderness Act, Section 2(c)</a:t>
            </a:r>
          </a:p>
        </p:txBody>
      </p:sp>
    </p:spTree>
    <p:extLst>
      <p:ext uri="{BB962C8B-B14F-4D97-AF65-F5344CB8AC3E}">
        <p14:creationId xmlns:p14="http://schemas.microsoft.com/office/powerpoint/2010/main" val="333414055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p:cNvSpPr>
            <a:spLocks noGrp="1"/>
          </p:cNvSpPr>
          <p:nvPr>
            <p:ph type="title"/>
          </p:nvPr>
        </p:nvSpPr>
        <p:spPr>
          <a:xfrm>
            <a:off x="457200" y="274638"/>
            <a:ext cx="8229600" cy="1143000"/>
          </a:xfrm>
        </p:spPr>
        <p:txBody>
          <a:bodyPr>
            <a:noAutofit/>
          </a:bodyPr>
          <a:lstStyle/>
          <a:p>
            <a:r>
              <a:rPr lang="en-US" dirty="0"/>
              <a:t>Preserving</a:t>
            </a:r>
            <a:br>
              <a:rPr lang="en-US" dirty="0"/>
            </a:br>
            <a:r>
              <a:rPr lang="en-US" dirty="0"/>
              <a:t>Wilderness Character</a:t>
            </a:r>
          </a:p>
        </p:txBody>
      </p:sp>
      <p:sp>
        <p:nvSpPr>
          <p:cNvPr id="6" name="Content Placeholder 5"/>
          <p:cNvSpPr>
            <a:spLocks noGrp="1"/>
          </p:cNvSpPr>
          <p:nvPr>
            <p:ph idx="1"/>
          </p:nvPr>
        </p:nvSpPr>
        <p:spPr>
          <a:xfrm>
            <a:off x="457200" y="1920240"/>
            <a:ext cx="8229600" cy="4709160"/>
          </a:xfrm>
        </p:spPr>
        <p:txBody>
          <a:bodyPr/>
          <a:lstStyle/>
          <a:p>
            <a:r>
              <a:rPr lang="en-US" dirty="0"/>
              <a:t>“A wilderness...(4) may also contain ecological, geological, or other </a:t>
            </a:r>
            <a:r>
              <a:rPr lang="en-US" u="sng" dirty="0">
                <a:solidFill>
                  <a:srgbClr val="FFFF00"/>
                </a:solidFill>
              </a:rPr>
              <a:t>features</a:t>
            </a:r>
            <a:r>
              <a:rPr lang="en-US" dirty="0"/>
              <a:t> of scientific, educational, scenic, or historical value.”</a:t>
            </a:r>
          </a:p>
          <a:p>
            <a:pPr lvl="2" algn="r"/>
            <a:r>
              <a:rPr lang="en-US" dirty="0"/>
              <a:t>Wilderness Act, Section 2(c)</a:t>
            </a:r>
          </a:p>
        </p:txBody>
      </p:sp>
      <p:sp>
        <p:nvSpPr>
          <p:cNvPr id="3" name="Rectangle 2">
            <a:extLst>
              <a:ext uri="{C183D7F6-B498-43B3-948B-1728B52AA6E4}">
                <adec:decorative xmlns:adec="http://schemas.microsoft.com/office/drawing/2017/decorative" val="1"/>
              </a:ext>
            </a:extLst>
          </p:cNvPr>
          <p:cNvSpPr/>
          <p:nvPr/>
        </p:nvSpPr>
        <p:spPr>
          <a:xfrm>
            <a:off x="927847" y="4343400"/>
            <a:ext cx="7239000" cy="507831"/>
          </a:xfrm>
          <a:prstGeom prst="rect">
            <a:avLst/>
          </a:prstGeom>
          <a:solidFill>
            <a:srgbClr val="663300">
              <a:alpha val="70000"/>
            </a:srgbClr>
          </a:solidFill>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941294" y="4329953"/>
            <a:ext cx="7239000" cy="461665"/>
          </a:xfrm>
          <a:prstGeom prst="rect">
            <a:avLst/>
          </a:prstGeom>
          <a:noFill/>
          <a:effectLst/>
          <a:scene3d>
            <a:camera prst="orthographicFront"/>
            <a:lightRig rig="threePt" dir="t"/>
          </a:scene3d>
          <a:sp3d>
            <a:bevelB w="88900" h="88900"/>
          </a:sp3d>
        </p:spPr>
        <p:txBody>
          <a:bodyPr wrap="square" rtlCol="0">
            <a:spAutoFit/>
          </a:bodyPr>
          <a:lstStyle/>
          <a:p>
            <a:r>
              <a:rPr lang="en-US" sz="2400" dirty="0"/>
              <a:t>“Any prominent or distinctive aspect or quality.”</a:t>
            </a:r>
          </a:p>
        </p:txBody>
      </p:sp>
    </p:spTree>
    <p:extLst>
      <p:ext uri="{BB962C8B-B14F-4D97-AF65-F5344CB8AC3E}">
        <p14:creationId xmlns:p14="http://schemas.microsoft.com/office/powerpoint/2010/main" val="2382469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idx="1"/>
          </p:nvPr>
        </p:nvSpPr>
        <p:spPr/>
        <p:txBody>
          <a:bodyPr>
            <a:normAutofit/>
          </a:bodyPr>
          <a:lstStyle/>
          <a:p>
            <a:r>
              <a:rPr lang="en-US" sz="3200" dirty="0"/>
              <a:t>To what extent do your wilderness area’s                                                                                 				         contribute to making clear and distinct the area’s precise meaning and significance?</a:t>
            </a:r>
          </a:p>
          <a:p>
            <a:endParaRPr lang="en-US" sz="1400" dirty="0"/>
          </a:p>
          <a:p>
            <a:r>
              <a:rPr lang="en-US" sz="3200" dirty="0"/>
              <a:t>To what extent are those </a:t>
            </a:r>
          </a:p>
          <a:p>
            <a:pPr>
              <a:spcBef>
                <a:spcPts val="0"/>
              </a:spcBef>
            </a:pPr>
            <a:r>
              <a:rPr lang="en-US" sz="3200" dirty="0"/>
              <a:t>an inextricable part of the area’s wilderness character?</a:t>
            </a:r>
          </a:p>
        </p:txBody>
      </p:sp>
      <p:sp>
        <p:nvSpPr>
          <p:cNvPr id="4" name="TextBox 3"/>
          <p:cNvSpPr txBox="1"/>
          <p:nvPr/>
        </p:nvSpPr>
        <p:spPr>
          <a:xfrm>
            <a:off x="609600" y="2084696"/>
            <a:ext cx="4572000" cy="584775"/>
          </a:xfrm>
          <a:prstGeom prst="rect">
            <a:avLst/>
          </a:prstGeom>
          <a:noFill/>
        </p:spPr>
        <p:txBody>
          <a:bodyPr wrap="square" rtlCol="0">
            <a:spAutoFit/>
          </a:bodyPr>
          <a:lstStyle/>
          <a:p>
            <a:r>
              <a:rPr lang="en-US" sz="3200" dirty="0">
                <a:solidFill>
                  <a:srgbClr val="FFFF00"/>
                </a:solidFill>
                <a:effectLst>
                  <a:outerShdw blurRad="38100" dist="38100" dir="2700000" algn="tl">
                    <a:srgbClr val="000000">
                      <a:alpha val="43137"/>
                    </a:srgbClr>
                  </a:outerShdw>
                </a:effectLst>
              </a:rPr>
              <a:t>Other Features of Value</a:t>
            </a:r>
          </a:p>
        </p:txBody>
      </p:sp>
      <p:sp>
        <p:nvSpPr>
          <p:cNvPr id="6" name="TextBox 5"/>
          <p:cNvSpPr txBox="1"/>
          <p:nvPr/>
        </p:nvSpPr>
        <p:spPr>
          <a:xfrm>
            <a:off x="5163403" y="3897377"/>
            <a:ext cx="3872552" cy="584775"/>
          </a:xfrm>
          <a:prstGeom prst="rect">
            <a:avLst/>
          </a:prstGeom>
          <a:noFill/>
        </p:spPr>
        <p:txBody>
          <a:bodyPr wrap="square" rtlCol="0">
            <a:spAutoFit/>
          </a:bodyPr>
          <a:lstStyle/>
          <a:p>
            <a:r>
              <a:rPr lang="en-US" sz="3200" dirty="0">
                <a:solidFill>
                  <a:srgbClr val="FFFF00"/>
                </a:solidFill>
                <a:effectLst>
                  <a:outerShdw blurRad="38100" dist="38100" dir="2700000" algn="tl">
                    <a:srgbClr val="000000">
                      <a:alpha val="43137"/>
                    </a:srgbClr>
                  </a:outerShdw>
                </a:effectLst>
              </a:rPr>
              <a:t>Other Features</a:t>
            </a:r>
          </a:p>
        </p:txBody>
      </p:sp>
      <p:sp>
        <p:nvSpPr>
          <p:cNvPr id="7" name="Title 4"/>
          <p:cNvSpPr>
            <a:spLocks noGrp="1"/>
          </p:cNvSpPr>
          <p:nvPr>
            <p:ph type="title"/>
          </p:nvPr>
        </p:nvSpPr>
        <p:spPr>
          <a:xfrm>
            <a:off x="457200" y="274638"/>
            <a:ext cx="8229600" cy="1143000"/>
          </a:xfrm>
        </p:spPr>
        <p:txBody>
          <a:bodyPr>
            <a:noAutofit/>
          </a:bodyPr>
          <a:lstStyle/>
          <a:p>
            <a:r>
              <a:rPr lang="en-US" dirty="0"/>
              <a:t>Preserving</a:t>
            </a:r>
            <a:br>
              <a:rPr lang="en-US" dirty="0"/>
            </a:br>
            <a:r>
              <a:rPr lang="en-US" dirty="0"/>
              <a:t>Wilderness Character</a:t>
            </a:r>
          </a:p>
        </p:txBody>
      </p:sp>
    </p:spTree>
    <p:extLst>
      <p:ext uri="{BB962C8B-B14F-4D97-AF65-F5344CB8AC3E}">
        <p14:creationId xmlns:p14="http://schemas.microsoft.com/office/powerpoint/2010/main" val="231365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animEffect transition="in" filter="fade">
                                      <p:cBhvr>
                                        <p:cTn id="15" dur="500"/>
                                        <p:tgtEl>
                                          <p:spTgt spid="1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3">
                                            <p:txEl>
                                              <p:pRg st="3" end="3"/>
                                            </p:txEl>
                                          </p:spTgt>
                                        </p:tgtEl>
                                        <p:attrNameLst>
                                          <p:attrName>style.visibility</p:attrName>
                                        </p:attrNameLst>
                                      </p:cBhvr>
                                      <p:to>
                                        <p:strVal val="visible"/>
                                      </p:to>
                                    </p:set>
                                    <p:animEffect transition="in" filter="fade">
                                      <p:cBhvr>
                                        <p:cTn id="18" dur="500"/>
                                        <p:tgtEl>
                                          <p:spTgt spid="1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p:cNvSpPr>
            <a:spLocks noGrp="1"/>
          </p:cNvSpPr>
          <p:nvPr>
            <p:ph type="title"/>
          </p:nvPr>
        </p:nvSpPr>
        <p:spPr>
          <a:xfrm>
            <a:off x="457200" y="274638"/>
            <a:ext cx="8229600" cy="1143000"/>
          </a:xfrm>
        </p:spPr>
        <p:txBody>
          <a:bodyPr>
            <a:noAutofit/>
          </a:bodyPr>
          <a:lstStyle/>
          <a:p>
            <a:r>
              <a:rPr lang="en-US" dirty="0"/>
              <a:t>Preserving</a:t>
            </a:r>
            <a:br>
              <a:rPr lang="en-US" dirty="0"/>
            </a:br>
            <a:r>
              <a:rPr lang="en-US" dirty="0"/>
              <a:t>Wilderness Character</a:t>
            </a:r>
          </a:p>
        </p:txBody>
      </p:sp>
      <p:sp>
        <p:nvSpPr>
          <p:cNvPr id="13" name="Content Placeholder 12"/>
          <p:cNvSpPr>
            <a:spLocks noGrp="1"/>
          </p:cNvSpPr>
          <p:nvPr>
            <p:ph idx="1"/>
          </p:nvPr>
        </p:nvSpPr>
        <p:spPr/>
        <p:txBody>
          <a:bodyPr>
            <a:normAutofit/>
          </a:bodyPr>
          <a:lstStyle/>
          <a:p>
            <a:r>
              <a:rPr lang="en-US" sz="3200" dirty="0"/>
              <a:t>To what extent do your wilderness area’s                                                                                 				         contribute to making clear and distinct the area’s precise meaning and significance?</a:t>
            </a:r>
          </a:p>
          <a:p>
            <a:endParaRPr lang="en-US" sz="1400" dirty="0"/>
          </a:p>
          <a:p>
            <a:r>
              <a:rPr lang="en-US" sz="3200" dirty="0"/>
              <a:t>To what extent are those </a:t>
            </a:r>
          </a:p>
          <a:p>
            <a:pPr>
              <a:spcBef>
                <a:spcPts val="0"/>
              </a:spcBef>
            </a:pPr>
            <a:r>
              <a:rPr lang="en-US" sz="3200" dirty="0"/>
              <a:t>an inextricable part of the area’s wilderness character?</a:t>
            </a:r>
          </a:p>
        </p:txBody>
      </p:sp>
      <p:sp>
        <p:nvSpPr>
          <p:cNvPr id="4" name="TextBox 3"/>
          <p:cNvSpPr txBox="1"/>
          <p:nvPr/>
        </p:nvSpPr>
        <p:spPr>
          <a:xfrm>
            <a:off x="609600" y="2084696"/>
            <a:ext cx="4572000" cy="584775"/>
          </a:xfrm>
          <a:prstGeom prst="rect">
            <a:avLst/>
          </a:prstGeom>
          <a:noFill/>
        </p:spPr>
        <p:txBody>
          <a:bodyPr wrap="square" rtlCol="0">
            <a:spAutoFit/>
          </a:bodyPr>
          <a:lstStyle/>
          <a:p>
            <a:r>
              <a:rPr lang="en-US" sz="3200" dirty="0">
                <a:solidFill>
                  <a:srgbClr val="FFFF00"/>
                </a:solidFill>
                <a:effectLst>
                  <a:outerShdw blurRad="38100" dist="38100" dir="2700000" algn="tl">
                    <a:srgbClr val="000000">
                      <a:alpha val="43137"/>
                    </a:srgbClr>
                  </a:outerShdw>
                </a:effectLst>
              </a:rPr>
              <a:t>Cultural Resources</a:t>
            </a:r>
          </a:p>
        </p:txBody>
      </p:sp>
      <p:sp>
        <p:nvSpPr>
          <p:cNvPr id="6" name="TextBox 5"/>
          <p:cNvSpPr txBox="1"/>
          <p:nvPr/>
        </p:nvSpPr>
        <p:spPr>
          <a:xfrm>
            <a:off x="5163403" y="3897377"/>
            <a:ext cx="3872552" cy="584775"/>
          </a:xfrm>
          <a:prstGeom prst="rect">
            <a:avLst/>
          </a:prstGeom>
          <a:noFill/>
        </p:spPr>
        <p:txBody>
          <a:bodyPr wrap="square" rtlCol="0">
            <a:spAutoFit/>
          </a:bodyPr>
          <a:lstStyle/>
          <a:p>
            <a:r>
              <a:rPr lang="en-US" sz="3200" dirty="0">
                <a:solidFill>
                  <a:srgbClr val="FFFF00"/>
                </a:solidFill>
                <a:effectLst>
                  <a:outerShdw blurRad="38100" dist="38100" dir="2700000" algn="tl">
                    <a:srgbClr val="000000">
                      <a:alpha val="43137"/>
                    </a:srgbClr>
                  </a:outerShdw>
                </a:effectLst>
              </a:rPr>
              <a:t>Cultural Resources</a:t>
            </a:r>
          </a:p>
        </p:txBody>
      </p:sp>
    </p:spTree>
    <p:extLst>
      <p:ext uri="{BB962C8B-B14F-4D97-AF65-F5344CB8AC3E}">
        <p14:creationId xmlns:p14="http://schemas.microsoft.com/office/powerpoint/2010/main" val="78827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idx="1"/>
          </p:nvPr>
        </p:nvSpPr>
        <p:spPr/>
        <p:txBody>
          <a:bodyPr>
            <a:normAutofit/>
          </a:bodyPr>
          <a:lstStyle/>
          <a:p>
            <a:pPr marL="137160" marR="0" lvl="0" indent="0" algn="l" defTabSz="914400" rtl="0" eaLnBrk="1" fontAlgn="auto" latinLnBrk="0" hangingPunct="1">
              <a:lnSpc>
                <a:spcPct val="100000"/>
              </a:lnSpc>
              <a:spcBef>
                <a:spcPct val="20000"/>
              </a:spcBef>
              <a:spcAft>
                <a:spcPts val="0"/>
              </a:spcAft>
              <a:buClr>
                <a:schemeClr val="tx1">
                  <a:shade val="95000"/>
                </a:schemeClr>
              </a:buClr>
              <a:buSzPct val="65000"/>
              <a:buFontTx/>
              <a:buNone/>
              <a:tabLst/>
              <a:defRPr/>
            </a:pPr>
            <a:r>
              <a:rPr kumimoji="0" lang="en-US" sz="3200" b="0" i="0" u="none" strike="noStrike" kern="1200" cap="none" spc="0" normalizeH="0" baseline="0" noProof="0">
                <a:ln>
                  <a:noFill/>
                </a:ln>
                <a:solidFill>
                  <a:schemeClr val="tx1"/>
                </a:solidFill>
                <a:effectLst>
                  <a:outerShdw blurRad="50800" dist="50800" dir="5400000" algn="ctr" rotWithShape="0">
                    <a:srgbClr val="663300"/>
                  </a:outerShdw>
                </a:effectLst>
                <a:uLnTx/>
                <a:uFillTx/>
                <a:latin typeface="+mn-lt"/>
                <a:ea typeface="+mn-ea"/>
                <a:cs typeface="+mn-cs"/>
              </a:rPr>
              <a:t>Except in certain specific instances, “</a:t>
            </a:r>
            <a:r>
              <a:rPr kumimoji="0" lang="en-US" sz="3200" b="0" i="0" u="sng" strike="noStrike" kern="1200" cap="none" spc="0" normalizeH="0" baseline="0" noProof="0">
                <a:ln>
                  <a:noFill/>
                </a:ln>
                <a:solidFill>
                  <a:srgbClr val="FFFF00"/>
                </a:solidFill>
                <a:effectLst>
                  <a:outerShdw blurRad="50800" dist="50800" dir="5400000" algn="ctr" rotWithShape="0">
                    <a:srgbClr val="663300"/>
                  </a:outerShdw>
                </a:effectLst>
                <a:uLnTx/>
                <a:uFillTx/>
                <a:latin typeface="+mn-lt"/>
                <a:ea typeface="+mn-ea"/>
                <a:cs typeface="+mn-cs"/>
              </a:rPr>
              <a:t>there shall be no...structure or installation </a:t>
            </a:r>
            <a:r>
              <a:rPr kumimoji="0" lang="en-US" sz="3200" b="0" i="0" u="none" strike="noStrike" kern="1200" cap="none" spc="0" normalizeH="0" baseline="0" noProof="0">
                <a:ln>
                  <a:noFill/>
                </a:ln>
                <a:solidFill>
                  <a:schemeClr val="tx1"/>
                </a:solidFill>
                <a:effectLst>
                  <a:outerShdw blurRad="50800" dist="50800" dir="5400000" algn="ctr" rotWithShape="0">
                    <a:srgbClr val="663300"/>
                  </a:outerShdw>
                </a:effectLst>
                <a:uLnTx/>
                <a:uFillTx/>
                <a:latin typeface="+mn-lt"/>
                <a:ea typeface="+mn-ea"/>
                <a:cs typeface="+mn-cs"/>
              </a:rPr>
              <a:t>within any [wilderness] area.”</a:t>
            </a:r>
          </a:p>
          <a:p>
            <a:pPr marL="1033463" marR="0" lvl="2" indent="-119063" algn="r" defTabSz="914400" rtl="0" eaLnBrk="1" fontAlgn="auto" latinLnBrk="0" hangingPunct="1">
              <a:lnSpc>
                <a:spcPct val="100000"/>
              </a:lnSpc>
              <a:spcBef>
                <a:spcPct val="20000"/>
              </a:spcBef>
              <a:spcAft>
                <a:spcPts val="0"/>
              </a:spcAft>
              <a:buClr>
                <a:schemeClr val="tx1"/>
              </a:buClr>
              <a:buSzPct val="95000"/>
              <a:buFontTx/>
              <a:buNone/>
              <a:tabLst/>
              <a:defRPr/>
            </a:pPr>
            <a:r>
              <a:rPr kumimoji="0" lang="en-US" sz="2800" b="0" i="0" u="none" strike="noStrike" kern="1200" cap="none" spc="0" normalizeH="0" baseline="0" noProof="0">
                <a:ln>
                  <a:noFill/>
                </a:ln>
                <a:solidFill>
                  <a:schemeClr val="tx1"/>
                </a:solidFill>
                <a:effectLst/>
                <a:uLnTx/>
                <a:uFillTx/>
                <a:latin typeface="+mn-lt"/>
                <a:ea typeface="+mn-ea"/>
                <a:cs typeface="+mn-cs"/>
              </a:rPr>
              <a:t>Wilderness Act, Section 4(c)</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2" name="Title 1">
            <a:extLst>
              <a:ext uri="{FF2B5EF4-FFF2-40B4-BE49-F238E27FC236}">
                <a16:creationId xmlns:a16="http://schemas.microsoft.com/office/drawing/2014/main" id="{45859609-8C48-430A-BF34-68D85A929B8D}"/>
              </a:ext>
            </a:extLst>
          </p:cNvPr>
          <p:cNvSpPr>
            <a:spLocks noGrp="1"/>
          </p:cNvSpPr>
          <p:nvPr>
            <p:ph type="title"/>
          </p:nvPr>
        </p:nvSpPr>
        <p:spPr>
          <a:xfrm>
            <a:off x="457200" y="-1143000"/>
            <a:ext cx="8229600" cy="1143000"/>
          </a:xfrm>
        </p:spPr>
        <p:txBody>
          <a:bodyPr vert="horz" anchor="b">
            <a:normAutofit/>
            <a:scene3d>
              <a:camera prst="orthographicFront"/>
              <a:lightRig rig="soft" dir="t">
                <a:rot lat="0" lon="0" rev="16800000"/>
              </a:lightRig>
            </a:scene3d>
            <a:sp3d prstMaterial="softEdge">
              <a:bevelT w="38100" h="38100"/>
            </a:sp3d>
          </a:bodyPr>
          <a:lstStyle/>
          <a:p>
            <a:r>
              <a:rPr lang="en-US" dirty="0"/>
              <a:t>Wilderness Act, Section 4(c)</a:t>
            </a:r>
          </a:p>
        </p:txBody>
      </p:sp>
    </p:spTree>
    <p:extLst>
      <p:ext uri="{BB962C8B-B14F-4D97-AF65-F5344CB8AC3E}">
        <p14:creationId xmlns:p14="http://schemas.microsoft.com/office/powerpoint/2010/main" val="1705857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3">
                                            <p:txEl>
                                              <p:pRg st="1" end="1"/>
                                            </p:txEl>
                                          </p:spTgt>
                                        </p:tgtEl>
                                        <p:attrNameLst>
                                          <p:attrName>style.visibility</p:attrName>
                                        </p:attrNameLst>
                                      </p:cBhvr>
                                      <p:to>
                                        <p:strVal val="visible"/>
                                      </p:to>
                                    </p:set>
                                    <p:animEffect transition="in" filter="fade">
                                      <p:cBhvr>
                                        <p:cTn id="10"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Earliest Congressional Intent</a:t>
            </a:r>
          </a:p>
        </p:txBody>
      </p:sp>
      <p:pic>
        <p:nvPicPr>
          <p:cNvPr id="2050" name="Picture 2" descr="Clip of a bill document, titled &quot;S. 4013&quot;"/>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64830" y="1295400"/>
            <a:ext cx="5993258"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019791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Earliest Congressional Intent</a:t>
            </a:r>
          </a:p>
        </p:txBody>
      </p:sp>
      <p:sp>
        <p:nvSpPr>
          <p:cNvPr id="2" name="Content Placeholder 1"/>
          <p:cNvSpPr>
            <a:spLocks noGrp="1"/>
          </p:cNvSpPr>
          <p:nvPr>
            <p:ph idx="1"/>
          </p:nvPr>
        </p:nvSpPr>
        <p:spPr>
          <a:xfrm>
            <a:off x="457200" y="1295400"/>
            <a:ext cx="8229600" cy="4709160"/>
          </a:xfrm>
        </p:spPr>
        <p:txBody>
          <a:bodyPr/>
          <a:lstStyle/>
          <a:p>
            <a:pPr marL="450850" indent="-450850"/>
            <a:r>
              <a:rPr lang="en-US" dirty="0"/>
              <a:t>Sec. 3(b): “...there shall be no...structure or installation in excess of the minimum required for the administration of the area for the purposes of this Act.”</a:t>
            </a:r>
          </a:p>
          <a:p>
            <a:pPr marL="450850" indent="-450850"/>
            <a:r>
              <a:rPr lang="en-US" dirty="0"/>
              <a:t>Sec. 1(c)(2): “’Wilderness’ shall include...those units within the National Park Service...except those portions set aside...for roads and accommodations for visitors.”</a:t>
            </a:r>
          </a:p>
          <a:p>
            <a:pPr marL="450850" indent="-450850"/>
            <a:r>
              <a:rPr lang="en-US" dirty="0"/>
              <a:t>Sec. 2(b): “The System shall include...Mesa Verde National Park.”</a:t>
            </a:r>
          </a:p>
          <a:p>
            <a:endParaRPr lang="en-US" dirty="0"/>
          </a:p>
        </p:txBody>
      </p:sp>
    </p:spTree>
    <p:extLst>
      <p:ext uri="{BB962C8B-B14F-4D97-AF65-F5344CB8AC3E}">
        <p14:creationId xmlns:p14="http://schemas.microsoft.com/office/powerpoint/2010/main" val="485611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Earliest Congressional Intent</a:t>
            </a:r>
          </a:p>
        </p:txBody>
      </p:sp>
      <p:pic>
        <p:nvPicPr>
          <p:cNvPr id="6" name="Content Placeholder 5" descr="Photo of cliff dwellings"/>
          <p:cNvPicPr>
            <a:picLocks noGrp="1" noChangeAspect="1"/>
          </p:cNvPicPr>
          <p:nvPr>
            <p:ph sz="half" idx="1"/>
          </p:nvPr>
        </p:nvPicPr>
        <p:blipFill>
          <a:blip r:embed="rId3" cstate="screen">
            <a:extLst>
              <a:ext uri="{28A0092B-C50C-407E-A947-70E740481C1C}">
                <a14:useLocalDpi xmlns:a14="http://schemas.microsoft.com/office/drawing/2010/main"/>
              </a:ext>
            </a:extLst>
          </a:blip>
          <a:stretch>
            <a:fillRect/>
          </a:stretch>
        </p:blipFill>
        <p:spPr>
          <a:xfrm>
            <a:off x="762000" y="1600200"/>
            <a:ext cx="3505200" cy="4525963"/>
          </a:xfrm>
          <a:prstGeom prst="rect">
            <a:avLst/>
          </a:prstGeom>
          <a:ln>
            <a:noFill/>
          </a:ln>
          <a:effectLst>
            <a:outerShdw blurRad="292100" dist="139700" dir="2700000" algn="tl" rotWithShape="0">
              <a:srgbClr val="333333">
                <a:alpha val="65000"/>
              </a:srgbClr>
            </a:outerShdw>
          </a:effectLst>
        </p:spPr>
      </p:pic>
      <p:pic>
        <p:nvPicPr>
          <p:cNvPr id="7" name="Content Placeholder 6" descr="Photo of cliff dwellings"/>
          <p:cNvPicPr>
            <a:picLocks noGrp="1" noChangeAspect="1"/>
          </p:cNvPicPr>
          <p:nvPr>
            <p:ph sz="half" idx="2"/>
          </p:nvPr>
        </p:nvPicPr>
        <p:blipFill>
          <a:blip r:embed="rId4">
            <a:extLst>
              <a:ext uri="{28A0092B-C50C-407E-A947-70E740481C1C}">
                <a14:useLocalDpi xmlns:a14="http://schemas.microsoft.com/office/drawing/2010/main"/>
              </a:ext>
            </a:extLst>
          </a:blip>
          <a:stretch>
            <a:fillRect/>
          </a:stretch>
        </p:blipFill>
        <p:spPr>
          <a:xfrm>
            <a:off x="4918062" y="1600200"/>
            <a:ext cx="3527451" cy="45259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61492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3 Classes of Cultural Stuff</a:t>
            </a:r>
          </a:p>
        </p:txBody>
      </p:sp>
      <p:sp>
        <p:nvSpPr>
          <p:cNvPr id="2" name="Content Placeholder 1"/>
          <p:cNvSpPr>
            <a:spLocks noGrp="1"/>
          </p:cNvSpPr>
          <p:nvPr>
            <p:ph idx="1"/>
          </p:nvPr>
        </p:nvSpPr>
        <p:spPr/>
        <p:txBody>
          <a:bodyPr/>
          <a:lstStyle/>
          <a:p>
            <a:pPr marL="457200" indent="-457200">
              <a:buClr>
                <a:srgbClr val="FFFF00"/>
              </a:buClr>
              <a:buSzPct val="90000"/>
              <a:buFont typeface="+mj-lt"/>
              <a:buAutoNum type="arabicParenR"/>
            </a:pPr>
            <a:r>
              <a:rPr lang="en-US" dirty="0"/>
              <a:t>Wilderness Character would be improved without it.</a:t>
            </a:r>
          </a:p>
          <a:p>
            <a:pPr marL="457200" indent="-457200">
              <a:buClr>
                <a:srgbClr val="FFFF00"/>
              </a:buClr>
              <a:buSzPct val="90000"/>
            </a:pPr>
            <a:r>
              <a:rPr lang="en-US" dirty="0">
                <a:solidFill>
                  <a:srgbClr val="FFFF00"/>
                </a:solidFill>
              </a:rPr>
              <a:t>     REMOVE</a:t>
            </a:r>
          </a:p>
        </p:txBody>
      </p:sp>
      <p:pic>
        <p:nvPicPr>
          <p:cNvPr id="3" name="Picture 2" descr="Person taking picture of person posing near old truck parts"/>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33000"/>
                    </a14:imgEffect>
                  </a14:imgLayer>
                </a14:imgProps>
              </a:ext>
              <a:ext uri="{28A0092B-C50C-407E-A947-70E740481C1C}">
                <a14:useLocalDpi xmlns:a14="http://schemas.microsoft.com/office/drawing/2010/main"/>
              </a:ext>
            </a:extLst>
          </a:blip>
          <a:stretch>
            <a:fillRect/>
          </a:stretch>
        </p:blipFill>
        <p:spPr>
          <a:xfrm>
            <a:off x="2958592" y="2209800"/>
            <a:ext cx="5575808" cy="4181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56329850"/>
      </p:ext>
    </p:extLst>
  </p:cSld>
  <p:clrMapOvr>
    <a:masterClrMapping/>
  </p:clrMapOvr>
  <mc:AlternateContent xmlns:mc="http://schemas.openxmlformats.org/markup-compatibility/2006" xmlns:p14="http://schemas.microsoft.com/office/powerpoint/2010/main">
    <mc:Choice Requires="p14">
      <p:transition spd="slow" p14:dur="800">
        <p14:flythrough dir="ou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3 Classes of Cultural Stuff</a:t>
            </a:r>
          </a:p>
        </p:txBody>
      </p:sp>
      <p:sp>
        <p:nvSpPr>
          <p:cNvPr id="2" name="Content Placeholder 1"/>
          <p:cNvSpPr>
            <a:spLocks noGrp="1"/>
          </p:cNvSpPr>
          <p:nvPr>
            <p:ph idx="1"/>
          </p:nvPr>
        </p:nvSpPr>
        <p:spPr/>
        <p:txBody>
          <a:bodyPr/>
          <a:lstStyle/>
          <a:p>
            <a:pPr marL="457200" indent="-457200">
              <a:buClr>
                <a:srgbClr val="FFFF00"/>
              </a:buClr>
              <a:buSzPct val="90000"/>
              <a:buFont typeface="+mj-lt"/>
              <a:buAutoNum type="arabicParenR"/>
            </a:pPr>
            <a:r>
              <a:rPr lang="en-US" dirty="0"/>
              <a:t>Wilderness Character would be improved without it.</a:t>
            </a:r>
          </a:p>
          <a:p>
            <a:pPr marL="457200" indent="-457200">
              <a:buClr>
                <a:srgbClr val="FFFF00"/>
              </a:buClr>
              <a:buSzPct val="90000"/>
            </a:pPr>
            <a:r>
              <a:rPr lang="en-US" dirty="0">
                <a:solidFill>
                  <a:srgbClr val="FFFF00"/>
                </a:solidFill>
              </a:rPr>
              <a:t>     REMOVE</a:t>
            </a:r>
          </a:p>
          <a:p>
            <a:pPr marL="457200" indent="-457200">
              <a:buClr>
                <a:srgbClr val="FFFF00"/>
              </a:buClr>
              <a:buSzPct val="90000"/>
              <a:buFont typeface="+mj-lt"/>
              <a:buAutoNum type="arabicParenR" startAt="2"/>
            </a:pPr>
            <a:r>
              <a:rPr lang="en-US" dirty="0"/>
              <a:t>Mixed effects to Wilderness Character if it disappeared</a:t>
            </a:r>
          </a:p>
          <a:p>
            <a:pPr marL="0">
              <a:buClr>
                <a:srgbClr val="FFFF00"/>
              </a:buClr>
              <a:buSzPct val="90000"/>
            </a:pPr>
            <a:r>
              <a:rPr lang="en-US" dirty="0">
                <a:solidFill>
                  <a:srgbClr val="FFFF00"/>
                </a:solidFill>
              </a:rPr>
              <a:t>     DOCUMENT, AT LEAST</a:t>
            </a:r>
          </a:p>
          <a:p>
            <a:pPr marL="514350" indent="-514350">
              <a:buClr>
                <a:srgbClr val="FFFF00"/>
              </a:buClr>
              <a:buSzPct val="90000"/>
              <a:buFont typeface="+mj-lt"/>
              <a:buAutoNum type="arabicParenR" startAt="3"/>
            </a:pPr>
            <a:r>
              <a:rPr lang="en-US" dirty="0"/>
              <a:t>Wilderness Character would be irrevocably damaged if it were lost.</a:t>
            </a:r>
          </a:p>
          <a:p>
            <a:pPr marL="457200" indent="-457200">
              <a:buClr>
                <a:srgbClr val="FFFF00"/>
              </a:buClr>
              <a:buSzPct val="90000"/>
            </a:pPr>
            <a:r>
              <a:rPr lang="en-US" dirty="0">
                <a:solidFill>
                  <a:srgbClr val="FFFF00"/>
                </a:solidFill>
              </a:rPr>
              <a:t>     PRESERVE</a:t>
            </a:r>
          </a:p>
        </p:txBody>
      </p:sp>
    </p:spTree>
    <p:extLst>
      <p:ext uri="{BB962C8B-B14F-4D97-AF65-F5344CB8AC3E}">
        <p14:creationId xmlns:p14="http://schemas.microsoft.com/office/powerpoint/2010/main" val="1094143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fade">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fade">
                                      <p:cBhvr>
                                        <p:cTn id="12" dur="500"/>
                                        <p:tgtEl>
                                          <p:spTgt spid="2">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3 Classes of Stuff</a:t>
            </a:r>
          </a:p>
        </p:txBody>
      </p:sp>
      <p:pic>
        <p:nvPicPr>
          <p:cNvPr id="3" name="Content Placeholder 2" descr="Photo of two rock structures"/>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1112"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Rectangle 1">
            <a:extLst>
              <a:ext uri="{C183D7F6-B498-43B3-948B-1728B52AA6E4}">
                <adec:decorative xmlns:adec="http://schemas.microsoft.com/office/drawing/2017/decorative" val="1"/>
              </a:ext>
            </a:extLst>
          </p:cNvPr>
          <p:cNvSpPr/>
          <p:nvPr/>
        </p:nvSpPr>
        <p:spPr>
          <a:xfrm>
            <a:off x="381000" y="528918"/>
            <a:ext cx="7086600" cy="914400"/>
          </a:xfrm>
          <a:prstGeom prst="rect">
            <a:avLst/>
          </a:prstGeom>
          <a:solidFill>
            <a:schemeClr val="accent1">
              <a:lumMod val="50000"/>
              <a:alpha val="3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8" name="Rectangle 7">
            <a:extLst>
              <a:ext uri="{C183D7F6-B498-43B3-948B-1728B52AA6E4}">
                <adec:decorative xmlns:adec="http://schemas.microsoft.com/office/drawing/2017/decorative" val="1"/>
              </a:ext>
            </a:extLst>
          </p:cNvPr>
          <p:cNvSpPr/>
          <p:nvPr/>
        </p:nvSpPr>
        <p:spPr>
          <a:xfrm>
            <a:off x="5105399" y="4648200"/>
            <a:ext cx="3742765" cy="762000"/>
          </a:xfrm>
          <a:prstGeom prst="rect">
            <a:avLst/>
          </a:prstGeom>
          <a:solidFill>
            <a:schemeClr val="accent1">
              <a:lumMod val="50000"/>
              <a:alpha val="3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5"/>
          <p:cNvSpPr txBox="1">
            <a:spLocks/>
          </p:cNvSpPr>
          <p:nvPr/>
        </p:nvSpPr>
        <p:spPr>
          <a:xfrm>
            <a:off x="228600" y="533400"/>
            <a:ext cx="8610600" cy="5105400"/>
          </a:xfrm>
          <a:prstGeom prst="rect">
            <a:avLst/>
          </a:prstGeom>
        </p:spPr>
        <p:txBody>
          <a:bodyPr vert="horz">
            <a:normAutofit lnSpcReduction="10000"/>
          </a:bodyPr>
          <a:lstStyle>
            <a:lvl1pPr marL="137160" indent="0" algn="l" rtl="0" eaLnBrk="1" latinLnBrk="0" hangingPunct="1">
              <a:spcBef>
                <a:spcPct val="20000"/>
              </a:spcBef>
              <a:buClr>
                <a:schemeClr val="tx1">
                  <a:shade val="95000"/>
                </a:schemeClr>
              </a:buClr>
              <a:buSzPct val="65000"/>
              <a:buFontTx/>
              <a:buNone/>
              <a:defRPr kumimoji="0" sz="2800" kern="1200">
                <a:solidFill>
                  <a:schemeClr val="tx1"/>
                </a:solidFill>
                <a:effectLst>
                  <a:outerShdw blurRad="50800" dist="50800" dir="5400000" algn="ctr" rotWithShape="0">
                    <a:srgbClr val="663300"/>
                  </a:outerShdw>
                </a:effectLst>
                <a:latin typeface="+mn-lt"/>
                <a:ea typeface="+mn-ea"/>
                <a:cs typeface="+mn-cs"/>
              </a:defRPr>
            </a:lvl1pPr>
            <a:lvl2pPr marL="685800" indent="-101600" algn="l" rtl="0" eaLnBrk="1" latinLnBrk="0" hangingPunct="1">
              <a:spcBef>
                <a:spcPct val="20000"/>
              </a:spcBef>
              <a:buClr>
                <a:schemeClr val="tx1"/>
              </a:buClr>
              <a:buSzPct val="80000"/>
              <a:buFontTx/>
              <a:buNone/>
              <a:defRPr kumimoji="0" sz="2400" kern="1200">
                <a:solidFill>
                  <a:schemeClr val="tx1"/>
                </a:solidFill>
                <a:latin typeface="+mn-lt"/>
                <a:ea typeface="+mn-ea"/>
                <a:cs typeface="+mn-cs"/>
              </a:defRPr>
            </a:lvl2pPr>
            <a:lvl3pPr marL="1033463" indent="-119063" algn="l" rtl="0" eaLnBrk="1" latinLnBrk="0" hangingPunct="1">
              <a:spcBef>
                <a:spcPct val="20000"/>
              </a:spcBef>
              <a:buClr>
                <a:schemeClr val="tx1"/>
              </a:buClr>
              <a:buSzPct val="95000"/>
              <a:buFontTx/>
              <a:buNone/>
              <a:defRPr kumimoji="0" sz="2200" kern="1200">
                <a:solidFill>
                  <a:schemeClr val="tx1"/>
                </a:solidFill>
                <a:latin typeface="+mn-lt"/>
                <a:ea typeface="+mn-ea"/>
                <a:cs typeface="+mn-cs"/>
              </a:defRPr>
            </a:lvl3pPr>
            <a:lvl4pPr marL="1262063" indent="-119063" algn="l" rtl="0" eaLnBrk="1" latinLnBrk="0" hangingPunct="1">
              <a:spcBef>
                <a:spcPct val="20000"/>
              </a:spcBef>
              <a:buClr>
                <a:schemeClr val="tx1"/>
              </a:buClr>
              <a:buSzPct val="100000"/>
              <a:buFontTx/>
              <a:buNone/>
              <a:defRPr kumimoji="0" sz="2000" kern="1200">
                <a:solidFill>
                  <a:schemeClr val="tx1"/>
                </a:solidFill>
                <a:latin typeface="+mn-lt"/>
                <a:ea typeface="+mn-ea"/>
                <a:cs typeface="+mn-cs"/>
              </a:defRPr>
            </a:lvl4pPr>
            <a:lvl5pPr marL="1490663" indent="-119063" algn="l" rtl="0" eaLnBrk="1" latinLnBrk="0" hangingPunct="1">
              <a:spcBef>
                <a:spcPct val="20000"/>
              </a:spcBef>
              <a:buClr>
                <a:schemeClr val="tx1"/>
              </a:buClr>
              <a:buFontTx/>
              <a:buNone/>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r>
              <a:rPr lang="en-US" sz="3200" b="1" dirty="0">
                <a:solidFill>
                  <a:srgbClr val="FFFFCC"/>
                </a:solidFill>
              </a:rPr>
              <a:t>“A wilderness...(4) may also contain ... features of ... historical value.”</a:t>
            </a:r>
          </a:p>
          <a:p>
            <a:endParaRPr lang="en-US" dirty="0"/>
          </a:p>
          <a:p>
            <a:endParaRPr lang="en-US" dirty="0"/>
          </a:p>
          <a:p>
            <a:endParaRPr lang="en-US" dirty="0"/>
          </a:p>
          <a:p>
            <a:endParaRPr lang="en-US" dirty="0"/>
          </a:p>
          <a:p>
            <a:endParaRPr lang="en-US" dirty="0"/>
          </a:p>
          <a:p>
            <a:endParaRPr lang="en-US" dirty="0"/>
          </a:p>
          <a:p>
            <a:endParaRPr lang="en-US" dirty="0"/>
          </a:p>
          <a:p>
            <a:pPr lvl="2" algn="r">
              <a:spcBef>
                <a:spcPts val="0"/>
              </a:spcBef>
            </a:pPr>
            <a:r>
              <a:rPr lang="en-US" sz="2400" b="1" i="1" dirty="0">
                <a:solidFill>
                  <a:srgbClr val="FFFFCC"/>
                </a:solidFill>
                <a:effectLst>
                  <a:outerShdw blurRad="38100" dist="38100" dir="2700000" algn="tl">
                    <a:srgbClr val="000000">
                      <a:alpha val="43137"/>
                    </a:srgbClr>
                  </a:outerShdw>
                </a:effectLst>
              </a:rPr>
              <a:t>Wilderness Act, Section 2(c)</a:t>
            </a:r>
          </a:p>
          <a:p>
            <a:pPr lvl="2" algn="r">
              <a:spcBef>
                <a:spcPts val="0"/>
              </a:spcBef>
            </a:pPr>
            <a:r>
              <a:rPr lang="en-US" sz="2400" b="1" i="1" dirty="0">
                <a:solidFill>
                  <a:srgbClr val="FFFFCC"/>
                </a:solidFill>
                <a:effectLst>
                  <a:outerShdw blurRad="38100" dist="38100" dir="2700000" algn="tl">
                    <a:srgbClr val="000000">
                      <a:alpha val="43137"/>
                    </a:srgbClr>
                  </a:outerShdw>
                </a:effectLst>
              </a:rPr>
              <a:t>“Definition of Wilderness”</a:t>
            </a:r>
          </a:p>
        </p:txBody>
      </p:sp>
    </p:spTree>
    <p:extLst>
      <p:ext uri="{BB962C8B-B14F-4D97-AF65-F5344CB8AC3E}">
        <p14:creationId xmlns:p14="http://schemas.microsoft.com/office/powerpoint/2010/main" val="284182946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idx="1"/>
          </p:nvPr>
        </p:nvSpPr>
        <p:spPr/>
        <p:txBody>
          <a:bodyPr>
            <a:normAutofit/>
          </a:bodyPr>
          <a:lstStyle/>
          <a:p>
            <a:pPr marL="137160" marR="0" lvl="0" indent="0" algn="l" defTabSz="914400" rtl="0" eaLnBrk="1" fontAlgn="auto" latinLnBrk="0" hangingPunct="1">
              <a:lnSpc>
                <a:spcPct val="100000"/>
              </a:lnSpc>
              <a:spcBef>
                <a:spcPct val="20000"/>
              </a:spcBef>
              <a:spcAft>
                <a:spcPts val="0"/>
              </a:spcAft>
              <a:buClr>
                <a:schemeClr val="tx1">
                  <a:shade val="95000"/>
                </a:schemeClr>
              </a:buClr>
              <a:buSzPct val="65000"/>
              <a:buFontTx/>
              <a:buNone/>
              <a:tabLst/>
              <a:defRPr/>
            </a:pPr>
            <a:r>
              <a:rPr kumimoji="0" lang="en-US" sz="3200" b="0" i="0" u="none" strike="noStrike" kern="1200" cap="none" spc="0" normalizeH="0" baseline="0" noProof="0" dirty="0">
                <a:ln>
                  <a:noFill/>
                </a:ln>
                <a:solidFill>
                  <a:schemeClr val="tx1"/>
                </a:solidFill>
                <a:effectLst>
                  <a:outerShdw blurRad="50800" dist="50800" dir="5400000" algn="ctr" rotWithShape="0">
                    <a:srgbClr val="663300"/>
                  </a:outerShdw>
                </a:effectLst>
                <a:uLnTx/>
                <a:uFillTx/>
                <a:latin typeface="+mn-lt"/>
                <a:ea typeface="+mn-ea"/>
                <a:cs typeface="+mn-cs"/>
              </a:rPr>
              <a:t>“Except as otherwise provided in this Act, wilderness areas shall be devoted to the public purposes of recreational, scenic, scientific, educational, conservation, and </a:t>
            </a:r>
            <a:r>
              <a:rPr kumimoji="0" lang="en-US" sz="3200" b="0" i="0" u="sng" strike="noStrike" kern="1200" cap="none" spc="0" normalizeH="0" baseline="0" noProof="0" dirty="0">
                <a:ln>
                  <a:noFill/>
                </a:ln>
                <a:solidFill>
                  <a:srgbClr val="FFFF00"/>
                </a:solidFill>
                <a:effectLst>
                  <a:outerShdw blurRad="50800" dist="50800" dir="5400000" algn="ctr" rotWithShape="0">
                    <a:srgbClr val="663300"/>
                  </a:outerShdw>
                </a:effectLst>
                <a:uLnTx/>
                <a:uFillTx/>
                <a:latin typeface="+mn-lt"/>
                <a:ea typeface="+mn-ea"/>
                <a:cs typeface="+mn-cs"/>
              </a:rPr>
              <a:t>historical use</a:t>
            </a:r>
            <a:r>
              <a:rPr kumimoji="0" lang="en-US" sz="3200" b="0" i="0" u="none" strike="noStrike" kern="1200" cap="none" spc="0" normalizeH="0" baseline="0" noProof="0" dirty="0">
                <a:ln>
                  <a:noFill/>
                </a:ln>
                <a:solidFill>
                  <a:schemeClr val="tx1"/>
                </a:solidFill>
                <a:effectLst>
                  <a:outerShdw blurRad="50800" dist="50800" dir="5400000" algn="ctr" rotWithShape="0">
                    <a:srgbClr val="663300"/>
                  </a:outerShdw>
                </a:effectLst>
                <a:uLnTx/>
                <a:uFillTx/>
                <a:latin typeface="+mn-lt"/>
                <a:ea typeface="+mn-ea"/>
                <a:cs typeface="+mn-cs"/>
              </a:rPr>
              <a:t>.”</a:t>
            </a:r>
          </a:p>
          <a:p>
            <a:pPr marL="1033463" marR="0" lvl="2" indent="-119063" algn="r" defTabSz="914400" rtl="0" eaLnBrk="1" fontAlgn="auto" latinLnBrk="0" hangingPunct="1">
              <a:lnSpc>
                <a:spcPct val="100000"/>
              </a:lnSpc>
              <a:spcBef>
                <a:spcPct val="20000"/>
              </a:spcBef>
              <a:spcAft>
                <a:spcPts val="0"/>
              </a:spcAft>
              <a:buClr>
                <a:schemeClr val="tx1"/>
              </a:buClr>
              <a:buSzPct val="95000"/>
              <a:buFontTx/>
              <a:buNone/>
              <a:tabLst/>
              <a:defRPr/>
            </a:pPr>
            <a:r>
              <a:rPr kumimoji="0" lang="en-US" sz="2800" b="0" i="0" u="none" strike="noStrike" kern="1200" cap="none" spc="0" normalizeH="0" baseline="0" noProof="0" dirty="0">
                <a:ln>
                  <a:noFill/>
                </a:ln>
                <a:solidFill>
                  <a:schemeClr val="tx1"/>
                </a:solidFill>
                <a:effectLst/>
                <a:uLnTx/>
                <a:uFillTx/>
                <a:latin typeface="+mn-lt"/>
                <a:ea typeface="+mn-ea"/>
                <a:cs typeface="+mn-cs"/>
              </a:rPr>
              <a:t>Wilderness Act, Section 4(b)</a:t>
            </a:r>
          </a:p>
        </p:txBody>
      </p:sp>
      <p:sp>
        <p:nvSpPr>
          <p:cNvPr id="2" name="Title 1">
            <a:extLst>
              <a:ext uri="{FF2B5EF4-FFF2-40B4-BE49-F238E27FC236}">
                <a16:creationId xmlns:a16="http://schemas.microsoft.com/office/drawing/2014/main" id="{1C5B84AB-50FF-4B24-BB86-CF48CC794E15}"/>
              </a:ext>
            </a:extLst>
          </p:cNvPr>
          <p:cNvSpPr>
            <a:spLocks noGrp="1"/>
          </p:cNvSpPr>
          <p:nvPr>
            <p:ph type="title"/>
          </p:nvPr>
        </p:nvSpPr>
        <p:spPr>
          <a:xfrm>
            <a:off x="457200" y="-1143000"/>
            <a:ext cx="8229600" cy="1143000"/>
          </a:xfrm>
        </p:spPr>
        <p:txBody>
          <a:bodyPr vert="horz" anchor="b">
            <a:normAutofit/>
            <a:scene3d>
              <a:camera prst="orthographicFront"/>
              <a:lightRig rig="soft" dir="t">
                <a:rot lat="0" lon="0" rev="16800000"/>
              </a:lightRig>
            </a:scene3d>
            <a:sp3d prstMaterial="softEdge">
              <a:bevelT w="38100" h="38100"/>
            </a:sp3d>
          </a:bodyPr>
          <a:lstStyle/>
          <a:p>
            <a:r>
              <a:rPr lang="en-US" dirty="0"/>
              <a:t>Wilderness Act, Section 4(b)</a:t>
            </a:r>
          </a:p>
        </p:txBody>
      </p:sp>
    </p:spTree>
    <p:extLst>
      <p:ext uri="{BB962C8B-B14F-4D97-AF65-F5344CB8AC3E}">
        <p14:creationId xmlns:p14="http://schemas.microsoft.com/office/powerpoint/2010/main" val="3678332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3">
                                            <p:txEl>
                                              <p:pRg st="1" end="1"/>
                                            </p:txEl>
                                          </p:spTgt>
                                        </p:tgtEl>
                                        <p:attrNameLst>
                                          <p:attrName>style.visibility</p:attrName>
                                        </p:attrNameLst>
                                      </p:cBhvr>
                                      <p:to>
                                        <p:strVal val="visible"/>
                                      </p:to>
                                    </p:set>
                                    <p:animEffect transition="in" filter="fade">
                                      <p:cBhvr>
                                        <p:cTn id="10"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715000"/>
          </a:xfrm>
        </p:spPr>
        <p:txBody>
          <a:bodyPr>
            <a:noAutofit/>
          </a:bodyPr>
          <a:lstStyle/>
          <a:p>
            <a:pPr marL="0"/>
            <a:r>
              <a:rPr lang="en-US" i="1" dirty="0"/>
              <a:t>Wilderness Watch v. Mainella </a:t>
            </a:r>
            <a:r>
              <a:rPr lang="en-US" dirty="0"/>
              <a:t>(11</a:t>
            </a:r>
            <a:r>
              <a:rPr lang="en-US" baseline="30000" dirty="0"/>
              <a:t>th</a:t>
            </a:r>
            <a:r>
              <a:rPr lang="en-US" dirty="0"/>
              <a:t> Cir. 2004)</a:t>
            </a:r>
          </a:p>
          <a:p>
            <a:pPr marL="690563" lvl="1" indent="-461963"/>
            <a:r>
              <a:rPr lang="en-US" b="1" dirty="0">
                <a:solidFill>
                  <a:srgbClr val="FFFF00"/>
                </a:solidFill>
              </a:rPr>
              <a:t>“...we cannot agree...that the preservation of historical structures furthers the goals of the Wilderness Act.”</a:t>
            </a:r>
          </a:p>
          <a:p>
            <a:pPr marL="690563" lvl="1" indent="-461963"/>
            <a:r>
              <a:rPr lang="en-US" b="1" dirty="0">
                <a:solidFill>
                  <a:srgbClr val="FFFF00"/>
                </a:solidFill>
              </a:rPr>
              <a:t>“...the only reasonable reading of ‘historical use’ in the Wilderness Act refers to natural, rather than man-made features.”</a:t>
            </a:r>
          </a:p>
          <a:p>
            <a:pPr marL="690563" lvl="1" indent="-461963"/>
            <a:r>
              <a:rPr lang="en-US" b="1" dirty="0">
                <a:solidFill>
                  <a:srgbClr val="FFFF00"/>
                </a:solidFill>
              </a:rPr>
              <a:t>“Absent...explicit statutory instructions...the need to preserve historical structures may not be inferred from the Wilderness Act nor grafted onto its general purpose.”</a:t>
            </a:r>
          </a:p>
          <a:p>
            <a:pPr marL="0"/>
            <a:r>
              <a:rPr lang="en-US" i="1" dirty="0" err="1"/>
              <a:t>OLYM</a:t>
            </a:r>
            <a:r>
              <a:rPr lang="en-US" i="1" dirty="0"/>
              <a:t> Park Assoc. v. Mainella </a:t>
            </a:r>
            <a:r>
              <a:rPr lang="en-US" dirty="0"/>
              <a:t>(</a:t>
            </a:r>
            <a:r>
              <a:rPr lang="en-US" dirty="0" err="1"/>
              <a:t>W.D</a:t>
            </a:r>
            <a:r>
              <a:rPr lang="en-US" dirty="0"/>
              <a:t>. Wash. 2005)</a:t>
            </a:r>
          </a:p>
          <a:p>
            <a:pPr lvl="1" indent="-468313"/>
            <a:r>
              <a:rPr lang="en-US" b="1" dirty="0">
                <a:solidFill>
                  <a:srgbClr val="FFFF00"/>
                </a:solidFill>
              </a:rPr>
              <a:t>“The Court’s reasoning in </a:t>
            </a:r>
            <a:r>
              <a:rPr lang="en-US" b="1" i="1" dirty="0">
                <a:solidFill>
                  <a:srgbClr val="FFFF00"/>
                </a:solidFill>
              </a:rPr>
              <a:t>Wilderness Watch v. Mainella</a:t>
            </a:r>
            <a:r>
              <a:rPr lang="en-US" b="1" dirty="0">
                <a:solidFill>
                  <a:srgbClr val="FFFF00"/>
                </a:solidFill>
              </a:rPr>
              <a:t> is persuasive.”</a:t>
            </a:r>
          </a:p>
          <a:p>
            <a:pPr marL="548640" lvl="1"/>
            <a:endParaRPr lang="en-US" dirty="0"/>
          </a:p>
          <a:p>
            <a:endParaRPr lang="en-US" dirty="0"/>
          </a:p>
        </p:txBody>
      </p:sp>
      <p:sp>
        <p:nvSpPr>
          <p:cNvPr id="2" name="Title 1">
            <a:extLst>
              <a:ext uri="{FF2B5EF4-FFF2-40B4-BE49-F238E27FC236}">
                <a16:creationId xmlns:a16="http://schemas.microsoft.com/office/drawing/2014/main" id="{C63930E9-C208-4B6C-B052-7993DC8F6B8E}"/>
              </a:ext>
            </a:extLst>
          </p:cNvPr>
          <p:cNvSpPr>
            <a:spLocks noGrp="1"/>
          </p:cNvSpPr>
          <p:nvPr>
            <p:ph type="title"/>
          </p:nvPr>
        </p:nvSpPr>
        <p:spPr>
          <a:xfrm>
            <a:off x="457200" y="-1143000"/>
            <a:ext cx="8229600" cy="1143000"/>
          </a:xfrm>
        </p:spPr>
        <p:txBody>
          <a:bodyPr vert="horz" anchor="b">
            <a:normAutofit/>
            <a:scene3d>
              <a:camera prst="orthographicFront"/>
              <a:lightRig rig="soft" dir="t">
                <a:rot lat="0" lon="0" rev="16800000"/>
              </a:lightRig>
            </a:scene3d>
            <a:sp3d prstMaterial="softEdge">
              <a:bevelT w="38100" h="38100"/>
            </a:sp3d>
          </a:bodyPr>
          <a:lstStyle/>
          <a:p>
            <a:r>
              <a:rPr lang="en-US" dirty="0"/>
              <a:t>Court cases</a:t>
            </a:r>
          </a:p>
        </p:txBody>
      </p:sp>
    </p:spTree>
    <p:extLst>
      <p:ext uri="{BB962C8B-B14F-4D97-AF65-F5344CB8AC3E}">
        <p14:creationId xmlns:p14="http://schemas.microsoft.com/office/powerpoint/2010/main" val="1370615613"/>
      </p:ext>
    </p:extLst>
  </p:cSld>
  <p:clrMapOvr>
    <a:masterClrMapping/>
  </p:clrMapOvr>
  <mc:AlternateContent xmlns:mc="http://schemas.openxmlformats.org/markup-compatibility/2006" xmlns:p14="http://schemas.microsoft.com/office/powerpoint/2010/main">
    <mc:Choice Requires="p14">
      <p:transition spd="slow" p14:dur="4000">
        <p14:vortex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715000"/>
          </a:xfrm>
        </p:spPr>
        <p:txBody>
          <a:bodyPr>
            <a:normAutofit/>
          </a:bodyPr>
          <a:lstStyle/>
          <a:p>
            <a:pPr marL="0"/>
            <a:r>
              <a:rPr lang="en-US" i="1" dirty="0"/>
              <a:t>Wilderness Watch v. Mainella </a:t>
            </a:r>
            <a:r>
              <a:rPr lang="en-US" dirty="0"/>
              <a:t>(11</a:t>
            </a:r>
            <a:r>
              <a:rPr lang="en-US" baseline="30000" dirty="0"/>
              <a:t>th</a:t>
            </a:r>
            <a:r>
              <a:rPr lang="en-US" dirty="0"/>
              <a:t> Cir. 2004)</a:t>
            </a:r>
          </a:p>
          <a:p>
            <a:pPr marL="690563" lvl="1" indent="-461963"/>
            <a:r>
              <a:rPr lang="en-US" b="1" dirty="0">
                <a:solidFill>
                  <a:srgbClr val="FFFF00"/>
                </a:solidFill>
              </a:rPr>
              <a:t>“...we cannot agree...that the preservation of historical structures furthers the goals of the Wilderness Act.”</a:t>
            </a:r>
          </a:p>
          <a:p>
            <a:pPr marL="690563" lvl="1" indent="-461963"/>
            <a:r>
              <a:rPr lang="en-US" b="1" dirty="0">
                <a:solidFill>
                  <a:srgbClr val="FFFF00"/>
                </a:solidFill>
              </a:rPr>
              <a:t>“...the only reasonable reading of ‘historical use’ in the Wilderness Act refers to natural, rather than man-made features.”</a:t>
            </a:r>
          </a:p>
          <a:p>
            <a:pPr marL="690563" lvl="1" indent="-461963"/>
            <a:r>
              <a:rPr lang="en-US" b="1" dirty="0">
                <a:solidFill>
                  <a:srgbClr val="FFFF00"/>
                </a:solidFill>
              </a:rPr>
              <a:t>“Absent...explicit statutory instructions...the need to preserve historical structures may not be inferred from the Wilderness Act nor grafted onto its general purpose.”</a:t>
            </a:r>
          </a:p>
          <a:p>
            <a:pPr marL="0"/>
            <a:r>
              <a:rPr lang="en-US" i="1" dirty="0"/>
              <a:t>High Sierra Hikers v. </a:t>
            </a:r>
            <a:r>
              <a:rPr lang="en-US" i="1" dirty="0" err="1"/>
              <a:t>USFS</a:t>
            </a:r>
            <a:r>
              <a:rPr lang="en-US" i="1" dirty="0"/>
              <a:t> </a:t>
            </a:r>
            <a:r>
              <a:rPr lang="en-US" dirty="0"/>
              <a:t>(</a:t>
            </a:r>
            <a:r>
              <a:rPr lang="en-US" dirty="0" err="1"/>
              <a:t>E.D</a:t>
            </a:r>
            <a:r>
              <a:rPr lang="en-US" dirty="0"/>
              <a:t>. Calif. 2006)</a:t>
            </a:r>
          </a:p>
          <a:p>
            <a:pPr marL="0"/>
            <a:r>
              <a:rPr lang="en-US" i="1" dirty="0"/>
              <a:t>Wilderness Watch v. Iwamoto </a:t>
            </a:r>
            <a:r>
              <a:rPr lang="en-US" dirty="0"/>
              <a:t>(</a:t>
            </a:r>
            <a:r>
              <a:rPr lang="en-US" dirty="0" err="1"/>
              <a:t>W.D</a:t>
            </a:r>
            <a:r>
              <a:rPr lang="en-US" dirty="0"/>
              <a:t>. Wash. 2012)</a:t>
            </a:r>
          </a:p>
          <a:p>
            <a:pPr marL="548640" lvl="1"/>
            <a:endParaRPr lang="en-US" dirty="0"/>
          </a:p>
          <a:p>
            <a:endParaRPr lang="en-US" dirty="0"/>
          </a:p>
        </p:txBody>
      </p:sp>
      <p:sp>
        <p:nvSpPr>
          <p:cNvPr id="4" name="Title 3"/>
          <p:cNvSpPr txBox="1">
            <a:spLocks noGrp="1"/>
          </p:cNvSpPr>
          <p:nvPr>
            <p:ph type="title" idx="4294967295"/>
          </p:nvPr>
        </p:nvSpPr>
        <p:spPr>
          <a:xfrm>
            <a:off x="914400" y="5486400"/>
            <a:ext cx="7315200" cy="830997"/>
          </a:xfrm>
          <a:prstGeom prst="rect">
            <a:avLst/>
          </a:prstGeom>
          <a:solidFill>
            <a:srgbClr val="663300">
              <a:alpha val="90000"/>
            </a:srgbClr>
          </a:solidFill>
          <a:ln>
            <a:noFill/>
            <a:prstDash/>
          </a:ln>
          <a:effectLst>
            <a:glow rad="139700">
              <a:schemeClr val="accent1">
                <a:satMod val="175000"/>
                <a:alpha val="40000"/>
              </a:schemeClr>
            </a:glow>
          </a:effectLst>
          <a:scene3d>
            <a:camera prst="orthographicFront"/>
            <a:lightRig rig="threePt" dir="t"/>
          </a:scene3d>
          <a:sp3d>
            <a:bevelB w="88900" h="8890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00"/>
                </a:solidFill>
                <a:effectLst/>
                <a:uLnTx/>
                <a:uFillTx/>
                <a:latin typeface="+mn-lt"/>
                <a:ea typeface="+mn-ea"/>
                <a:cs typeface="+mn-cs"/>
              </a:rPr>
              <a:t>Agency claimed “historical use”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00"/>
                </a:solidFill>
                <a:effectLst/>
                <a:uLnTx/>
                <a:uFillTx/>
                <a:latin typeface="+mn-lt"/>
                <a:ea typeface="+mn-ea"/>
                <a:cs typeface="+mn-cs"/>
              </a:rPr>
              <a:t>Courts cite 1</a:t>
            </a:r>
            <a:r>
              <a:rPr kumimoji="0" lang="en-US" sz="2400" b="1" i="0" u="none" strike="noStrike" kern="1200" cap="none" spc="0" normalizeH="0" baseline="30000" noProof="0" dirty="0">
                <a:ln>
                  <a:noFill/>
                </a:ln>
                <a:solidFill>
                  <a:srgbClr val="FFFF00"/>
                </a:solidFill>
                <a:effectLst/>
                <a:uLnTx/>
                <a:uFillTx/>
                <a:latin typeface="+mn-lt"/>
                <a:ea typeface="+mn-ea"/>
                <a:cs typeface="+mn-cs"/>
              </a:rPr>
              <a:t>st</a:t>
            </a:r>
            <a:r>
              <a:rPr kumimoji="0" lang="en-US" sz="2400" b="1" i="0" u="none" strike="noStrike" kern="1200" cap="none" spc="0" normalizeH="0" baseline="0" noProof="0" dirty="0">
                <a:ln>
                  <a:noFill/>
                </a:ln>
                <a:solidFill>
                  <a:srgbClr val="FFFF00"/>
                </a:solidFill>
                <a:effectLst/>
                <a:uLnTx/>
                <a:uFillTx/>
                <a:latin typeface="+mn-lt"/>
                <a:ea typeface="+mn-ea"/>
                <a:cs typeface="+mn-cs"/>
              </a:rPr>
              <a:t> two cases</a:t>
            </a:r>
          </a:p>
        </p:txBody>
      </p:sp>
    </p:spTree>
    <p:extLst>
      <p:ext uri="{BB962C8B-B14F-4D97-AF65-F5344CB8AC3E}">
        <p14:creationId xmlns:p14="http://schemas.microsoft.com/office/powerpoint/2010/main" val="2213921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B27FD-FE44-499D-B634-CACB0318BA7F}"/>
              </a:ext>
            </a:extLst>
          </p:cNvPr>
          <p:cNvSpPr>
            <a:spLocks noGrp="1"/>
          </p:cNvSpPr>
          <p:nvPr>
            <p:ph type="title"/>
          </p:nvPr>
        </p:nvSpPr>
        <p:spPr>
          <a:xfrm>
            <a:off x="457200" y="-1143000"/>
            <a:ext cx="8229600" cy="1143000"/>
          </a:xfrm>
        </p:spPr>
        <p:txBody>
          <a:bodyPr vert="horz" anchor="b">
            <a:normAutofit fontScale="90000"/>
            <a:scene3d>
              <a:camera prst="orthographicFront"/>
              <a:lightRig rig="soft" dir="t">
                <a:rot lat="0" lon="0" rev="16800000"/>
              </a:lightRig>
            </a:scene3d>
            <a:sp3d prstMaterial="softEdge">
              <a:bevelT w="38100" h="38100"/>
            </a:sp3d>
          </a:bodyPr>
          <a:lstStyle/>
          <a:p>
            <a:pPr marL="0"/>
            <a:r>
              <a:rPr lang="en-US" i="1" dirty="0"/>
              <a:t>Wilderness Watch v. </a:t>
            </a:r>
            <a:r>
              <a:rPr lang="en-US" i="1" dirty="0" err="1"/>
              <a:t>Mainella</a:t>
            </a:r>
            <a:r>
              <a:rPr lang="en-US" i="1" dirty="0"/>
              <a:t> </a:t>
            </a:r>
            <a:r>
              <a:rPr lang="en-US" dirty="0"/>
              <a:t>(11</a:t>
            </a:r>
            <a:r>
              <a:rPr lang="en-US" baseline="30000" dirty="0"/>
              <a:t>th</a:t>
            </a:r>
            <a:r>
              <a:rPr lang="en-US" dirty="0"/>
              <a:t> Cir. 2004)</a:t>
            </a:r>
          </a:p>
        </p:txBody>
      </p:sp>
      <p:sp>
        <p:nvSpPr>
          <p:cNvPr id="3" name="Content Placeholder 2"/>
          <p:cNvSpPr>
            <a:spLocks noGrp="1"/>
          </p:cNvSpPr>
          <p:nvPr>
            <p:ph idx="1"/>
          </p:nvPr>
        </p:nvSpPr>
        <p:spPr>
          <a:xfrm>
            <a:off x="457200" y="457200"/>
            <a:ext cx="8229600" cy="5715000"/>
          </a:xfrm>
        </p:spPr>
        <p:txBody>
          <a:bodyPr>
            <a:normAutofit/>
          </a:bodyPr>
          <a:lstStyle/>
          <a:p>
            <a:pPr marL="0"/>
            <a:r>
              <a:rPr lang="en-US" i="1" dirty="0"/>
              <a:t>Wilderness Watch v. Mainella </a:t>
            </a:r>
            <a:r>
              <a:rPr lang="en-US" dirty="0"/>
              <a:t>(11</a:t>
            </a:r>
            <a:r>
              <a:rPr lang="en-US" baseline="30000" dirty="0"/>
              <a:t>th</a:t>
            </a:r>
            <a:r>
              <a:rPr lang="en-US" dirty="0"/>
              <a:t> Cir. 2004)</a:t>
            </a:r>
          </a:p>
          <a:p>
            <a:pPr marL="690563" lvl="1" indent="-461963"/>
            <a:r>
              <a:rPr lang="en-US" b="1" dirty="0">
                <a:solidFill>
                  <a:srgbClr val="FFFF00"/>
                </a:solidFill>
              </a:rPr>
              <a:t>“...we cannot agree...that the preservation of historical structures furthers the goals of the Wilderness Act.”</a:t>
            </a:r>
          </a:p>
          <a:p>
            <a:pPr marL="690563" lvl="1" indent="-461963"/>
            <a:r>
              <a:rPr lang="en-US" b="1" dirty="0">
                <a:solidFill>
                  <a:srgbClr val="FFFF00"/>
                </a:solidFill>
              </a:rPr>
              <a:t>“...the only reasonable reading of ‘historical use’ in the Wilderness Act refers to natural, rather than man-made features.”</a:t>
            </a:r>
          </a:p>
          <a:p>
            <a:pPr marL="690563" lvl="1" indent="-461963"/>
            <a:r>
              <a:rPr lang="en-US" b="1" dirty="0">
                <a:solidFill>
                  <a:srgbClr val="FFFF00"/>
                </a:solidFill>
              </a:rPr>
              <a:t>“Absent...explicit statutory instructions...the need to preserve historical structures may not be inferred from the Wilderness Act nor grafted onto its general purpose.”</a:t>
            </a:r>
          </a:p>
          <a:p>
            <a:pPr marL="548640" lvl="1"/>
            <a:endParaRPr lang="en-US" dirty="0"/>
          </a:p>
          <a:p>
            <a:endParaRPr lang="en-US" dirty="0"/>
          </a:p>
        </p:txBody>
      </p:sp>
    </p:spTree>
    <p:extLst>
      <p:ext uri="{BB962C8B-B14F-4D97-AF65-F5344CB8AC3E}">
        <p14:creationId xmlns:p14="http://schemas.microsoft.com/office/powerpoint/2010/main" val="1624289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400" dirty="0">
                <a:latin typeface="+mn-lt"/>
              </a:rPr>
              <a:t>“Definition of Wilderness”</a:t>
            </a:r>
          </a:p>
        </p:txBody>
      </p:sp>
      <p:sp>
        <p:nvSpPr>
          <p:cNvPr id="6" name="Content Placeholder 5"/>
          <p:cNvSpPr>
            <a:spLocks noGrp="1"/>
          </p:cNvSpPr>
          <p:nvPr>
            <p:ph idx="1"/>
          </p:nvPr>
        </p:nvSpPr>
        <p:spPr/>
        <p:txBody>
          <a:bodyPr/>
          <a:lstStyle/>
          <a:p>
            <a:r>
              <a:rPr lang="en-US" dirty="0"/>
              <a:t>“A wilderness...(4) may also contain ecological, geological, or other features of scientific, educational, scenic, or historical value.”</a:t>
            </a:r>
          </a:p>
          <a:p>
            <a:pPr lvl="2" algn="r"/>
            <a:r>
              <a:rPr lang="en-US" dirty="0"/>
              <a:t>Wilderness Act, Section 2(c)</a:t>
            </a:r>
          </a:p>
        </p:txBody>
      </p:sp>
    </p:spTree>
    <p:extLst>
      <p:ext uri="{BB962C8B-B14F-4D97-AF65-F5344CB8AC3E}">
        <p14:creationId xmlns:p14="http://schemas.microsoft.com/office/powerpoint/2010/main" val="92364577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a:spLocks noGrp="1"/>
          </p:cNvSpPr>
          <p:nvPr>
            <p:ph type="title"/>
          </p:nvPr>
        </p:nvSpPr>
        <p:spPr>
          <a:xfrm>
            <a:off x="457200" y="274638"/>
            <a:ext cx="8229600" cy="1143000"/>
          </a:xfrm>
        </p:spPr>
        <p:txBody>
          <a:bodyPr>
            <a:normAutofit/>
          </a:bodyPr>
          <a:lstStyle/>
          <a:p>
            <a:r>
              <a:rPr lang="en-US" sz="4400" dirty="0">
                <a:latin typeface="+mn-lt"/>
              </a:rPr>
              <a:t>“Definition of Wilderness”</a:t>
            </a:r>
          </a:p>
        </p:txBody>
      </p:sp>
      <p:sp>
        <p:nvSpPr>
          <p:cNvPr id="6" name="Content Placeholder 5"/>
          <p:cNvSpPr>
            <a:spLocks noGrp="1"/>
          </p:cNvSpPr>
          <p:nvPr>
            <p:ph idx="1"/>
          </p:nvPr>
        </p:nvSpPr>
        <p:spPr/>
        <p:txBody>
          <a:bodyPr/>
          <a:lstStyle/>
          <a:p>
            <a:r>
              <a:rPr lang="en-US" dirty="0"/>
              <a:t>“A wilderness...(4) may also contain ecological, geological, or </a:t>
            </a:r>
            <a:r>
              <a:rPr lang="en-US" dirty="0">
                <a:solidFill>
                  <a:srgbClr val="FFFF00"/>
                </a:solidFill>
              </a:rPr>
              <a:t>other features of </a:t>
            </a:r>
            <a:r>
              <a:rPr lang="en-US" dirty="0"/>
              <a:t>scientific, educational, scenic, or historical </a:t>
            </a:r>
            <a:r>
              <a:rPr lang="en-US" dirty="0">
                <a:solidFill>
                  <a:srgbClr val="FFFF00"/>
                </a:solidFill>
              </a:rPr>
              <a:t>value</a:t>
            </a:r>
            <a:r>
              <a:rPr lang="en-US" dirty="0"/>
              <a:t>.”</a:t>
            </a:r>
          </a:p>
          <a:p>
            <a:pPr lvl="1" algn="r"/>
            <a:r>
              <a:rPr lang="en-US" sz="2200" dirty="0"/>
              <a:t>Wilderness Act, Section 2(c)</a:t>
            </a:r>
          </a:p>
        </p:txBody>
      </p:sp>
    </p:spTree>
    <p:extLst>
      <p:ext uri="{BB962C8B-B14F-4D97-AF65-F5344CB8AC3E}">
        <p14:creationId xmlns:p14="http://schemas.microsoft.com/office/powerpoint/2010/main" val="1534351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B252E-2B77-40F0-9B08-4F6043023344}"/>
              </a:ext>
            </a:extLst>
          </p:cNvPr>
          <p:cNvSpPr>
            <a:spLocks noGrp="1"/>
          </p:cNvSpPr>
          <p:nvPr>
            <p:ph type="title"/>
          </p:nvPr>
        </p:nvSpPr>
        <p:spPr>
          <a:xfrm>
            <a:off x="457200" y="-1143000"/>
            <a:ext cx="8229600" cy="1143000"/>
          </a:xfrm>
        </p:spPr>
        <p:txBody>
          <a:bodyPr vert="horz" anchor="b">
            <a:normAutofit/>
            <a:scene3d>
              <a:camera prst="orthographicFront"/>
              <a:lightRig rig="soft" dir="t">
                <a:rot lat="0" lon="0" rev="16800000"/>
              </a:lightRig>
            </a:scene3d>
            <a:sp3d prstMaterial="softEdge">
              <a:bevelT w="38100" h="38100"/>
            </a:sp3d>
          </a:bodyPr>
          <a:lstStyle/>
          <a:p>
            <a:r>
              <a:rPr lang="en-US" dirty="0"/>
              <a:t>Definition vs. Use</a:t>
            </a:r>
          </a:p>
        </p:txBody>
      </p:sp>
      <p:sp>
        <p:nvSpPr>
          <p:cNvPr id="6" name="Text Placeholder 5"/>
          <p:cNvSpPr>
            <a:spLocks noGrp="1"/>
          </p:cNvSpPr>
          <p:nvPr>
            <p:ph type="body" idx="1"/>
          </p:nvPr>
        </p:nvSpPr>
        <p:spPr/>
        <p:txBody>
          <a:bodyPr/>
          <a:lstStyle/>
          <a:p>
            <a:r>
              <a:rPr lang="en-US" dirty="0"/>
              <a:t>Definition [2(</a:t>
            </a:r>
            <a:r>
              <a:rPr lang="en-US" cap="none" dirty="0"/>
              <a:t>c</a:t>
            </a:r>
            <a:r>
              <a:rPr lang="en-US" dirty="0"/>
              <a:t>)]</a:t>
            </a:r>
          </a:p>
        </p:txBody>
      </p:sp>
      <p:sp>
        <p:nvSpPr>
          <p:cNvPr id="8" name="Text Placeholder 7"/>
          <p:cNvSpPr>
            <a:spLocks noGrp="1"/>
          </p:cNvSpPr>
          <p:nvPr>
            <p:ph type="body" sz="half" idx="3"/>
          </p:nvPr>
        </p:nvSpPr>
        <p:spPr/>
        <p:txBody>
          <a:bodyPr/>
          <a:lstStyle/>
          <a:p>
            <a:r>
              <a:rPr lang="en-US" dirty="0"/>
              <a:t>Use [4(</a:t>
            </a:r>
            <a:r>
              <a:rPr lang="en-US" cap="none" dirty="0"/>
              <a:t>b</a:t>
            </a:r>
            <a:r>
              <a:rPr lang="en-US" dirty="0"/>
              <a:t>)]</a:t>
            </a:r>
          </a:p>
        </p:txBody>
      </p:sp>
      <p:sp>
        <p:nvSpPr>
          <p:cNvPr id="7" name="Content Placeholder 6"/>
          <p:cNvSpPr>
            <a:spLocks noGrp="1"/>
          </p:cNvSpPr>
          <p:nvPr>
            <p:ph sz="quarter" idx="2"/>
          </p:nvPr>
        </p:nvSpPr>
        <p:spPr/>
        <p:txBody>
          <a:bodyPr/>
          <a:lstStyle/>
          <a:p>
            <a:r>
              <a:rPr lang="en-US" dirty="0"/>
              <a:t>ecological</a:t>
            </a:r>
          </a:p>
          <a:p>
            <a:r>
              <a:rPr lang="en-US" dirty="0"/>
              <a:t>geological</a:t>
            </a:r>
          </a:p>
          <a:p>
            <a:r>
              <a:rPr lang="en-US" dirty="0"/>
              <a:t>scientific</a:t>
            </a:r>
          </a:p>
          <a:p>
            <a:r>
              <a:rPr lang="en-US" dirty="0"/>
              <a:t>educational</a:t>
            </a:r>
          </a:p>
          <a:p>
            <a:r>
              <a:rPr lang="en-US" dirty="0"/>
              <a:t>scenic</a:t>
            </a:r>
          </a:p>
          <a:p>
            <a:r>
              <a:rPr lang="en-US" dirty="0"/>
              <a:t>historical</a:t>
            </a:r>
          </a:p>
        </p:txBody>
      </p:sp>
      <p:sp>
        <p:nvSpPr>
          <p:cNvPr id="9" name="Content Placeholder 8"/>
          <p:cNvSpPr>
            <a:spLocks noGrp="1"/>
          </p:cNvSpPr>
          <p:nvPr>
            <p:ph sz="quarter" idx="4"/>
          </p:nvPr>
        </p:nvSpPr>
        <p:spPr/>
        <p:txBody>
          <a:bodyPr/>
          <a:lstStyle/>
          <a:p>
            <a:r>
              <a:rPr lang="en-US" dirty="0"/>
              <a:t>recreational</a:t>
            </a:r>
          </a:p>
          <a:p>
            <a:r>
              <a:rPr lang="en-US" dirty="0"/>
              <a:t>scenic</a:t>
            </a:r>
          </a:p>
          <a:p>
            <a:r>
              <a:rPr lang="en-US" dirty="0"/>
              <a:t>scientific</a:t>
            </a:r>
          </a:p>
          <a:p>
            <a:r>
              <a:rPr lang="en-US" dirty="0"/>
              <a:t>educational</a:t>
            </a:r>
          </a:p>
          <a:p>
            <a:r>
              <a:rPr lang="en-US" dirty="0"/>
              <a:t>conservation</a:t>
            </a:r>
          </a:p>
          <a:p>
            <a:r>
              <a:rPr lang="en-US" dirty="0"/>
              <a:t>historical</a:t>
            </a:r>
          </a:p>
        </p:txBody>
      </p:sp>
    </p:spTree>
    <p:extLst>
      <p:ext uri="{BB962C8B-B14F-4D97-AF65-F5344CB8AC3E}">
        <p14:creationId xmlns:p14="http://schemas.microsoft.com/office/powerpoint/2010/main" val="34222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fade">
                                      <p:cBhvr>
                                        <p:cTn id="10" dur="500"/>
                                        <p:tgtEl>
                                          <p:spTgt spid="9">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fade">
                                      <p:cBhvr>
                                        <p:cTn id="13" dur="500"/>
                                        <p:tgtEl>
                                          <p:spTgt spid="9">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xEl>
                                              <p:pRg st="3" end="3"/>
                                            </p:txEl>
                                          </p:spTgt>
                                        </p:tgtEl>
                                        <p:attrNameLst>
                                          <p:attrName>style.visibility</p:attrName>
                                        </p:attrNameLst>
                                      </p:cBhvr>
                                      <p:to>
                                        <p:strVal val="visible"/>
                                      </p:to>
                                    </p:set>
                                    <p:animEffect transition="in" filter="fade">
                                      <p:cBhvr>
                                        <p:cTn id="16" dur="500"/>
                                        <p:tgtEl>
                                          <p:spTgt spid="9">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500"/>
                                        <p:tgtEl>
                                          <p:spTgt spid="9">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xEl>
                                              <p:pRg st="5" end="5"/>
                                            </p:txEl>
                                          </p:spTgt>
                                        </p:tgtEl>
                                        <p:attrNameLst>
                                          <p:attrName>style.visibility</p:attrName>
                                        </p:attrNameLst>
                                      </p:cBhvr>
                                      <p:to>
                                        <p:strVal val="visible"/>
                                      </p:to>
                                    </p:set>
                                    <p:animEffect transition="in" filter="fade">
                                      <p:cBhvr>
                                        <p:cTn id="22" dur="500"/>
                                        <p:tgtEl>
                                          <p:spTgt spid="9">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lnDef>
      <a:spPr>
        <a:ln w="38100">
          <a:solidFill>
            <a:srgbClr val="FFFF00"/>
          </a:solidFill>
          <a:headEnd type="oval" w="lg" len="med"/>
          <a:tailEnd type="oval" w="lg" len="med"/>
        </a:ln>
        <a:effectLst>
          <a:outerShdw blurRad="50800" dist="38100" dir="5400000" algn="t" rotWithShape="0">
            <a:prstClr val="black">
              <a:alpha val="40000"/>
            </a:prstClr>
          </a:outerShdw>
        </a:effectLst>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2661</TotalTime>
  <Words>3133</Words>
  <Application>Microsoft Office PowerPoint</Application>
  <PresentationFormat>On-screen Show (4:3)</PresentationFormat>
  <Paragraphs>326</Paragraphs>
  <Slides>25</Slides>
  <Notes>25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Book Antiqua</vt:lpstr>
      <vt:lpstr>Calibri</vt:lpstr>
      <vt:lpstr>Lucida Sans</vt:lpstr>
      <vt:lpstr>Wingdings 2</vt:lpstr>
      <vt:lpstr>Wingdings 3</vt:lpstr>
      <vt:lpstr>Apex</vt:lpstr>
      <vt:lpstr>Cultural Resources and Wilderness Character</vt:lpstr>
      <vt:lpstr>Wilderness Act, Section 4(c)</vt:lpstr>
      <vt:lpstr>Wilderness Act, Section 4(b)</vt:lpstr>
      <vt:lpstr>Court cases</vt:lpstr>
      <vt:lpstr>Agency claimed “historical use” Courts cite 1st two cases</vt:lpstr>
      <vt:lpstr>Wilderness Watch v. Mainella (11th Cir. 2004)</vt:lpstr>
      <vt:lpstr>“Definition of Wilderness”</vt:lpstr>
      <vt:lpstr>“Definition of Wilderness”</vt:lpstr>
      <vt:lpstr>Definition vs. Use</vt:lpstr>
      <vt:lpstr>Definition vs. Use</vt:lpstr>
      <vt:lpstr>Definition  v.  Use</vt:lpstr>
      <vt:lpstr>Wilderness Act, Section 4(c)</vt:lpstr>
      <vt:lpstr>“administration” NOT just regulatory “Activity in the exercise of [the agency’s] duties”</vt:lpstr>
      <vt:lpstr>“the purpose” is to preserve wilderness character                 NOT to facilitate public uses</vt:lpstr>
      <vt:lpstr>Definition  v.  Use</vt:lpstr>
      <vt:lpstr>Preserving Wilderness Character</vt:lpstr>
      <vt:lpstr>Preserving Wilderness Character</vt:lpstr>
      <vt:lpstr>Preserving Wilderness Character</vt:lpstr>
      <vt:lpstr>Preserving Wilderness Character</vt:lpstr>
      <vt:lpstr>Earliest Congressional Intent</vt:lpstr>
      <vt:lpstr>Earliest Congressional Intent</vt:lpstr>
      <vt:lpstr>Earliest Congressional Intent</vt:lpstr>
      <vt:lpstr>3 Classes of Cultural Stuff</vt:lpstr>
      <vt:lpstr>3 Classes of Cultural Stuff</vt:lpstr>
      <vt:lpstr>3 Classes of Stuff</vt:lpstr>
    </vt:vector>
  </TitlesOfParts>
  <Company>Forest Service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5th Quality of Wilderness Character</dc:title>
  <dc:creator>cbarns</dc:creator>
  <cp:lastModifiedBy>Sky Gennette</cp:lastModifiedBy>
  <cp:revision>173</cp:revision>
  <cp:lastPrinted>2014-04-08T19:56:41Z</cp:lastPrinted>
  <dcterms:created xsi:type="dcterms:W3CDTF">2013-01-14T23:08:20Z</dcterms:created>
  <dcterms:modified xsi:type="dcterms:W3CDTF">2020-05-07T02:18:51Z</dcterms:modified>
</cp:coreProperties>
</file>