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307" r:id="rId3"/>
    <p:sldId id="308" r:id="rId4"/>
    <p:sldId id="304" r:id="rId5"/>
    <p:sldId id="260" r:id="rId6"/>
    <p:sldId id="293" r:id="rId7"/>
    <p:sldId id="305" r:id="rId8"/>
    <p:sldId id="301" r:id="rId9"/>
    <p:sldId id="287" r:id="rId10"/>
    <p:sldId id="311" r:id="rId11"/>
    <p:sldId id="312" r:id="rId12"/>
    <p:sldId id="313" r:id="rId13"/>
    <p:sldId id="314" r:id="rId14"/>
    <p:sldId id="278" r:id="rId15"/>
    <p:sldId id="294" r:id="rId16"/>
    <p:sldId id="295" r:id="rId17"/>
    <p:sldId id="296" r:id="rId18"/>
    <p:sldId id="298" r:id="rId19"/>
    <p:sldId id="306" r:id="rId20"/>
    <p:sldId id="291" r:id="rId21"/>
    <p:sldId id="283" r:id="rId22"/>
    <p:sldId id="284" r:id="rId23"/>
    <p:sldId id="286" r:id="rId24"/>
    <p:sldId id="27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0" autoAdjust="0"/>
    <p:restoredTop sz="73043" autoAdjust="0"/>
  </p:normalViewPr>
  <p:slideViewPr>
    <p:cSldViewPr snapToGrid="0">
      <p:cViewPr varScale="1">
        <p:scale>
          <a:sx n="63" d="100"/>
          <a:sy n="63" d="100"/>
        </p:scale>
        <p:origin x="2189" y="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45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A384F-9A20-4D7F-AEE9-DB4C592390DD}" type="datetimeFigureOut">
              <a:rPr lang="en-US" smtClean="0"/>
              <a:pPr/>
              <a:t>4/4/2017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67991D-7D99-4AB6-AC2A-0E6B964E8E11}" type="slidenum">
              <a:rPr lang="en-US" smtClean="0"/>
              <a:pPr/>
              <a:t>‹#›</a:t>
            </a:fld>
            <a:endParaRPr lang="en-US"/>
          </a:p>
        </p:txBody>
      </p:sp>
    </p:spTree>
    <p:extLst>
      <p:ext uri="{BB962C8B-B14F-4D97-AF65-F5344CB8AC3E}">
        <p14:creationId xmlns:p14="http://schemas.microsoft.com/office/powerpoint/2010/main" val="961942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Developed by interagency team of wilderness experts to monitor trends in wilderness character (Note: KIW has been recently updated)</a:t>
            </a:r>
          </a:p>
          <a:p>
            <a:endParaRPr lang="en-US" dirty="0"/>
          </a:p>
          <a:p>
            <a:r>
              <a:rPr lang="en-US" dirty="0"/>
              <a:t>This monitoring strategy provides information for improving on-the-ground wilderness stewardship, policy review, and implementation based</a:t>
            </a:r>
          </a:p>
          <a:p>
            <a:r>
              <a:rPr lang="en-US" dirty="0"/>
              <a:t>on credible data that are consistently collected and endure over time as personnel change. </a:t>
            </a:r>
          </a:p>
          <a:p>
            <a:endParaRPr lang="en-US" dirty="0"/>
          </a:p>
          <a:p>
            <a:r>
              <a:rPr lang="en-US" dirty="0"/>
              <a:t>This in turn provides accountability for the legal and policy mandates “to preserve wilderness character” that apply to all four wilderness management agencies</a:t>
            </a:r>
          </a:p>
          <a:p>
            <a:endParaRPr lang="en-US" dirty="0"/>
          </a:p>
          <a:p>
            <a:r>
              <a:rPr lang="en-US" dirty="0"/>
              <a:t>Allows any agency wilderness to:</a:t>
            </a:r>
          </a:p>
          <a:p>
            <a:pPr marL="169690" indent="-169690">
              <a:buFont typeface="Arial" panose="020B0604020202020204" pitchFamily="34" charset="0"/>
              <a:buChar char="•"/>
            </a:pPr>
            <a:r>
              <a:rPr lang="en-US" dirty="0"/>
              <a:t>choose a set of measures from those provided in this document that are relevant, cost-effective, and tied to preserving wilderness character</a:t>
            </a:r>
          </a:p>
          <a:p>
            <a:pPr marL="169690" indent="-169690">
              <a:buFont typeface="Arial" panose="020B0604020202020204" pitchFamily="34" charset="0"/>
              <a:buChar char="•"/>
            </a:pPr>
            <a:r>
              <a:rPr lang="en-US" dirty="0"/>
              <a:t>periodically collect data to assess trend in these measures</a:t>
            </a:r>
          </a:p>
          <a:p>
            <a:pPr marL="169690" indent="-169690">
              <a:buFont typeface="Arial" panose="020B0604020202020204" pitchFamily="34" charset="0"/>
              <a:buChar char="•"/>
            </a:pPr>
            <a:r>
              <a:rPr lang="en-US" dirty="0"/>
              <a:t>use these trends to assess and report on the trend in wilderness character</a:t>
            </a:r>
          </a:p>
          <a:p>
            <a:pPr marL="339382" indent="-339382" defTabSz="905018">
              <a:spcBef>
                <a:spcPct val="20000"/>
              </a:spcBef>
              <a:buFont typeface="Arial" pitchFamily="34" charset="0"/>
              <a:buChar char="•"/>
              <a:defRPr/>
            </a:pP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2</a:t>
            </a:fld>
            <a:endParaRPr lang="en-US"/>
          </a:p>
        </p:txBody>
      </p:sp>
    </p:spTree>
    <p:extLst>
      <p:ext uri="{BB962C8B-B14F-4D97-AF65-F5344CB8AC3E}">
        <p14:creationId xmlns:p14="http://schemas.microsoft.com/office/powerpoint/2010/main" val="417685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20</a:t>
            </a:fld>
            <a:endParaRPr lang="en-US"/>
          </a:p>
        </p:txBody>
      </p:sp>
    </p:spTree>
    <p:extLst>
      <p:ext uri="{BB962C8B-B14F-4D97-AF65-F5344CB8AC3E}">
        <p14:creationId xmlns:p14="http://schemas.microsoft.com/office/powerpoint/2010/main" val="2277681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a:p>
            <a:r>
              <a:rPr lang="en-US" baseline="0" dirty="0"/>
              <a:t> While some actions, conditions, or features in wilderness may have a positive influence on wilderness character (such as the preservation of an endangered keystone species), such “value added” features are not encompassed by these measures. Similarly, when actions or features have a mix of both positive and negative effects (such as management regulations that confine visitors in order to protect natural resources), the selected measures only quantify the negative impacts. Therefore, the majority of projects adopt this “negative mapping” approach because it allows for the full magnitude of threats to be depicted. In contrast, simultaneously displaying positive and negative impacts on a single map would result in these opposing influences being mutually offset or cancelled out, thereby obscuring the true extent of their individual effects on wilderness character. </a:t>
            </a:r>
          </a:p>
          <a:p>
            <a:endParaRPr lang="en-US" baseline="0" dirty="0"/>
          </a:p>
          <a:p>
            <a:r>
              <a:rPr lang="en-US" baseline="0" dirty="0"/>
              <a:t>A number of wilderness areas that have developed a wilderness character map also expressed an interest in creating a separate map that captured the positive aspects of the wilderness, such as management activities that benefit or improve wilderness character. However, the intent to produce this map has typically been overridden by the main obligation for producing the wilderness character map. If a wilderness is indeed interested in developing a positive features map, this part of the project needs to be discussed and outlined in the first meeting and ample time should be allocated for developing this product. Whilst no formalized approach exists for creating a positive features map, the Gates of the Arctic National Park and Preserve (see report in the toolbox) developed the first positive features map for a wilderness area using three locally defined indicators with associated measures.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Some of the threats to wilderness character are highly temporal in nature. These may include overflights or adjacent motorized use that occur sporadically throughout the day, </a:t>
            </a:r>
            <a:r>
              <a:rPr lang="en-US" sz="1200" kern="1200" dirty="0" err="1">
                <a:solidFill>
                  <a:schemeClr val="tx1"/>
                </a:solidFill>
                <a:effectLst/>
                <a:latin typeface="+mn-lt"/>
                <a:ea typeface="+mn-ea"/>
                <a:cs typeface="+mn-cs"/>
              </a:rPr>
              <a:t>nightsky</a:t>
            </a:r>
            <a:r>
              <a:rPr lang="en-US" sz="1200" kern="1200" dirty="0">
                <a:solidFill>
                  <a:schemeClr val="tx1"/>
                </a:solidFill>
                <a:effectLst/>
                <a:latin typeface="+mn-lt"/>
                <a:ea typeface="+mn-ea"/>
                <a:cs typeface="+mn-cs"/>
              </a:rPr>
              <a:t> impacts that are only relevant during darkness or large shifts in visitation due to seasonality, particularly for Alaskan wildernesses. As a consequence, a worst-case scenario approach is adopted to capture the impacts of these measures; interpreting the maps requires the user to be mindful of this approach. This is particularly evident for measures depicting </a:t>
            </a:r>
            <a:r>
              <a:rPr lang="en-US" sz="1200" kern="1200" dirty="0" err="1">
                <a:solidFill>
                  <a:schemeClr val="tx1"/>
                </a:solidFill>
                <a:effectLst/>
                <a:latin typeface="+mn-lt"/>
                <a:ea typeface="+mn-ea"/>
                <a:cs typeface="+mn-cs"/>
              </a:rPr>
              <a:t>viewshed</a:t>
            </a:r>
            <a:r>
              <a:rPr lang="en-US" sz="1200" kern="1200" dirty="0">
                <a:solidFill>
                  <a:schemeClr val="tx1"/>
                </a:solidFill>
                <a:effectLst/>
                <a:latin typeface="+mn-lt"/>
                <a:ea typeface="+mn-ea"/>
                <a:cs typeface="+mn-cs"/>
              </a:rPr>
              <a:t> or soundscape impacts – the models that produce these data require features (such as a motor vehicle) to be “present” at all times in order to capture their associated impacts (when in reality very few vehicles may travel the road per day). Therefore, wilderness staff may choose to lower the weights for these temporal measures to reduce their overall influence on the wilderness character map.</a:t>
            </a:r>
            <a:endParaRPr lang="en-US" dirty="0"/>
          </a:p>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Data quality – completeness &amp; accuracy</a:t>
            </a:r>
          </a:p>
          <a:p>
            <a:r>
              <a:rPr lang="en-US" dirty="0"/>
              <a:t>Data gaps – change in fire regime, climate change impacts</a:t>
            </a:r>
          </a:p>
          <a:p>
            <a:r>
              <a:rPr lang="en-US" dirty="0"/>
              <a:t>Resolution issues</a:t>
            </a:r>
            <a:r>
              <a:rPr lang="en-US" baseline="0" dirty="0"/>
              <a:t> – size of park, air quality grids</a:t>
            </a:r>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 to convey:</a:t>
            </a:r>
          </a:p>
          <a:p>
            <a:pPr marL="339382" indent="-339382" defTabSz="905018">
              <a:spcBef>
                <a:spcPct val="20000"/>
              </a:spcBef>
              <a:buFont typeface="Arial" pitchFamily="34" charset="0"/>
              <a:buChar char="•"/>
              <a:defRPr/>
            </a:pPr>
            <a:r>
              <a:rPr lang="en-US" dirty="0">
                <a:solidFill>
                  <a:prstClr val="black"/>
                </a:solidFill>
              </a:rPr>
              <a:t>Identify measures that degrade (or enhance) wilderness character.</a:t>
            </a:r>
          </a:p>
          <a:p>
            <a:pPr marL="339382" indent="-339382" defTabSz="905018">
              <a:spcBef>
                <a:spcPct val="20000"/>
              </a:spcBef>
              <a:buFont typeface="Arial" pitchFamily="34" charset="0"/>
              <a:buChar char="•"/>
              <a:defRPr/>
            </a:pPr>
            <a:r>
              <a:rPr lang="en-US" dirty="0">
                <a:solidFill>
                  <a:prstClr val="black"/>
                </a:solidFill>
              </a:rPr>
              <a:t>Evaluate how these measures combine with others to depict the indicator and quality maps.</a:t>
            </a:r>
          </a:p>
          <a:p>
            <a:pPr marL="339382" indent="-339382" defTabSz="905018">
              <a:spcBef>
                <a:spcPct val="20000"/>
              </a:spcBef>
              <a:buFont typeface="Arial" pitchFamily="34" charset="0"/>
              <a:buChar char="•"/>
              <a:defRPr/>
            </a:pP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3</a:t>
            </a:fld>
            <a:endParaRPr lang="en-US"/>
          </a:p>
        </p:txBody>
      </p:sp>
    </p:spTree>
    <p:extLst>
      <p:ext uri="{BB962C8B-B14F-4D97-AF65-F5344CB8AC3E}">
        <p14:creationId xmlns:p14="http://schemas.microsoft.com/office/powerpoint/2010/main" val="417685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5</a:t>
            </a:fld>
            <a:endParaRPr lang="en-US"/>
          </a:p>
        </p:txBody>
      </p:sp>
    </p:spTree>
    <p:extLst>
      <p:ext uri="{BB962C8B-B14F-4D97-AF65-F5344CB8AC3E}">
        <p14:creationId xmlns:p14="http://schemas.microsoft.com/office/powerpoint/2010/main" val="3441337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Wilderness character maps adhere to the interagency strategy for monitoring wilderness character, as described in Keeping It Wild 2: An Interagency Strategy for Monitoring Wilderness Character Across the National Wilderness Preservation System (</a:t>
            </a:r>
            <a:r>
              <a:rPr lang="en-US" dirty="0" err="1"/>
              <a:t>Landres</a:t>
            </a:r>
            <a:r>
              <a:rPr lang="en-US" dirty="0"/>
              <a:t> et al. 2015). Keeping It Wild 2 provides a tangible definition of wilderness character and identifies five qualities of wilderness character that apply uniquely to every wilderness: untrammeled, natural, undeveloped, solitude or primitive and unconfined recreation, and other features of value. These qualities apply to all designated wilderness areas because they are based on the legal definition of wilderness from the Wilderness Act (Section 2(c)). The five qualities of wilderness character form the foundation of the interagency monitoring strategy, and are the first level of the hierarchical monitoring framework. As described in Keeping It Wild 2, this framework divides wilderness character into successively finer components: the qualities of wilderness character are divided into a standard set of indicators , which are monitored in turn through a set of locally relevant measures . It is important that the project team understands the concept of wilderness character, and how the framework it provides is used to develop wilderness character maps</a:t>
            </a:r>
          </a:p>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9</a:t>
            </a:fld>
            <a:endParaRPr lang="en-US"/>
          </a:p>
        </p:txBody>
      </p:sp>
    </p:spTree>
    <p:extLst>
      <p:ext uri="{BB962C8B-B14F-4D97-AF65-F5344CB8AC3E}">
        <p14:creationId xmlns:p14="http://schemas.microsoft.com/office/powerpoint/2010/main" val="2101714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National/local – wide array of</a:t>
            </a:r>
            <a:r>
              <a:rPr lang="en-US" baseline="0" dirty="0"/>
              <a:t> scale</a:t>
            </a:r>
          </a:p>
          <a:p>
            <a:r>
              <a:rPr lang="en-US" baseline="0" dirty="0"/>
              <a:t>Vector/raster – different GIS formats</a:t>
            </a:r>
          </a:p>
          <a:p>
            <a:endParaRPr lang="en-US" baseline="0" dirty="0"/>
          </a:p>
          <a:p>
            <a:r>
              <a:rPr lang="en-US" baseline="0" dirty="0"/>
              <a:t>Discrete – presence of NNIS</a:t>
            </a:r>
          </a:p>
          <a:p>
            <a:r>
              <a:rPr lang="en-US" baseline="0" dirty="0"/>
              <a:t>Continuous – </a:t>
            </a:r>
            <a:r>
              <a:rPr lang="en-US" baseline="0" dirty="0" err="1"/>
              <a:t>nightsky</a:t>
            </a:r>
            <a:endParaRPr lang="en-US" baseline="0" dirty="0"/>
          </a:p>
          <a:p>
            <a:endParaRPr lang="en-US" baseline="0" dirty="0"/>
          </a:p>
          <a:p>
            <a:r>
              <a:rPr lang="en-US" baseline="0" dirty="0"/>
              <a:t>Multiple datasets for one measure – UNDEV/Use of Motorized equipment/Authorized motorized/mechanized admin and state use</a:t>
            </a:r>
          </a:p>
          <a:p>
            <a:r>
              <a:rPr lang="en-US" baseline="0" dirty="0"/>
              <a:t>Includes: variety of overflights (moose - </a:t>
            </a:r>
            <a:r>
              <a:rPr lang="en-US" baseline="0" dirty="0" err="1"/>
              <a:t>heli</a:t>
            </a:r>
            <a:r>
              <a:rPr lang="en-US" baseline="0" dirty="0"/>
              <a:t>, wolf, international), motorized boat use, and ski trail grooming</a:t>
            </a:r>
          </a:p>
          <a:p>
            <a:r>
              <a:rPr lang="en-US" baseline="0" dirty="0"/>
              <a:t> </a:t>
            </a:r>
            <a:endParaRPr lang="en-US"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10</a:t>
            </a:fld>
            <a:endParaRPr lang="en-US"/>
          </a:p>
        </p:txBody>
      </p:sp>
    </p:spTree>
    <p:extLst>
      <p:ext uri="{BB962C8B-B14F-4D97-AF65-F5344CB8AC3E}">
        <p14:creationId xmlns:p14="http://schemas.microsoft.com/office/powerpoint/2010/main" val="604249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Majority of data are vector</a:t>
            </a:r>
            <a:r>
              <a:rPr lang="en-US" baseline="0" dirty="0"/>
              <a:t> based: polygons, polylines and points.</a:t>
            </a:r>
          </a:p>
          <a:p>
            <a:r>
              <a:rPr lang="en-US" baseline="0" dirty="0"/>
              <a:t>Converted to </a:t>
            </a:r>
            <a:r>
              <a:rPr lang="en-US" baseline="0" dirty="0" err="1"/>
              <a:t>rasters</a:t>
            </a:r>
            <a:r>
              <a:rPr lang="en-US" baseline="0" dirty="0"/>
              <a:t> (grids) and normalize values (0-255) onto a common scale.</a:t>
            </a:r>
          </a:p>
          <a:p>
            <a:endParaRPr lang="en-US" baseline="0" dirty="0"/>
          </a:p>
          <a:p>
            <a:r>
              <a:rPr lang="en-US" baseline="0" dirty="0" err="1"/>
              <a:t>Eg</a:t>
            </a:r>
            <a:r>
              <a:rPr lang="en-US" baseline="0" dirty="0"/>
              <a:t> is from DEVA – grandfathered grazing area on the </a:t>
            </a:r>
            <a:r>
              <a:rPr lang="en-US" baseline="0" dirty="0" err="1"/>
              <a:t>westside</a:t>
            </a:r>
            <a:r>
              <a:rPr lang="en-US" baseline="0" dirty="0"/>
              <a:t> of wilderness</a:t>
            </a:r>
            <a:endParaRPr lang="en-US"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11</a:t>
            </a:fld>
            <a:endParaRPr lang="en-US"/>
          </a:p>
        </p:txBody>
      </p:sp>
    </p:spTree>
    <p:extLst>
      <p:ext uri="{BB962C8B-B14F-4D97-AF65-F5344CB8AC3E}">
        <p14:creationId xmlns:p14="http://schemas.microsoft.com/office/powerpoint/2010/main" val="1298751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a:t>
            </a:r>
            <a:r>
              <a:rPr lang="en-US" baseline="0" dirty="0"/>
              <a:t> measures have been created, the measures are combined into indicators using a weighting system.</a:t>
            </a:r>
          </a:p>
          <a:p>
            <a:r>
              <a:rPr lang="en-US" baseline="0" dirty="0"/>
              <a:t>The weights, which are decided by working group, are important because they acknowledge that certain measures are more detrimental/pervasive to WC than others.</a:t>
            </a:r>
            <a:endParaRPr lang="en-US" dirty="0"/>
          </a:p>
          <a:p>
            <a:endParaRPr lang="en-US" dirty="0"/>
          </a:p>
          <a:p>
            <a:r>
              <a:rPr lang="en-US" dirty="0"/>
              <a:t>Use </a:t>
            </a:r>
            <a:r>
              <a:rPr lang="en-US" dirty="0" err="1"/>
              <a:t>eg</a:t>
            </a:r>
            <a:r>
              <a:rPr lang="en-US" dirty="0"/>
              <a:t> from species</a:t>
            </a:r>
            <a:r>
              <a:rPr lang="en-US" baseline="0" dirty="0"/>
              <a:t> and communities:</a:t>
            </a:r>
          </a:p>
          <a:p>
            <a:r>
              <a:rPr lang="en-US" baseline="0" dirty="0"/>
              <a:t>NNIS – important, </a:t>
            </a:r>
            <a:r>
              <a:rPr lang="en-US" baseline="0" dirty="0" err="1"/>
              <a:t>Hab</a:t>
            </a:r>
            <a:r>
              <a:rPr lang="en-US" baseline="0" dirty="0"/>
              <a:t> bears – less important</a:t>
            </a:r>
            <a:endParaRPr lang="en-US" dirty="0"/>
          </a:p>
          <a:p>
            <a:endParaRPr lang="en-US" baseline="0" dirty="0"/>
          </a:p>
          <a:p>
            <a:r>
              <a:rPr lang="en-US" baseline="0" dirty="0"/>
              <a:t>Can add weights to missing measures (for future use)</a:t>
            </a:r>
          </a:p>
          <a:p>
            <a:endParaRPr lang="en-US" baseline="0" dirty="0"/>
          </a:p>
          <a:p>
            <a:r>
              <a:rPr lang="en-US" baseline="0" dirty="0"/>
              <a:t>NOTE: the indictors in this example are from the original KIW. </a:t>
            </a:r>
          </a:p>
          <a:p>
            <a:endParaRPr lang="en-US" baseline="0"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12</a:t>
            </a:fld>
            <a:endParaRPr lang="en-US"/>
          </a:p>
        </p:txBody>
      </p:sp>
    </p:spTree>
    <p:extLst>
      <p:ext uri="{BB962C8B-B14F-4D97-AF65-F5344CB8AC3E}">
        <p14:creationId xmlns:p14="http://schemas.microsoft.com/office/powerpoint/2010/main" val="2523156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combining layers: basic algebra</a:t>
            </a:r>
          </a:p>
          <a:p>
            <a:endParaRPr lang="en-US" dirty="0"/>
          </a:p>
        </p:txBody>
      </p:sp>
      <p:sp>
        <p:nvSpPr>
          <p:cNvPr id="4" name="Slide Number Placeholder 3"/>
          <p:cNvSpPr>
            <a:spLocks noGrp="1"/>
          </p:cNvSpPr>
          <p:nvPr>
            <p:ph type="sldNum" sz="quarter" idx="10"/>
          </p:nvPr>
        </p:nvSpPr>
        <p:spPr/>
        <p:txBody>
          <a:bodyPr/>
          <a:lstStyle/>
          <a:p>
            <a:fld id="{3D51DED1-1E50-43A1-9D7E-710DAA3E51DD}" type="slidenum">
              <a:rPr lang="en-US" smtClean="0"/>
              <a:pPr/>
              <a:t>13</a:t>
            </a:fld>
            <a:endParaRPr lang="en-US"/>
          </a:p>
        </p:txBody>
      </p:sp>
    </p:spTree>
    <p:extLst>
      <p:ext uri="{BB962C8B-B14F-4D97-AF65-F5344CB8AC3E}">
        <p14:creationId xmlns:p14="http://schemas.microsoft.com/office/powerpoint/2010/main" val="423343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67991D-7D99-4AB6-AC2A-0E6B964E8E11}"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email"/>
          <a:tile tx="0" ty="0" sx="100000" sy="100000" flip="none" algn="tl"/>
        </a:blipFill>
        <a:effectLst/>
      </p:bgPr>
    </p:bg>
    <p:spTree>
      <p:nvGrpSpPr>
        <p:cNvPr id="1" name=""/>
        <p:cNvGrpSpPr/>
        <p:nvPr/>
      </p:nvGrpSpPr>
      <p:grpSpPr>
        <a:xfrm>
          <a:off x="0" y="0"/>
          <a:ext cx="0" cy="0"/>
          <a:chOff x="0" y="0"/>
          <a:chExt cx="0" cy="0"/>
        </a:xfrm>
      </p:grpSpPr>
      <p:pic>
        <p:nvPicPr>
          <p:cNvPr id="5" name="Picture 4" descr="P2"/>
          <p:cNvPicPr>
            <a:picLocks noChangeAspect="1" noChangeArrowheads="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1494183"/>
            <a:ext cx="7772400" cy="1470025"/>
          </a:xfrm>
          <a:effectLst>
            <a:outerShdw blurRad="50800" dist="25400" dir="2700000" algn="tl" rotWithShape="0">
              <a:schemeClr val="bg1">
                <a:alpha val="59000"/>
              </a:schemeClr>
            </a:outerShdw>
          </a:effectLst>
        </p:spPr>
        <p:txBody>
          <a:bodyPr>
            <a:normAutofit/>
          </a:bodyPr>
          <a:lstStyle/>
          <a:p>
            <a:r>
              <a:rPr lang="en-US" b="1" dirty="0"/>
              <a:t>Overview of Mapping Threats to  Wilderness Character</a:t>
            </a:r>
            <a:endParaRPr lang="en-US" sz="3600" b="1" dirty="0"/>
          </a:p>
        </p:txBody>
      </p:sp>
      <p:sp>
        <p:nvSpPr>
          <p:cNvPr id="3" name="Subtitle 2"/>
          <p:cNvSpPr>
            <a:spLocks noGrp="1"/>
          </p:cNvSpPr>
          <p:nvPr>
            <p:ph type="subTitle" idx="1"/>
          </p:nvPr>
        </p:nvSpPr>
        <p:spPr>
          <a:xfrm>
            <a:off x="1371600" y="5029200"/>
            <a:ext cx="6400800" cy="1752600"/>
          </a:xfrm>
          <a:effectLst>
            <a:outerShdw blurRad="50800" dist="38100" dir="2700000" algn="tl" rotWithShape="0">
              <a:prstClr val="black"/>
            </a:outerShdw>
          </a:effectLst>
        </p:spPr>
        <p:txBody>
          <a:bodyPr>
            <a:normAutofit/>
          </a:bodyPr>
          <a:lstStyle/>
          <a:p>
            <a:r>
              <a:rPr lang="en-US" sz="2400" dirty="0">
                <a:solidFill>
                  <a:schemeClr val="bg1"/>
                </a:solidFill>
              </a:rPr>
              <a:t>James Tricker</a:t>
            </a:r>
          </a:p>
          <a:p>
            <a:r>
              <a:rPr lang="en-US" sz="2400" dirty="0">
                <a:solidFill>
                  <a:schemeClr val="bg1"/>
                </a:solidFill>
              </a:rPr>
              <a:t>Aldo Leopold Wilderness Research Institute</a:t>
            </a:r>
          </a:p>
          <a:p>
            <a:r>
              <a:rPr lang="en-US" sz="2400" dirty="0">
                <a:solidFill>
                  <a:schemeClr val="bg1"/>
                </a:solidFill>
              </a:rPr>
              <a:t>USDA Forest Service, Missoula, MT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Data sources</a:t>
            </a:r>
          </a:p>
        </p:txBody>
      </p:sp>
      <p:sp>
        <p:nvSpPr>
          <p:cNvPr id="3" name="Content Placeholder 2"/>
          <p:cNvSpPr>
            <a:spLocks noGrp="1"/>
          </p:cNvSpPr>
          <p:nvPr>
            <p:ph idx="1"/>
          </p:nvPr>
        </p:nvSpPr>
        <p:spPr>
          <a:noFill/>
        </p:spPr>
        <p:txBody>
          <a:bodyPr/>
          <a:lstStyle/>
          <a:p>
            <a:r>
              <a:rPr lang="en-US" b="1" dirty="0"/>
              <a:t>National/local, vector/raster</a:t>
            </a:r>
          </a:p>
          <a:p>
            <a:r>
              <a:rPr lang="en-US" b="1" dirty="0"/>
              <a:t>Different scales, accuracy, completeness</a:t>
            </a:r>
          </a:p>
          <a:p>
            <a:r>
              <a:rPr lang="en-US" b="1" dirty="0"/>
              <a:t>Discrete (binary) vs continuous (range of values)</a:t>
            </a:r>
          </a:p>
          <a:p>
            <a:r>
              <a:rPr lang="en-US" b="1" dirty="0"/>
              <a:t>A number of data sets may inform one measure</a:t>
            </a:r>
          </a:p>
          <a:p>
            <a:r>
              <a:rPr lang="en-US" b="1" dirty="0"/>
              <a:t>Establish rules for combining these data sets</a:t>
            </a:r>
          </a:p>
        </p:txBody>
      </p:sp>
    </p:spTree>
    <p:extLst>
      <p:ext uri="{BB962C8B-B14F-4D97-AF65-F5344CB8AC3E}">
        <p14:creationId xmlns:p14="http://schemas.microsoft.com/office/powerpoint/2010/main" val="1662541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normAutofit/>
          </a:bodyPr>
          <a:lstStyle/>
          <a:p>
            <a:r>
              <a:rPr lang="en-US" b="1" dirty="0"/>
              <a:t>Processing – formatting</a:t>
            </a:r>
          </a:p>
        </p:txBody>
      </p:sp>
      <p:pic>
        <p:nvPicPr>
          <p:cNvPr id="3076"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 y="3700257"/>
            <a:ext cx="4572000" cy="277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04800" y="1143000"/>
            <a:ext cx="8610600" cy="2062103"/>
          </a:xfrm>
          <a:prstGeom prst="rect">
            <a:avLst/>
          </a:prstGeom>
          <a:noFill/>
        </p:spPr>
        <p:txBody>
          <a:bodyPr wrap="square" rtlCol="0">
            <a:spAutoFit/>
          </a:bodyPr>
          <a:lstStyle/>
          <a:p>
            <a:pPr marL="285750" indent="-285750">
              <a:buFont typeface="Arial" panose="020B0604020202020204" pitchFamily="34" charset="0"/>
              <a:buChar char="•"/>
            </a:pPr>
            <a:r>
              <a:rPr lang="en-US" sz="3200" dirty="0"/>
              <a:t>Majority of datasets are vector based: polygons, polylines and points.</a:t>
            </a:r>
          </a:p>
          <a:p>
            <a:pPr marL="285750" indent="-285750">
              <a:buFont typeface="Arial" panose="020B0604020202020204" pitchFamily="34" charset="0"/>
              <a:buChar char="•"/>
            </a:pPr>
            <a:r>
              <a:rPr lang="en-US" sz="3200" dirty="0"/>
              <a:t>Convert all to one data format - </a:t>
            </a:r>
            <a:r>
              <a:rPr lang="en-US" sz="3200" dirty="0" err="1"/>
              <a:t>rasters</a:t>
            </a:r>
            <a:r>
              <a:rPr lang="en-US" sz="3200" dirty="0"/>
              <a:t> (grids). </a:t>
            </a:r>
          </a:p>
          <a:p>
            <a:pPr marL="285750" indent="-285750">
              <a:buFont typeface="Arial" panose="020B0604020202020204" pitchFamily="34" charset="0"/>
              <a:buChar char="•"/>
            </a:pPr>
            <a:r>
              <a:rPr lang="en-US" sz="3200" dirty="0"/>
              <a:t>Normalize values (0-255) onto a common scale.</a:t>
            </a:r>
          </a:p>
        </p:txBody>
      </p:sp>
      <p:grpSp>
        <p:nvGrpSpPr>
          <p:cNvPr id="15" name="Group 14"/>
          <p:cNvGrpSpPr/>
          <p:nvPr/>
        </p:nvGrpSpPr>
        <p:grpSpPr>
          <a:xfrm>
            <a:off x="4512623" y="3455729"/>
            <a:ext cx="4524492" cy="3183732"/>
            <a:chOff x="0" y="2569760"/>
            <a:chExt cx="5774638" cy="4033323"/>
          </a:xfrm>
        </p:grpSpPr>
        <p:pic>
          <p:nvPicPr>
            <p:cNvPr id="16" name="Picture 7" descr="grazing"/>
            <p:cNvPicPr>
              <a:picLocks noChangeAspect="1" noChangeArrowheads="1"/>
            </p:cNvPicPr>
            <p:nvPr/>
          </p:nvPicPr>
          <p:blipFill>
            <a:blip r:embed="rId4" cstate="email"/>
            <a:srcRect/>
            <a:stretch>
              <a:fillRect/>
            </a:stretch>
          </p:blipFill>
          <p:spPr>
            <a:xfrm>
              <a:off x="0" y="2569760"/>
              <a:ext cx="2667000" cy="3451780"/>
            </a:xfrm>
            <a:prstGeom prst="rect">
              <a:avLst/>
            </a:prstGeom>
          </p:spPr>
        </p:pic>
        <p:pic>
          <p:nvPicPr>
            <p:cNvPr id="17" name="Picture 8" descr="grazing_grid"/>
            <p:cNvPicPr>
              <a:picLocks noChangeAspect="1" noChangeArrowheads="1"/>
            </p:cNvPicPr>
            <p:nvPr/>
          </p:nvPicPr>
          <p:blipFill>
            <a:blip r:embed="rId5" cstate="email"/>
            <a:srcRect/>
            <a:stretch>
              <a:fillRect/>
            </a:stretch>
          </p:blipFill>
          <p:spPr>
            <a:xfrm>
              <a:off x="2667000" y="2569760"/>
              <a:ext cx="2667000" cy="3451780"/>
            </a:xfrm>
            <a:prstGeom prst="rect">
              <a:avLst/>
            </a:prstGeom>
          </p:spPr>
        </p:pic>
        <p:sp>
          <p:nvSpPr>
            <p:cNvPr id="18" name="AutoShape 10"/>
            <p:cNvSpPr>
              <a:spLocks noChangeArrowheads="1"/>
            </p:cNvSpPr>
            <p:nvPr/>
          </p:nvSpPr>
          <p:spPr bwMode="auto">
            <a:xfrm>
              <a:off x="2667000" y="4953000"/>
              <a:ext cx="452645" cy="38873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7212 w 21600"/>
                <a:gd name="T15" fmla="*/ 16200 h 21600"/>
              </a:gdLst>
              <a:ahLst/>
              <a:cxnLst>
                <a:cxn ang="T8">
                  <a:pos x="T0" y="T1"/>
                </a:cxn>
                <a:cxn ang="T9">
                  <a:pos x="T2" y="T3"/>
                </a:cxn>
                <a:cxn ang="T10">
                  <a:pos x="T4" y="T5"/>
                </a:cxn>
                <a:cxn ang="T11">
                  <a:pos x="T6" y="T7"/>
                </a:cxn>
              </a:cxnLst>
              <a:rect l="T12" t="T13" r="T14" b="T15"/>
              <a:pathLst>
                <a:path w="21600" h="21600">
                  <a:moveTo>
                    <a:pt x="12825" y="0"/>
                  </a:moveTo>
                  <a:lnTo>
                    <a:pt x="12825" y="5400"/>
                  </a:lnTo>
                  <a:lnTo>
                    <a:pt x="3375" y="5400"/>
                  </a:lnTo>
                  <a:lnTo>
                    <a:pt x="3375" y="16200"/>
                  </a:lnTo>
                  <a:lnTo>
                    <a:pt x="12825" y="16200"/>
                  </a:lnTo>
                  <a:lnTo>
                    <a:pt x="12825"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headEnd/>
              <a:tailEnd/>
            </a:ln>
          </p:spPr>
          <p:txBody>
            <a:bodyPr wrap="none" anchor="ctr"/>
            <a:lstStyle/>
            <a:p>
              <a:endParaRPr lang="en-US"/>
            </a:p>
          </p:txBody>
        </p:sp>
        <p:sp>
          <p:nvSpPr>
            <p:cNvPr id="19" name="TextBox 18"/>
            <p:cNvSpPr txBox="1"/>
            <p:nvPr/>
          </p:nvSpPr>
          <p:spPr>
            <a:xfrm>
              <a:off x="268365" y="5940240"/>
              <a:ext cx="2564295" cy="662843"/>
            </a:xfrm>
            <a:prstGeom prst="rect">
              <a:avLst/>
            </a:prstGeom>
            <a:noFill/>
          </p:spPr>
          <p:txBody>
            <a:bodyPr wrap="square" rtlCol="0">
              <a:spAutoFit/>
            </a:bodyPr>
            <a:lstStyle/>
            <a:p>
              <a:pPr algn="ctr"/>
              <a:r>
                <a:rPr lang="en-US" sz="1400" dirty="0"/>
                <a:t>Permitted grazing area in Death Valley Wilderness</a:t>
              </a:r>
            </a:p>
          </p:txBody>
        </p:sp>
        <p:sp>
          <p:nvSpPr>
            <p:cNvPr id="20" name="TextBox 19"/>
            <p:cNvSpPr txBox="1"/>
            <p:nvPr/>
          </p:nvSpPr>
          <p:spPr>
            <a:xfrm>
              <a:off x="3054636" y="5940240"/>
              <a:ext cx="2720002" cy="662843"/>
            </a:xfrm>
            <a:prstGeom prst="rect">
              <a:avLst/>
            </a:prstGeom>
            <a:noFill/>
          </p:spPr>
          <p:txBody>
            <a:bodyPr wrap="square" rtlCol="0">
              <a:spAutoFit/>
            </a:bodyPr>
            <a:lstStyle/>
            <a:p>
              <a:pPr algn="ctr"/>
              <a:r>
                <a:rPr lang="en-US" sz="1400" dirty="0"/>
                <a:t>Normalized value and data layer for grazing area</a:t>
              </a:r>
            </a:p>
          </p:txBody>
        </p:sp>
      </p:grpSp>
    </p:spTree>
    <p:extLst>
      <p:ext uri="{BB962C8B-B14F-4D97-AF65-F5344CB8AC3E}">
        <p14:creationId xmlns:p14="http://schemas.microsoft.com/office/powerpoint/2010/main" val="671551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Weighting measures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25352567"/>
              </p:ext>
            </p:extLst>
          </p:nvPr>
        </p:nvGraphicFramePr>
        <p:xfrm>
          <a:off x="457200" y="1143000"/>
          <a:ext cx="8001000" cy="5444490"/>
        </p:xfrm>
        <a:graphic>
          <a:graphicData uri="http://schemas.openxmlformats.org/drawingml/2006/table">
            <a:tbl>
              <a:tblPr firstRow="1" bandRow="1">
                <a:tableStyleId>{F5AB1C69-6EDB-4FF4-983F-18BD219EF322}</a:tableStyleId>
              </a:tblPr>
              <a:tblGrid>
                <a:gridCol w="10668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tblGrid>
              <a:tr h="370840">
                <a:tc>
                  <a:txBody>
                    <a:bodyPr/>
                    <a:lstStyle/>
                    <a:p>
                      <a:r>
                        <a:rPr lang="en-US" sz="1600" dirty="0"/>
                        <a:t>QUALITY</a:t>
                      </a:r>
                      <a:endParaRPr lang="en-US" sz="1600" b="1" dirty="0"/>
                    </a:p>
                  </a:txBody>
                  <a:tcPr/>
                </a:tc>
                <a:tc>
                  <a:txBody>
                    <a:bodyPr/>
                    <a:lstStyle/>
                    <a:p>
                      <a:r>
                        <a:rPr lang="en-US" sz="1600" dirty="0"/>
                        <a:t>INDICATOR</a:t>
                      </a:r>
                      <a:endParaRPr lang="en-US" sz="1600" b="1" dirty="0"/>
                    </a:p>
                  </a:txBody>
                  <a:tcPr/>
                </a:tc>
                <a:tc>
                  <a:txBody>
                    <a:bodyPr/>
                    <a:lstStyle/>
                    <a:p>
                      <a:r>
                        <a:rPr lang="en-US" sz="1600" dirty="0"/>
                        <a:t>MEASURE</a:t>
                      </a:r>
                      <a:endParaRPr lang="en-US" sz="1600" b="1" dirty="0"/>
                    </a:p>
                  </a:txBody>
                  <a:tcPr/>
                </a:tc>
                <a:tc>
                  <a:txBody>
                    <a:bodyPr/>
                    <a:lstStyle/>
                    <a:p>
                      <a:pPr algn="ctr"/>
                      <a:r>
                        <a:rPr lang="en-US" sz="1600" dirty="0"/>
                        <a:t>WEIGHT</a:t>
                      </a:r>
                    </a:p>
                  </a:txBody>
                  <a:tcPr/>
                </a:tc>
                <a:extLst>
                  <a:ext uri="{0D108BD9-81ED-4DB2-BD59-A6C34878D82A}">
                    <a16:rowId xmlns:a16="http://schemas.microsoft.com/office/drawing/2014/main" val="10000"/>
                  </a:ext>
                </a:extLst>
              </a:tr>
              <a:tr h="370840">
                <a:tc rowSpan="13">
                  <a:txBody>
                    <a:bodyPr/>
                    <a:lstStyle/>
                    <a:p>
                      <a:r>
                        <a:rPr lang="en-US" sz="1600" b="1" dirty="0"/>
                        <a:t>Natural</a:t>
                      </a:r>
                    </a:p>
                  </a:txBody>
                  <a:tcPr/>
                </a:tc>
                <a:tc rowSpan="5">
                  <a:txBody>
                    <a:bodyPr/>
                    <a:lstStyle/>
                    <a:p>
                      <a:r>
                        <a:rPr lang="en-US" sz="1600" b="1" dirty="0"/>
                        <a:t>Plant and animal species &amp; communities</a:t>
                      </a:r>
                    </a:p>
                  </a:txBody>
                  <a:tcPr>
                    <a:lnB w="12700" cap="flat" cmpd="sng" algn="ctr">
                      <a:solidFill>
                        <a:schemeClr val="tx1"/>
                      </a:solidFill>
                      <a:prstDash val="solid"/>
                      <a:round/>
                      <a:headEnd type="none" w="med" len="med"/>
                      <a:tailEnd type="none" w="med" len="med"/>
                    </a:lnB>
                  </a:tcPr>
                </a:tc>
                <a:tc>
                  <a:txBody>
                    <a:bodyPr/>
                    <a:lstStyle/>
                    <a:p>
                      <a:pPr algn="l" fontAlgn="t"/>
                      <a:r>
                        <a:rPr lang="en-US" sz="1600" b="1" kern="1200" dirty="0"/>
                        <a:t> Non-native invasive species - plants &amp; animals</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6</a:t>
                      </a:r>
                    </a:p>
                  </a:txBody>
                  <a:tcPr/>
                </a:tc>
                <a:extLst>
                  <a:ext uri="{0D108BD9-81ED-4DB2-BD59-A6C34878D82A}">
                    <a16:rowId xmlns:a16="http://schemas.microsoft.com/office/drawing/2014/main" val="10001"/>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Logging activity</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3</a:t>
                      </a:r>
                    </a:p>
                  </a:txBody>
                  <a:tcPr/>
                </a:tc>
                <a:extLst>
                  <a:ext uri="{0D108BD9-81ED-4DB2-BD59-A6C34878D82A}">
                    <a16:rowId xmlns:a16="http://schemas.microsoft.com/office/drawing/2014/main" val="10002"/>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Extirpated Species</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2</a:t>
                      </a:r>
                    </a:p>
                  </a:txBody>
                  <a:tcPr/>
                </a:tc>
                <a:extLst>
                  <a:ext uri="{0D108BD9-81ED-4DB2-BD59-A6C34878D82A}">
                    <a16:rowId xmlns:a16="http://schemas.microsoft.com/office/drawing/2014/main" val="10003"/>
                  </a:ext>
                </a:extLst>
              </a:tr>
              <a:tr h="370840">
                <a:tc vMerge="1">
                  <a:txBody>
                    <a:bodyPr/>
                    <a:lstStyle/>
                    <a:p>
                      <a:endParaRPr lang="en-US"/>
                    </a:p>
                  </a:txBody>
                  <a:tcPr/>
                </a:tc>
                <a:tc vMerge="1">
                  <a:txBody>
                    <a:bodyPr/>
                    <a:lstStyle/>
                    <a:p>
                      <a:endParaRPr lang="en-US"/>
                    </a:p>
                  </a:txBody>
                  <a:tcPr/>
                </a:tc>
                <a:tc>
                  <a:txBody>
                    <a:bodyPr/>
                    <a:lstStyle/>
                    <a:p>
                      <a:pPr algn="l" fontAlgn="t"/>
                      <a:r>
                        <a:rPr lang="en-US" sz="1600" b="1" kern="1200" dirty="0"/>
                        <a:t> Change in biodiversity</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2</a:t>
                      </a:r>
                    </a:p>
                  </a:txBody>
                  <a:tcPr/>
                </a:tc>
                <a:extLst>
                  <a:ext uri="{0D108BD9-81ED-4DB2-BD59-A6C34878D82A}">
                    <a16:rowId xmlns:a16="http://schemas.microsoft.com/office/drawing/2014/main" val="10004"/>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Habituated bears</a:t>
                      </a:r>
                      <a:endParaRPr lang="en-US" sz="1600" b="1" kern="1200" dirty="0">
                        <a:solidFill>
                          <a:schemeClr val="dk1"/>
                        </a:solidFill>
                        <a:latin typeface="+mn-lt"/>
                        <a:ea typeface="+mn-ea"/>
                        <a:cs typeface="+mn-cs"/>
                      </a:endParaRPr>
                    </a:p>
                  </a:txBody>
                  <a:tcPr marL="9525" marR="9525" marT="9525" marB="0">
                    <a:lnB w="12700" cap="flat" cmpd="sng" algn="ctr">
                      <a:solidFill>
                        <a:schemeClr val="tx1"/>
                      </a:solidFill>
                      <a:prstDash val="solid"/>
                      <a:round/>
                      <a:headEnd type="none" w="med" len="med"/>
                      <a:tailEnd type="none" w="med" len="med"/>
                    </a:lnB>
                  </a:tcPr>
                </a:tc>
                <a:tc>
                  <a:txBody>
                    <a:bodyPr/>
                    <a:lstStyle/>
                    <a:p>
                      <a:pPr algn="ctr"/>
                      <a:r>
                        <a:rPr lang="en-US" b="1" dirty="0"/>
                        <a:t>1</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vMerge="1">
                  <a:txBody>
                    <a:bodyPr/>
                    <a:lstStyle/>
                    <a:p>
                      <a:endParaRPr lang="en-US" dirty="0"/>
                    </a:p>
                  </a:txBody>
                  <a:tcPr/>
                </a:tc>
                <a:tc rowSpan="5">
                  <a:txBody>
                    <a:bodyPr/>
                    <a:lstStyle/>
                    <a:p>
                      <a:r>
                        <a:rPr lang="en-US" sz="1600" b="1" dirty="0"/>
                        <a:t>Physical</a:t>
                      </a:r>
                      <a:r>
                        <a:rPr lang="en-US" sz="1600" b="1" baseline="0" dirty="0"/>
                        <a:t> Resources</a:t>
                      </a:r>
                      <a:endParaRPr lang="en-US" sz="16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1" kern="1200" dirty="0"/>
                        <a:t> Soil erosion – recreation/maintenance related  loss of soil</a:t>
                      </a:r>
                      <a:endParaRPr lang="en-US" sz="1600" b="1" kern="1200" dirty="0">
                        <a:solidFill>
                          <a:schemeClr val="dk1"/>
                        </a:solidFill>
                        <a:latin typeface="+mn-lt"/>
                        <a:ea typeface="+mn-ea"/>
                        <a:cs typeface="+mn-cs"/>
                      </a:endParaRPr>
                    </a:p>
                  </a:txBody>
                  <a:tcPr marL="9525" marR="9525" marT="9525" marB="0">
                    <a:lnT w="12700" cap="flat" cmpd="sng" algn="ctr">
                      <a:solidFill>
                        <a:schemeClr val="tx1"/>
                      </a:solidFill>
                      <a:prstDash val="solid"/>
                      <a:round/>
                      <a:headEnd type="none" w="med" len="med"/>
                      <a:tailEnd type="none" w="med" len="med"/>
                    </a:lnT>
                  </a:tcPr>
                </a:tc>
                <a:tc>
                  <a:txBody>
                    <a:bodyPr/>
                    <a:lstStyle/>
                    <a:p>
                      <a:pPr algn="ctr"/>
                      <a:r>
                        <a:rPr lang="en-US" b="1" dirty="0"/>
                        <a:t>6</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6"/>
                  </a:ext>
                </a:extLst>
              </a:tr>
              <a:tr h="370840">
                <a:tc vMerge="1">
                  <a:txBody>
                    <a:bodyPr/>
                    <a:lstStyle/>
                    <a:p>
                      <a:endParaRPr lang="en-US"/>
                    </a:p>
                  </a:txBody>
                  <a:tcPr/>
                </a:tc>
                <a:tc vMerge="1">
                  <a:txBody>
                    <a:bodyPr/>
                    <a:lstStyle/>
                    <a:p>
                      <a:endParaRPr lang="en-US"/>
                    </a:p>
                  </a:txBody>
                  <a:tcPr/>
                </a:tc>
                <a:tc>
                  <a:txBody>
                    <a:bodyPr/>
                    <a:lstStyle/>
                    <a:p>
                      <a:pPr algn="l" fontAlgn="t"/>
                      <a:r>
                        <a:rPr lang="en-US" sz="1600" b="1" kern="1200" dirty="0"/>
                        <a:t> Air quality - </a:t>
                      </a:r>
                      <a:r>
                        <a:rPr lang="en-US" sz="1600" b="1" kern="1200" dirty="0" err="1"/>
                        <a:t>sulphur</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5</a:t>
                      </a:r>
                    </a:p>
                  </a:txBody>
                  <a:tcPr/>
                </a:tc>
                <a:extLst>
                  <a:ext uri="{0D108BD9-81ED-4DB2-BD59-A6C34878D82A}">
                    <a16:rowId xmlns:a16="http://schemas.microsoft.com/office/drawing/2014/main" val="10007"/>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Air quality - nitrogen</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5</a:t>
                      </a:r>
                    </a:p>
                  </a:txBody>
                  <a:tcPr/>
                </a:tc>
                <a:extLst>
                  <a:ext uri="{0D108BD9-81ED-4DB2-BD59-A6C34878D82A}">
                    <a16:rowId xmlns:a16="http://schemas.microsoft.com/office/drawing/2014/main" val="10008"/>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Dammed</a:t>
                      </a:r>
                      <a:r>
                        <a:rPr lang="en-US" sz="1600" b="1" kern="1200" baseline="0" dirty="0"/>
                        <a:t> </a:t>
                      </a:r>
                      <a:r>
                        <a:rPr lang="en-US" sz="1600" b="1" kern="1200" dirty="0"/>
                        <a:t>water</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2</a:t>
                      </a:r>
                    </a:p>
                  </a:txBody>
                  <a:tcPr/>
                </a:tc>
                <a:extLst>
                  <a:ext uri="{0D108BD9-81ED-4DB2-BD59-A6C34878D82A}">
                    <a16:rowId xmlns:a16="http://schemas.microsoft.com/office/drawing/2014/main" val="10009"/>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Soil erosion - dam water levels affecting shoreline</a:t>
                      </a:r>
                      <a:endParaRPr lang="en-US" sz="1600" b="1" kern="1200" dirty="0">
                        <a:solidFill>
                          <a:schemeClr val="dk1"/>
                        </a:solidFill>
                        <a:latin typeface="+mn-lt"/>
                        <a:ea typeface="+mn-ea"/>
                        <a:cs typeface="+mn-cs"/>
                      </a:endParaRPr>
                    </a:p>
                  </a:txBody>
                  <a:tcPr marL="9525" marR="9525" marT="9525" marB="0">
                    <a:lnB w="12700" cap="flat" cmpd="sng" algn="ctr">
                      <a:solidFill>
                        <a:schemeClr val="tx1"/>
                      </a:solidFill>
                      <a:prstDash val="solid"/>
                      <a:round/>
                      <a:headEnd type="none" w="med" len="med"/>
                      <a:tailEnd type="none" w="med" len="med"/>
                    </a:lnB>
                  </a:tcPr>
                </a:tc>
                <a:tc>
                  <a:txBody>
                    <a:bodyPr/>
                    <a:lstStyle/>
                    <a:p>
                      <a:pPr algn="ctr"/>
                      <a:r>
                        <a:rPr lang="en-US" b="1" dirty="0"/>
                        <a:t>1</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70840">
                <a:tc vMerge="1">
                  <a:txBody>
                    <a:bodyPr/>
                    <a:lstStyle/>
                    <a:p>
                      <a:endParaRPr lang="en-US" dirty="0"/>
                    </a:p>
                  </a:txBody>
                  <a:tcPr/>
                </a:tc>
                <a:tc rowSpan="3">
                  <a:txBody>
                    <a:bodyPr/>
                    <a:lstStyle/>
                    <a:p>
                      <a:r>
                        <a:rPr lang="en-US" sz="1600" b="1" dirty="0"/>
                        <a:t>Biophysical processes</a:t>
                      </a:r>
                    </a:p>
                  </a:txBody>
                  <a:tcPr>
                    <a:lnT w="12700" cap="flat" cmpd="sng" algn="ctr">
                      <a:solidFill>
                        <a:schemeClr val="tx1"/>
                      </a:solidFill>
                      <a:prstDash val="solid"/>
                      <a:round/>
                      <a:headEnd type="none" w="med" len="med"/>
                      <a:tailEnd type="none" w="med" len="med"/>
                    </a:lnT>
                  </a:tcPr>
                </a:tc>
                <a:tc>
                  <a:txBody>
                    <a:bodyPr/>
                    <a:lstStyle/>
                    <a:p>
                      <a:pPr algn="l" fontAlgn="t"/>
                      <a:r>
                        <a:rPr lang="en-US" sz="1600" b="1" kern="1200" dirty="0"/>
                        <a:t> Departure from natural fire regimes</a:t>
                      </a:r>
                      <a:endParaRPr lang="en-US" sz="1600" b="1" kern="1200" dirty="0">
                        <a:solidFill>
                          <a:schemeClr val="dk1"/>
                        </a:solidFill>
                        <a:latin typeface="+mn-lt"/>
                        <a:ea typeface="+mn-ea"/>
                        <a:cs typeface="+mn-cs"/>
                      </a:endParaRPr>
                    </a:p>
                  </a:txBody>
                  <a:tcPr marL="9525" marR="9525" marT="9525" marB="0">
                    <a:lnT w="12700" cap="flat" cmpd="sng" algn="ctr">
                      <a:solidFill>
                        <a:schemeClr val="tx1"/>
                      </a:solidFill>
                      <a:prstDash val="solid"/>
                      <a:round/>
                      <a:headEnd type="none" w="med" len="med"/>
                      <a:tailEnd type="none" w="med" len="med"/>
                    </a:lnT>
                  </a:tcPr>
                </a:tc>
                <a:tc>
                  <a:txBody>
                    <a:bodyPr/>
                    <a:lstStyle/>
                    <a:p>
                      <a:pPr algn="ctr"/>
                      <a:r>
                        <a:rPr lang="en-US" b="1" dirty="0"/>
                        <a:t>8</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11"/>
                  </a:ext>
                </a:extLst>
              </a:tr>
              <a:tr h="370840">
                <a:tc vMerge="1">
                  <a:txBody>
                    <a:bodyPr/>
                    <a:lstStyle/>
                    <a:p>
                      <a:endParaRPr lang="en-US"/>
                    </a:p>
                  </a:txBody>
                  <a:tcPr/>
                </a:tc>
                <a:tc vMerge="1">
                  <a:txBody>
                    <a:bodyPr/>
                    <a:lstStyle/>
                    <a:p>
                      <a:endParaRPr lang="en-US" dirty="0"/>
                    </a:p>
                  </a:txBody>
                  <a:tcPr/>
                </a:tc>
                <a:tc>
                  <a:txBody>
                    <a:bodyPr/>
                    <a:lstStyle/>
                    <a:p>
                      <a:pPr algn="l" fontAlgn="t"/>
                      <a:r>
                        <a:rPr lang="en-US" sz="1600" b="1" kern="1200" dirty="0"/>
                        <a:t> Winter min temp</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2</a:t>
                      </a:r>
                    </a:p>
                  </a:txBody>
                  <a:tcPr/>
                </a:tc>
                <a:extLst>
                  <a:ext uri="{0D108BD9-81ED-4DB2-BD59-A6C34878D82A}">
                    <a16:rowId xmlns:a16="http://schemas.microsoft.com/office/drawing/2014/main" val="10012"/>
                  </a:ext>
                </a:extLst>
              </a:tr>
              <a:tr h="370840">
                <a:tc vMerge="1">
                  <a:txBody>
                    <a:bodyPr/>
                    <a:lstStyle/>
                    <a:p>
                      <a:endParaRPr lang="en-US" dirty="0"/>
                    </a:p>
                  </a:txBody>
                  <a:tcPr/>
                </a:tc>
                <a:tc vMerge="1">
                  <a:txBody>
                    <a:bodyPr/>
                    <a:lstStyle/>
                    <a:p>
                      <a:endParaRPr lang="en-US" dirty="0"/>
                    </a:p>
                  </a:txBody>
                  <a:tcPr/>
                </a:tc>
                <a:tc>
                  <a:txBody>
                    <a:bodyPr/>
                    <a:lstStyle/>
                    <a:p>
                      <a:pPr algn="l" fontAlgn="t"/>
                      <a:r>
                        <a:rPr lang="en-US" sz="1600" b="1" kern="1200" dirty="0"/>
                        <a:t> Beaver removal</a:t>
                      </a:r>
                      <a:endParaRPr lang="en-US" sz="1600" b="1" kern="1200" dirty="0">
                        <a:solidFill>
                          <a:schemeClr val="dk1"/>
                        </a:solidFill>
                        <a:latin typeface="+mn-lt"/>
                        <a:ea typeface="+mn-ea"/>
                        <a:cs typeface="+mn-cs"/>
                      </a:endParaRPr>
                    </a:p>
                  </a:txBody>
                  <a:tcPr marL="9525" marR="9525" marT="9525" marB="0"/>
                </a:tc>
                <a:tc>
                  <a:txBody>
                    <a:bodyPr/>
                    <a:lstStyle/>
                    <a:p>
                      <a:pPr algn="ctr"/>
                      <a:r>
                        <a:rPr lang="en-US" b="1" dirty="0"/>
                        <a:t>2</a:t>
                      </a: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387296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b="1" dirty="0"/>
              <a:t>Processing – combining layers</a:t>
            </a:r>
          </a:p>
        </p:txBody>
      </p:sp>
      <p:pic>
        <p:nvPicPr>
          <p:cNvPr id="4101"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85800" y="1143000"/>
            <a:ext cx="3578662" cy="359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Content Placeholder 9"/>
          <p:cNvGraphicFramePr>
            <a:graphicFrameLocks noGrp="1"/>
          </p:cNvGraphicFramePr>
          <p:nvPr>
            <p:ph sz="half" idx="2"/>
            <p:extLst>
              <p:ext uri="{D42A27DB-BD31-4B8C-83A1-F6EECF244321}">
                <p14:modId xmlns:p14="http://schemas.microsoft.com/office/powerpoint/2010/main" val="1326920831"/>
              </p:ext>
            </p:extLst>
          </p:nvPr>
        </p:nvGraphicFramePr>
        <p:xfrm>
          <a:off x="4648200" y="1371600"/>
          <a:ext cx="4038600" cy="2106295"/>
        </p:xfrm>
        <a:graphic>
          <a:graphicData uri="http://schemas.openxmlformats.org/drawingml/2006/table">
            <a:tbl>
              <a:tblPr firstRow="1" bandRow="1">
                <a:tableStyleId>{F5AB1C69-6EDB-4FF4-983F-18BD219EF322}</a:tableStyleId>
              </a:tblPr>
              <a:tblGrid>
                <a:gridCol w="1346200">
                  <a:extLst>
                    <a:ext uri="{9D8B030D-6E8A-4147-A177-3AD203B41FA5}">
                      <a16:colId xmlns:a16="http://schemas.microsoft.com/office/drawing/2014/main" val="20000"/>
                    </a:ext>
                  </a:extLst>
                </a:gridCol>
                <a:gridCol w="1346200">
                  <a:extLst>
                    <a:ext uri="{9D8B030D-6E8A-4147-A177-3AD203B41FA5}">
                      <a16:colId xmlns:a16="http://schemas.microsoft.com/office/drawing/2014/main" val="20001"/>
                    </a:ext>
                  </a:extLst>
                </a:gridCol>
                <a:gridCol w="1346200">
                  <a:extLst>
                    <a:ext uri="{9D8B030D-6E8A-4147-A177-3AD203B41FA5}">
                      <a16:colId xmlns:a16="http://schemas.microsoft.com/office/drawing/2014/main" val="20002"/>
                    </a:ext>
                  </a:extLst>
                </a:gridCol>
              </a:tblGrid>
              <a:tr h="370840">
                <a:tc>
                  <a:txBody>
                    <a:bodyPr/>
                    <a:lstStyle/>
                    <a:p>
                      <a:r>
                        <a:rPr lang="en-US" sz="1600" dirty="0"/>
                        <a:t>INDICATOR</a:t>
                      </a:r>
                      <a:endParaRPr lang="en-US" sz="1600" b="1" dirty="0"/>
                    </a:p>
                  </a:txBody>
                  <a:tcPr/>
                </a:tc>
                <a:tc>
                  <a:txBody>
                    <a:bodyPr/>
                    <a:lstStyle/>
                    <a:p>
                      <a:r>
                        <a:rPr lang="en-US" sz="1600" dirty="0"/>
                        <a:t>MEASURE</a:t>
                      </a:r>
                      <a:endParaRPr lang="en-US" sz="1600" b="1" dirty="0"/>
                    </a:p>
                  </a:txBody>
                  <a:tcPr/>
                </a:tc>
                <a:tc>
                  <a:txBody>
                    <a:bodyPr/>
                    <a:lstStyle/>
                    <a:p>
                      <a:pPr algn="ctr"/>
                      <a:r>
                        <a:rPr lang="en-US" sz="1600" dirty="0"/>
                        <a:t>WEIGHT</a:t>
                      </a:r>
                    </a:p>
                  </a:txBody>
                  <a:tcPr/>
                </a:tc>
                <a:extLst>
                  <a:ext uri="{0D108BD9-81ED-4DB2-BD59-A6C34878D82A}">
                    <a16:rowId xmlns:a16="http://schemas.microsoft.com/office/drawing/2014/main" val="10000"/>
                  </a:ext>
                </a:extLst>
              </a:tr>
              <a:tr h="370840">
                <a:tc rowSpan="3">
                  <a:txBody>
                    <a:bodyPr/>
                    <a:lstStyle/>
                    <a:p>
                      <a:r>
                        <a:rPr lang="en-US" sz="1600" dirty="0"/>
                        <a:t>Biophysical processes</a:t>
                      </a:r>
                    </a:p>
                  </a:txBody>
                  <a:tcPr/>
                </a:tc>
                <a:tc>
                  <a:txBody>
                    <a:bodyPr/>
                    <a:lstStyle/>
                    <a:p>
                      <a:pPr algn="l" fontAlgn="t"/>
                      <a:r>
                        <a:rPr lang="en-US" sz="1600" kern="1200" dirty="0"/>
                        <a:t> Departure from natural fire regimes</a:t>
                      </a:r>
                      <a:endParaRPr lang="en-US" sz="1600" kern="1200" dirty="0">
                        <a:solidFill>
                          <a:schemeClr val="dk1"/>
                        </a:solidFill>
                        <a:latin typeface="+mn-lt"/>
                        <a:ea typeface="+mn-ea"/>
                        <a:cs typeface="+mn-cs"/>
                      </a:endParaRPr>
                    </a:p>
                  </a:txBody>
                  <a:tcPr marL="9525" marR="9525" marT="9525" marB="0"/>
                </a:tc>
                <a:tc>
                  <a:txBody>
                    <a:bodyPr/>
                    <a:lstStyle/>
                    <a:p>
                      <a:pPr algn="ctr"/>
                      <a:r>
                        <a:rPr lang="en-US" dirty="0"/>
                        <a:t>8</a:t>
                      </a:r>
                    </a:p>
                  </a:txBody>
                  <a:tcPr/>
                </a:tc>
                <a:extLst>
                  <a:ext uri="{0D108BD9-81ED-4DB2-BD59-A6C34878D82A}">
                    <a16:rowId xmlns:a16="http://schemas.microsoft.com/office/drawing/2014/main" val="10001"/>
                  </a:ext>
                </a:extLst>
              </a:tr>
              <a:tr h="370840">
                <a:tc vMerge="1">
                  <a:txBody>
                    <a:bodyPr/>
                    <a:lstStyle/>
                    <a:p>
                      <a:endParaRPr lang="en-US" dirty="0"/>
                    </a:p>
                  </a:txBody>
                  <a:tcPr/>
                </a:tc>
                <a:tc>
                  <a:txBody>
                    <a:bodyPr/>
                    <a:lstStyle/>
                    <a:p>
                      <a:pPr algn="l" fontAlgn="t"/>
                      <a:r>
                        <a:rPr lang="en-US" sz="1600" kern="1200" dirty="0"/>
                        <a:t> Winter min temp</a:t>
                      </a:r>
                      <a:endParaRPr lang="en-US" sz="1600" kern="1200" dirty="0">
                        <a:solidFill>
                          <a:schemeClr val="dk1"/>
                        </a:solidFill>
                        <a:latin typeface="+mn-lt"/>
                        <a:ea typeface="+mn-ea"/>
                        <a:cs typeface="+mn-cs"/>
                      </a:endParaRPr>
                    </a:p>
                  </a:txBody>
                  <a:tcPr marL="9525" marR="9525" marT="9525" marB="0"/>
                </a:tc>
                <a:tc>
                  <a:txBody>
                    <a:bodyPr/>
                    <a:lstStyle/>
                    <a:p>
                      <a:pPr algn="ctr"/>
                      <a:r>
                        <a:rPr lang="en-US" dirty="0"/>
                        <a:t>2</a:t>
                      </a:r>
                    </a:p>
                  </a:txBody>
                  <a:tcPr/>
                </a:tc>
                <a:extLst>
                  <a:ext uri="{0D108BD9-81ED-4DB2-BD59-A6C34878D82A}">
                    <a16:rowId xmlns:a16="http://schemas.microsoft.com/office/drawing/2014/main" val="10002"/>
                  </a:ext>
                </a:extLst>
              </a:tr>
              <a:tr h="370840">
                <a:tc vMerge="1">
                  <a:txBody>
                    <a:bodyPr/>
                    <a:lstStyle/>
                    <a:p>
                      <a:endParaRPr lang="en-US" dirty="0"/>
                    </a:p>
                  </a:txBody>
                  <a:tcPr/>
                </a:tc>
                <a:tc>
                  <a:txBody>
                    <a:bodyPr/>
                    <a:lstStyle/>
                    <a:p>
                      <a:pPr algn="l" fontAlgn="t"/>
                      <a:r>
                        <a:rPr lang="en-US" sz="1600" kern="1200" dirty="0"/>
                        <a:t> Beaver removal</a:t>
                      </a:r>
                      <a:endParaRPr lang="en-US" sz="1600" kern="1200" dirty="0">
                        <a:solidFill>
                          <a:schemeClr val="dk1"/>
                        </a:solidFill>
                        <a:latin typeface="+mn-lt"/>
                        <a:ea typeface="+mn-ea"/>
                        <a:cs typeface="+mn-cs"/>
                      </a:endParaRPr>
                    </a:p>
                  </a:txBody>
                  <a:tcPr marL="9525" marR="9525" marT="9525" marB="0"/>
                </a:tc>
                <a:tc>
                  <a:txBody>
                    <a:bodyPr/>
                    <a:lstStyle/>
                    <a:p>
                      <a:pPr algn="ctr"/>
                      <a:r>
                        <a:rPr lang="en-US" dirty="0"/>
                        <a:t>2</a:t>
                      </a:r>
                    </a:p>
                  </a:txBody>
                  <a:tcPr/>
                </a:tc>
                <a:extLst>
                  <a:ext uri="{0D108BD9-81ED-4DB2-BD59-A6C34878D82A}">
                    <a16:rowId xmlns:a16="http://schemas.microsoft.com/office/drawing/2014/main" val="10003"/>
                  </a:ext>
                </a:extLst>
              </a:tr>
            </a:tbl>
          </a:graphicData>
        </a:graphic>
      </p:graphicFrame>
      <p:sp>
        <p:nvSpPr>
          <p:cNvPr id="8" name="TextBox 7"/>
          <p:cNvSpPr txBox="1"/>
          <p:nvPr/>
        </p:nvSpPr>
        <p:spPr>
          <a:xfrm>
            <a:off x="0" y="4944070"/>
            <a:ext cx="9144000" cy="1477328"/>
          </a:xfrm>
          <a:prstGeom prst="rect">
            <a:avLst/>
          </a:prstGeom>
          <a:noFill/>
        </p:spPr>
        <p:txBody>
          <a:bodyPr wrap="square" rtlCol="0">
            <a:spAutoFit/>
          </a:bodyPr>
          <a:lstStyle/>
          <a:p>
            <a:pPr algn="ctr"/>
            <a:r>
              <a:rPr lang="en-US" dirty="0"/>
              <a:t>(Fire departure * 8) + (Winter temps * 2) + (Beaver removal * 2) = </a:t>
            </a:r>
            <a:r>
              <a:rPr lang="en-US" b="1" dirty="0"/>
              <a:t>Biophysical Processes</a:t>
            </a:r>
            <a:r>
              <a:rPr lang="en-US" dirty="0"/>
              <a:t> </a:t>
            </a:r>
          </a:p>
          <a:p>
            <a:pPr algn="ctr"/>
            <a:endParaRPr lang="en-US" dirty="0"/>
          </a:p>
          <a:p>
            <a:pPr algn="ctr"/>
            <a:r>
              <a:rPr lang="en-US" dirty="0"/>
              <a:t>Species &amp; communities +  Physical resources + Biophysical processes = </a:t>
            </a:r>
            <a:r>
              <a:rPr lang="en-US" b="1" dirty="0"/>
              <a:t>Natural Quality</a:t>
            </a:r>
            <a:r>
              <a:rPr lang="en-US" dirty="0"/>
              <a:t> </a:t>
            </a:r>
          </a:p>
          <a:p>
            <a:pPr algn="ctr"/>
            <a:endParaRPr lang="en-US" dirty="0"/>
          </a:p>
          <a:p>
            <a:pPr algn="ctr"/>
            <a:r>
              <a:rPr lang="en-US" dirty="0"/>
              <a:t>Natural + Untrammeled + Undeveloped + Solitude = </a:t>
            </a:r>
            <a:r>
              <a:rPr lang="en-US" b="1" dirty="0"/>
              <a:t>Wilderness Character Map</a:t>
            </a:r>
            <a:r>
              <a:rPr lang="en-US" dirty="0"/>
              <a:t> </a:t>
            </a:r>
          </a:p>
        </p:txBody>
      </p:sp>
    </p:spTree>
    <p:extLst>
      <p:ext uri="{BB962C8B-B14F-4D97-AF65-F5344CB8AC3E}">
        <p14:creationId xmlns:p14="http://schemas.microsoft.com/office/powerpoint/2010/main" val="292653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Case study: Denali</a:t>
            </a:r>
          </a:p>
        </p:txBody>
      </p:sp>
      <p:pic>
        <p:nvPicPr>
          <p:cNvPr id="5" name="Content Placeholder 4" descr="wcm10.jpg"/>
          <p:cNvPicPr>
            <a:picLocks noGrp="1" noChangeAspect="1"/>
          </p:cNvPicPr>
          <p:nvPr>
            <p:ph sz="half" idx="1"/>
          </p:nvPr>
        </p:nvPicPr>
        <p:blipFill>
          <a:blip r:embed="rId3" cstate="email">
            <a:clrChange>
              <a:clrFrom>
                <a:srgbClr val="FFFFFF"/>
              </a:clrFrom>
              <a:clrTo>
                <a:srgbClr val="FFFFFF">
                  <a:alpha val="0"/>
                </a:srgbClr>
              </a:clrTo>
            </a:clrChange>
          </a:blip>
          <a:stretch>
            <a:fillRect/>
          </a:stretch>
        </p:blipFill>
        <p:spPr>
          <a:xfrm>
            <a:off x="1676400" y="935182"/>
            <a:ext cx="5791200" cy="4475018"/>
          </a:xfrm>
        </p:spPr>
      </p:pic>
      <p:sp>
        <p:nvSpPr>
          <p:cNvPr id="4" name="Content Placeholder 3"/>
          <p:cNvSpPr>
            <a:spLocks noGrp="1"/>
          </p:cNvSpPr>
          <p:nvPr>
            <p:ph sz="half" idx="2"/>
          </p:nvPr>
        </p:nvSpPr>
        <p:spPr>
          <a:xfrm>
            <a:off x="99392" y="5431406"/>
            <a:ext cx="8991600" cy="1447800"/>
          </a:xfrm>
        </p:spPr>
        <p:txBody>
          <a:bodyPr>
            <a:normAutofit fontScale="85000" lnSpcReduction="10000"/>
          </a:bodyPr>
          <a:lstStyle/>
          <a:p>
            <a:r>
              <a:rPr lang="en-US" sz="2400" b="1" dirty="0"/>
              <a:t>Unique issues: subsistence use, summer/winter differences, impact of park road</a:t>
            </a:r>
          </a:p>
          <a:p>
            <a:r>
              <a:rPr lang="en-US" sz="2400" b="1" dirty="0"/>
              <a:t>Backcountry unit permit system in wilderness area</a:t>
            </a:r>
          </a:p>
          <a:p>
            <a:r>
              <a:rPr lang="en-US" sz="2400" b="1" dirty="0"/>
              <a:t>Southwest portion of park (that is outside the wilderness) stands out as having high wilderness character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7"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DENA - Natural quality</a:t>
            </a:r>
          </a:p>
        </p:txBody>
      </p:sp>
      <p:pic>
        <p:nvPicPr>
          <p:cNvPr id="8" name="Content Placeholder 7"/>
          <p:cNvPicPr>
            <a:picLocks noGrp="1" noChangeAspect="1"/>
          </p:cNvPicPr>
          <p:nvPr>
            <p:ph sz="half" idx="2"/>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10000" y="1197412"/>
            <a:ext cx="5334000" cy="5279587"/>
          </a:xfrm>
        </p:spPr>
      </p:pic>
      <p:graphicFrame>
        <p:nvGraphicFramePr>
          <p:cNvPr id="9" name="Content Placeholder 4"/>
          <p:cNvGraphicFramePr>
            <a:graphicFrameLocks noGrp="1"/>
          </p:cNvGraphicFramePr>
          <p:nvPr>
            <p:ph sz="half" idx="1"/>
            <p:extLst>
              <p:ext uri="{D42A27DB-BD31-4B8C-83A1-F6EECF244321}">
                <p14:modId xmlns:p14="http://schemas.microsoft.com/office/powerpoint/2010/main" val="2563626219"/>
              </p:ext>
            </p:extLst>
          </p:nvPr>
        </p:nvGraphicFramePr>
        <p:xfrm>
          <a:off x="76200" y="1676400"/>
          <a:ext cx="3657600" cy="38354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370840">
                <a:tc>
                  <a:txBody>
                    <a:bodyPr/>
                    <a:lstStyle/>
                    <a:p>
                      <a:r>
                        <a:rPr lang="en-US" sz="1400" dirty="0">
                          <a:solidFill>
                            <a:sysClr val="windowText" lastClr="000000"/>
                          </a:solidFill>
                        </a:rPr>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Measure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Weight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370840">
                <a:tc rowSpan="6">
                  <a:txBody>
                    <a:bodyPr/>
                    <a:lstStyle/>
                    <a:p>
                      <a:r>
                        <a:rPr lang="en-US" sz="1400" dirty="0"/>
                        <a:t>Plant and animal</a:t>
                      </a:r>
                      <a:r>
                        <a:rPr lang="en-US" sz="1400" baseline="0" dirty="0"/>
                        <a:t> species and communities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t>Woody</a:t>
                      </a:r>
                      <a:r>
                        <a:rPr lang="en-US" sz="1400" baseline="0" dirty="0"/>
                        <a:t> veg advance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vMerge="1">
                  <a:txBody>
                    <a:bodyPr/>
                    <a:lstStyle/>
                    <a:p>
                      <a:endParaRPr lang="en-US" dirty="0"/>
                    </a:p>
                  </a:txBody>
                  <a:tcPr/>
                </a:tc>
                <a:tc>
                  <a:txBody>
                    <a:bodyPr/>
                    <a:lstStyle/>
                    <a:p>
                      <a:r>
                        <a:rPr lang="en-US" sz="1400" dirty="0"/>
                        <a:t>Threat</a:t>
                      </a:r>
                      <a:r>
                        <a:rPr lang="en-US" sz="1400" baseline="0" dirty="0"/>
                        <a:t> to</a:t>
                      </a:r>
                      <a:r>
                        <a:rPr lang="en-US" sz="1400" dirty="0"/>
                        <a:t> wolves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vMerge="1">
                  <a:txBody>
                    <a:bodyPr/>
                    <a:lstStyle/>
                    <a:p>
                      <a:endParaRPr lang="en-US" dirty="0"/>
                    </a:p>
                  </a:txBody>
                  <a:tcPr/>
                </a:tc>
                <a:tc>
                  <a:txBody>
                    <a:bodyPr/>
                    <a:lstStyle/>
                    <a:p>
                      <a:r>
                        <a:rPr lang="en-US" sz="1400" dirty="0"/>
                        <a:t>Threat</a:t>
                      </a:r>
                      <a:r>
                        <a:rPr lang="en-US" sz="1400" baseline="0" dirty="0"/>
                        <a:t> to grizzly bears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840">
                <a:tc vMerge="1">
                  <a:txBody>
                    <a:bodyPr/>
                    <a:lstStyle/>
                    <a:p>
                      <a:endParaRPr lang="en-US" dirty="0"/>
                    </a:p>
                  </a:txBody>
                  <a:tcPr/>
                </a:tc>
                <a:tc>
                  <a:txBody>
                    <a:bodyPr/>
                    <a:lstStyle/>
                    <a:p>
                      <a:r>
                        <a:rPr lang="en-US" sz="1400" dirty="0"/>
                        <a:t>Threat</a:t>
                      </a:r>
                      <a:r>
                        <a:rPr lang="en-US" sz="1400" baseline="0" dirty="0"/>
                        <a:t> to black bears</a:t>
                      </a:r>
                      <a:r>
                        <a:rPr lang="en-US" sz="14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vMerge="1">
                  <a:txBody>
                    <a:bodyPr/>
                    <a:lstStyle/>
                    <a:p>
                      <a:endParaRPr lang="en-US" dirty="0"/>
                    </a:p>
                  </a:txBody>
                  <a:tcPr/>
                </a:tc>
                <a:tc>
                  <a:txBody>
                    <a:bodyPr/>
                    <a:lstStyle/>
                    <a:p>
                      <a:r>
                        <a:rPr lang="en-US" sz="1400" dirty="0"/>
                        <a:t>Effects of harvest on salmon runs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0840">
                <a:tc vMerge="1">
                  <a:txBody>
                    <a:bodyPr/>
                    <a:lstStyle/>
                    <a:p>
                      <a:endParaRPr lang="en-US" dirty="0"/>
                    </a:p>
                  </a:txBody>
                  <a:tcPr/>
                </a:tc>
                <a:tc>
                  <a:txBody>
                    <a:bodyPr/>
                    <a:lstStyle/>
                    <a:p>
                      <a:r>
                        <a:rPr lang="en-US" sz="1400" dirty="0"/>
                        <a:t>Non-native plants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70840">
                <a:tc rowSpan="2">
                  <a:txBody>
                    <a:bodyPr/>
                    <a:lstStyle/>
                    <a:p>
                      <a:r>
                        <a:rPr lang="en-US" sz="1400" dirty="0"/>
                        <a:t>Physical </a:t>
                      </a:r>
                      <a:r>
                        <a:rPr lang="en-US" sz="1400" baseline="0" dirty="0"/>
                        <a:t>resources &amp; Biophysical processes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t>Permafrost decrease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70840">
                <a:tc vMerge="1">
                  <a:txBody>
                    <a:bodyPr/>
                    <a:lstStyle/>
                    <a:p>
                      <a:endParaRPr lang="en-US" dirty="0"/>
                    </a:p>
                  </a:txBody>
                  <a:tcPr/>
                </a:tc>
                <a:tc>
                  <a:txBody>
                    <a:bodyPr/>
                    <a:lstStyle/>
                    <a:p>
                      <a:r>
                        <a:rPr lang="en-US" sz="1400" dirty="0"/>
                        <a:t>Effects on wildfire</a:t>
                      </a:r>
                      <a:r>
                        <a:rPr lang="en-US" sz="1400" baseline="0" dirty="0"/>
                        <a:t> regime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51076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457200" y="0"/>
            <a:ext cx="8229600" cy="1143000"/>
          </a:xfrm>
        </p:spPr>
        <p:txBody>
          <a:bodyPr/>
          <a:lstStyle/>
          <a:p>
            <a:r>
              <a:rPr lang="en-US" dirty="0"/>
              <a:t>DENA - Untrammeled quality</a:t>
            </a:r>
          </a:p>
        </p:txBody>
      </p:sp>
      <p:graphicFrame>
        <p:nvGraphicFramePr>
          <p:cNvPr id="11" name="Content Placeholder 4"/>
          <p:cNvGraphicFramePr>
            <a:graphicFrameLocks noGrp="1"/>
          </p:cNvGraphicFramePr>
          <p:nvPr>
            <p:ph sz="half" idx="1"/>
            <p:extLst>
              <p:ext uri="{D42A27DB-BD31-4B8C-83A1-F6EECF244321}">
                <p14:modId xmlns:p14="http://schemas.microsoft.com/office/powerpoint/2010/main" val="2613138521"/>
              </p:ext>
            </p:extLst>
          </p:nvPr>
        </p:nvGraphicFramePr>
        <p:xfrm>
          <a:off x="76200" y="1681480"/>
          <a:ext cx="3657600" cy="289052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370840">
                <a:tc>
                  <a:txBody>
                    <a:bodyPr/>
                    <a:lstStyle/>
                    <a:p>
                      <a:r>
                        <a:rPr lang="en-US" sz="1400" dirty="0">
                          <a:solidFill>
                            <a:sysClr val="windowText" lastClr="000000"/>
                          </a:solidFill>
                        </a:rPr>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Measure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Weight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370840">
                <a:tc rowSpan="5">
                  <a:txBody>
                    <a:bodyPr/>
                    <a:lstStyle/>
                    <a:p>
                      <a:r>
                        <a:rPr lang="en-US" sz="1400" dirty="0"/>
                        <a:t>Authorized actions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Animal capture for collaring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Exotic plant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Fire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Harvest of ungulates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Gravel harvest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400" dirty="0"/>
                        <a:t>Unauthorized actions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Poaching &amp;</a:t>
                      </a:r>
                      <a:r>
                        <a:rPr lang="en-US" sz="1400" baseline="0" dirty="0"/>
                        <a:t> illegal collection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pic>
        <p:nvPicPr>
          <p:cNvPr id="12" name="Content Placeholder 7"/>
          <p:cNvPicPr>
            <a:picLocks noGrp="1" noChangeAspect="1"/>
          </p:cNvPicPr>
          <p:nvPr>
            <p:ph sz="half" idx="2"/>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10000" y="1214525"/>
            <a:ext cx="5356761" cy="5262475"/>
          </a:xfrm>
        </p:spPr>
      </p:pic>
    </p:spTree>
    <p:extLst>
      <p:ext uri="{BB962C8B-B14F-4D97-AF65-F5344CB8AC3E}">
        <p14:creationId xmlns:p14="http://schemas.microsoft.com/office/powerpoint/2010/main" val="2329820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DENA - Undeveloped quality</a:t>
            </a:r>
          </a:p>
        </p:txBody>
      </p:sp>
      <p:graphicFrame>
        <p:nvGraphicFramePr>
          <p:cNvPr id="3" name="Content Placeholder 4"/>
          <p:cNvGraphicFramePr>
            <a:graphicFrameLocks noGrp="1"/>
          </p:cNvGraphicFramePr>
          <p:nvPr>
            <p:ph sz="half" idx="1"/>
            <p:extLst>
              <p:ext uri="{D42A27DB-BD31-4B8C-83A1-F6EECF244321}">
                <p14:modId xmlns:p14="http://schemas.microsoft.com/office/powerpoint/2010/main" val="1531318628"/>
              </p:ext>
            </p:extLst>
          </p:nvPr>
        </p:nvGraphicFramePr>
        <p:xfrm>
          <a:off x="76200" y="990600"/>
          <a:ext cx="3657600" cy="578104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370840">
                <a:tc>
                  <a:txBody>
                    <a:bodyPr/>
                    <a:lstStyle/>
                    <a:p>
                      <a:r>
                        <a:rPr lang="en-US" sz="1400" dirty="0">
                          <a:solidFill>
                            <a:sysClr val="windowText" lastClr="000000"/>
                          </a:solidFill>
                        </a:rPr>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Measure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solidFill>
                            <a:sysClr val="windowText" lastClr="000000"/>
                          </a:solidFill>
                        </a:rPr>
                        <a:t>Weight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370840">
                <a:tc rowSpan="6">
                  <a:txBody>
                    <a:bodyPr/>
                    <a:lstStyle/>
                    <a:p>
                      <a:r>
                        <a:rPr lang="en-US" sz="1400" dirty="0"/>
                        <a:t>Non-recreational structures,</a:t>
                      </a:r>
                      <a:r>
                        <a:rPr lang="en-US" sz="1400" baseline="0" dirty="0"/>
                        <a:t> installations, and developments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Unauthorized installs &amp; develops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Abandoned</a:t>
                      </a:r>
                      <a:r>
                        <a:rPr lang="en-US" sz="1400" baseline="0" dirty="0"/>
                        <a:t> &amp; closed mines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Radio collars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Admin</a:t>
                      </a:r>
                      <a:r>
                        <a:rPr lang="en-US" sz="1400" baseline="0" dirty="0"/>
                        <a:t> installs &amp; developments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Subsistence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Public roads</a:t>
                      </a:r>
                      <a:r>
                        <a:rPr lang="en-US" sz="1400" baseline="0" dirty="0"/>
                        <a:t> &amp; rail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rowSpan="2">
                  <a:txBody>
                    <a:bodyPr/>
                    <a:lstStyle/>
                    <a:p>
                      <a:r>
                        <a:rPr lang="en-US" sz="1400" dirty="0"/>
                        <a:t>Inholdings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Development of inholdings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Access</a:t>
                      </a:r>
                      <a:r>
                        <a:rPr lang="en-US" sz="1400" baseline="0" dirty="0"/>
                        <a:t> to inholdings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70840">
                <a:tc rowSpan="5">
                  <a:txBody>
                    <a:bodyPr/>
                    <a:lstStyle/>
                    <a:p>
                      <a:r>
                        <a:rPr lang="en-US" sz="1400" dirty="0"/>
                        <a:t>Use of motor</a:t>
                      </a:r>
                      <a:r>
                        <a:rPr lang="en-US" sz="1400" baseline="0" dirty="0"/>
                        <a:t> vehicles, motorized equipment, or mechanical transport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Administrative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SAR, emergency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Commercial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Private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Subsistence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bl>
          </a:graphicData>
        </a:graphic>
      </p:graphicFrame>
      <p:pic>
        <p:nvPicPr>
          <p:cNvPr id="4" name="Content Placeholder 5"/>
          <p:cNvPicPr>
            <a:picLocks noGrp="1" noChangeAspect="1"/>
          </p:cNvPicPr>
          <p:nvPr>
            <p:ph sz="half" idx="2"/>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10000" y="1219200"/>
            <a:ext cx="5334001" cy="5240116"/>
          </a:xfrm>
        </p:spPr>
      </p:pic>
    </p:spTree>
    <p:extLst>
      <p:ext uri="{BB962C8B-B14F-4D97-AF65-F5344CB8AC3E}">
        <p14:creationId xmlns:p14="http://schemas.microsoft.com/office/powerpoint/2010/main" val="533249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DENA - Solitude quality - summer</a:t>
            </a:r>
          </a:p>
        </p:txBody>
      </p:sp>
      <p:graphicFrame>
        <p:nvGraphicFramePr>
          <p:cNvPr id="3" name="Content Placeholder 4"/>
          <p:cNvGraphicFramePr>
            <a:graphicFrameLocks noGrp="1"/>
          </p:cNvGraphicFramePr>
          <p:nvPr>
            <p:ph sz="half" idx="1"/>
            <p:extLst>
              <p:ext uri="{D42A27DB-BD31-4B8C-83A1-F6EECF244321}">
                <p14:modId xmlns:p14="http://schemas.microsoft.com/office/powerpoint/2010/main" val="1987064707"/>
              </p:ext>
            </p:extLst>
          </p:nvPr>
        </p:nvGraphicFramePr>
        <p:xfrm>
          <a:off x="76200" y="1143000"/>
          <a:ext cx="3505200" cy="56388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tblGrid>
              <a:tr h="299720">
                <a:tc>
                  <a:txBody>
                    <a:bodyPr/>
                    <a:lstStyle/>
                    <a:p>
                      <a:r>
                        <a:rPr lang="en-US" sz="1000" dirty="0">
                          <a:solidFill>
                            <a:sysClr val="windowText" lastClr="000000"/>
                          </a:solidFill>
                        </a:rPr>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000" dirty="0">
                          <a:solidFill>
                            <a:sysClr val="windowText" lastClr="000000"/>
                          </a:solidFill>
                        </a:rPr>
                        <a:t>Measure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000" dirty="0">
                          <a:solidFill>
                            <a:sysClr val="windowText" lastClr="000000"/>
                          </a:solidFill>
                        </a:rPr>
                        <a:t>Weight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264160">
                <a:tc rowSpan="8">
                  <a:txBody>
                    <a:bodyPr/>
                    <a:lstStyle/>
                    <a:p>
                      <a:r>
                        <a:rPr lang="en-US" sz="1000" dirty="0"/>
                        <a:t>Remoteness from sights &amp; sounds of people inside the wilderness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Viewshed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2860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Travel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336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Interactive admin contacts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9812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Admin motorized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5908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Non-motorized use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2352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Encounter rates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1336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Private</a:t>
                      </a:r>
                      <a:r>
                        <a:rPr lang="en-US" sz="1000" baseline="0" dirty="0"/>
                        <a:t> motorized</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Trash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70840">
                <a:tc>
                  <a:txBody>
                    <a:bodyPr/>
                    <a:lstStyle/>
                    <a:p>
                      <a:r>
                        <a:rPr lang="en-US" sz="1000" dirty="0"/>
                        <a:t>Remoteness from outside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Soundscape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43840">
                <a:tc rowSpan="5">
                  <a:txBody>
                    <a:bodyPr/>
                    <a:lstStyle/>
                    <a:p>
                      <a:r>
                        <a:rPr lang="en-US" sz="1000" dirty="0"/>
                        <a:t>Facilities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Authorized trails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Social trails, </a:t>
                      </a:r>
                      <a:r>
                        <a:rPr lang="en-US" sz="1000" baseline="0" dirty="0"/>
                        <a:t> campsites, cairns,  fire rings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28956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Commercial developments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22860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Unauthorized ATV trails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336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Non-NPS roads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370840">
                <a:tc rowSpan="5">
                  <a:txBody>
                    <a:bodyPr/>
                    <a:lstStyle/>
                    <a:p>
                      <a:r>
                        <a:rPr lang="en-US" sz="1000" dirty="0"/>
                        <a:t>Management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Backpacking &amp; non-climbing</a:t>
                      </a:r>
                      <a:r>
                        <a:rPr lang="en-US" sz="1000" baseline="0" dirty="0"/>
                        <a:t> permits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25908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r h="22860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Wildlife  closures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7"/>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Non-ANILCA consumptive use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a:t>Road access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9"/>
                  </a:ext>
                </a:extLst>
              </a:tr>
            </a:tbl>
          </a:graphicData>
        </a:graphic>
      </p:graphicFrame>
      <p:pic>
        <p:nvPicPr>
          <p:cNvPr id="4" name="Content Placeholder 2"/>
          <p:cNvPicPr>
            <a:picLocks noGrp="1" noChangeAspect="1"/>
          </p:cNvPicPr>
          <p:nvPr>
            <p:ph sz="half" idx="2"/>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53236" y="1219200"/>
            <a:ext cx="5290764" cy="5221224"/>
          </a:xfrm>
        </p:spPr>
      </p:pic>
    </p:spTree>
    <p:extLst>
      <p:ext uri="{BB962C8B-B14F-4D97-AF65-F5344CB8AC3E}">
        <p14:creationId xmlns:p14="http://schemas.microsoft.com/office/powerpoint/2010/main" val="1353283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DENA – Wilderness Character</a:t>
            </a:r>
          </a:p>
        </p:txBody>
      </p:sp>
      <p:pic>
        <p:nvPicPr>
          <p:cNvPr id="7" name="Picture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920" y="1653865"/>
            <a:ext cx="4448752" cy="3548720"/>
          </a:xfrm>
          <a:prstGeom prst="rect">
            <a:avLst/>
          </a:prstGeom>
        </p:spPr>
      </p:pic>
      <p:pic>
        <p:nvPicPr>
          <p:cNvPr id="8" name="Picture 7"/>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276755" y="1661816"/>
            <a:ext cx="4493538" cy="3538331"/>
          </a:xfrm>
          <a:prstGeom prst="rect">
            <a:avLst/>
          </a:prstGeom>
        </p:spPr>
      </p:pic>
      <p:sp>
        <p:nvSpPr>
          <p:cNvPr id="9" name="TextBox 8"/>
          <p:cNvSpPr txBox="1"/>
          <p:nvPr/>
        </p:nvSpPr>
        <p:spPr>
          <a:xfrm>
            <a:off x="1574340" y="5227765"/>
            <a:ext cx="1876508" cy="523220"/>
          </a:xfrm>
          <a:prstGeom prst="rect">
            <a:avLst/>
          </a:prstGeom>
          <a:noFill/>
        </p:spPr>
        <p:txBody>
          <a:bodyPr wrap="square" rtlCol="0">
            <a:spAutoFit/>
          </a:bodyPr>
          <a:lstStyle/>
          <a:p>
            <a:pPr algn="ctr"/>
            <a:r>
              <a:rPr lang="en-US" sz="2800" dirty="0"/>
              <a:t>Summer</a:t>
            </a:r>
          </a:p>
        </p:txBody>
      </p:sp>
      <p:sp>
        <p:nvSpPr>
          <p:cNvPr id="10" name="TextBox 9"/>
          <p:cNvSpPr txBox="1"/>
          <p:nvPr/>
        </p:nvSpPr>
        <p:spPr>
          <a:xfrm>
            <a:off x="5845535" y="5227765"/>
            <a:ext cx="1876508" cy="523220"/>
          </a:xfrm>
          <a:prstGeom prst="rect">
            <a:avLst/>
          </a:prstGeom>
          <a:noFill/>
        </p:spPr>
        <p:txBody>
          <a:bodyPr wrap="square" rtlCol="0">
            <a:spAutoFit/>
          </a:bodyPr>
          <a:lstStyle/>
          <a:p>
            <a:pPr algn="ctr"/>
            <a:r>
              <a:rPr lang="en-US" sz="2800" dirty="0"/>
              <a:t>Winter</a:t>
            </a:r>
          </a:p>
        </p:txBody>
      </p:sp>
    </p:spTree>
    <p:extLst>
      <p:ext uri="{BB962C8B-B14F-4D97-AF65-F5344CB8AC3E}">
        <p14:creationId xmlns:p14="http://schemas.microsoft.com/office/powerpoint/2010/main" val="1330426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grpSp>
        <p:nvGrpSpPr>
          <p:cNvPr id="3" name="Group 5"/>
          <p:cNvGrpSpPr/>
          <p:nvPr/>
        </p:nvGrpSpPr>
        <p:grpSpPr>
          <a:xfrm>
            <a:off x="495983" y="1034863"/>
            <a:ext cx="3133725" cy="2730990"/>
            <a:chOff x="5202238" y="384891"/>
            <a:chExt cx="3133725" cy="2730990"/>
          </a:xfrm>
        </p:grpSpPr>
        <p:grpSp>
          <p:nvGrpSpPr>
            <p:cNvPr id="4" name="Group 6"/>
            <p:cNvGrpSpPr/>
            <p:nvPr/>
          </p:nvGrpSpPr>
          <p:grpSpPr>
            <a:xfrm>
              <a:off x="5202238" y="494319"/>
              <a:ext cx="3133725" cy="2146627"/>
              <a:chOff x="5202238" y="1256755"/>
              <a:chExt cx="3133725" cy="2146627"/>
            </a:xfrm>
          </p:grpSpPr>
          <p:sp>
            <p:nvSpPr>
              <p:cNvPr id="10" name="Text Box 4"/>
              <p:cNvSpPr txBox="1">
                <a:spLocks noChangeArrowheads="1"/>
              </p:cNvSpPr>
              <p:nvPr/>
            </p:nvSpPr>
            <p:spPr bwMode="auto">
              <a:xfrm>
                <a:off x="5202238" y="1256755"/>
                <a:ext cx="3133725" cy="396875"/>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Wilderness Act of 1964</a:t>
                </a:r>
              </a:p>
            </p:txBody>
          </p:sp>
          <p:sp>
            <p:nvSpPr>
              <p:cNvPr id="11" name="Text Box 5"/>
              <p:cNvSpPr txBox="1">
                <a:spLocks noChangeArrowheads="1"/>
              </p:cNvSpPr>
              <p:nvPr/>
            </p:nvSpPr>
            <p:spPr bwMode="auto">
              <a:xfrm>
                <a:off x="5338763" y="1967955"/>
                <a:ext cx="2860675" cy="396875"/>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Wilderness Character</a:t>
                </a:r>
              </a:p>
            </p:txBody>
          </p:sp>
          <p:sp>
            <p:nvSpPr>
              <p:cNvPr id="12" name="Line 6"/>
              <p:cNvSpPr>
                <a:spLocks noChangeShapeType="1"/>
              </p:cNvSpPr>
              <p:nvPr/>
            </p:nvSpPr>
            <p:spPr bwMode="auto">
              <a:xfrm>
                <a:off x="6769101" y="1618705"/>
                <a:ext cx="0" cy="434975"/>
              </a:xfrm>
              <a:prstGeom prst="line">
                <a:avLst/>
              </a:prstGeom>
              <a:noFill/>
              <a:ln w="28575">
                <a:solidFill>
                  <a:schemeClr val="tx1"/>
                </a:solidFill>
                <a:round/>
                <a:headEnd/>
                <a:tailEnd type="triangle" w="med" len="med"/>
              </a:ln>
            </p:spPr>
            <p:txBody>
              <a:bodyPr>
                <a:spAutoFit/>
              </a:bodyPr>
              <a:lstStyle/>
              <a:p>
                <a:endParaRPr lang="en-US" dirty="0"/>
              </a:p>
            </p:txBody>
          </p:sp>
          <p:grpSp>
            <p:nvGrpSpPr>
              <p:cNvPr id="5" name="Group 10"/>
              <p:cNvGrpSpPr>
                <a:grpSpLocks/>
              </p:cNvGrpSpPr>
              <p:nvPr/>
            </p:nvGrpSpPr>
            <p:grpSpPr bwMode="auto">
              <a:xfrm>
                <a:off x="5375276" y="2325471"/>
                <a:ext cx="2787650" cy="1077913"/>
                <a:chOff x="3615" y="1266"/>
                <a:chExt cx="1756" cy="679"/>
              </a:xfrm>
            </p:grpSpPr>
            <p:sp>
              <p:nvSpPr>
                <p:cNvPr id="14" name="Text Box 11"/>
                <p:cNvSpPr txBox="1">
                  <a:spLocks noChangeArrowheads="1"/>
                </p:cNvSpPr>
                <p:nvPr/>
              </p:nvSpPr>
              <p:spPr bwMode="auto">
                <a:xfrm>
                  <a:off x="3615" y="1503"/>
                  <a:ext cx="1756" cy="442"/>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Section 2(c) Definition of Wilderness</a:t>
                  </a:r>
                </a:p>
              </p:txBody>
            </p:sp>
            <p:sp>
              <p:nvSpPr>
                <p:cNvPr id="15" name="Line 12"/>
                <p:cNvSpPr>
                  <a:spLocks noChangeShapeType="1"/>
                </p:cNvSpPr>
                <p:nvPr/>
              </p:nvSpPr>
              <p:spPr bwMode="auto">
                <a:xfrm>
                  <a:off x="4493" y="1266"/>
                  <a:ext cx="0" cy="274"/>
                </a:xfrm>
                <a:prstGeom prst="line">
                  <a:avLst/>
                </a:prstGeom>
                <a:noFill/>
                <a:ln w="28575">
                  <a:solidFill>
                    <a:schemeClr val="tx1"/>
                  </a:solidFill>
                  <a:round/>
                  <a:headEnd/>
                  <a:tailEnd type="triangle" w="med" len="med"/>
                </a:ln>
              </p:spPr>
              <p:txBody>
                <a:bodyPr>
                  <a:spAutoFit/>
                </a:bodyPr>
                <a:lstStyle/>
                <a:p>
                  <a:endParaRPr lang="en-US" dirty="0"/>
                </a:p>
              </p:txBody>
            </p:sp>
          </p:grpSp>
        </p:grpSp>
        <p:sp>
          <p:nvSpPr>
            <p:cNvPr id="8" name="Line 14"/>
            <p:cNvSpPr>
              <a:spLocks noChangeShapeType="1"/>
            </p:cNvSpPr>
            <p:nvPr/>
          </p:nvSpPr>
          <p:spPr bwMode="auto">
            <a:xfrm>
              <a:off x="6769101" y="2645600"/>
              <a:ext cx="0" cy="470281"/>
            </a:xfrm>
            <a:prstGeom prst="line">
              <a:avLst/>
            </a:prstGeom>
            <a:noFill/>
            <a:ln w="50800">
              <a:solidFill>
                <a:schemeClr val="tx1"/>
              </a:solidFill>
              <a:round/>
              <a:headEnd/>
              <a:tailEnd type="triangle" w="med" len="med"/>
            </a:ln>
          </p:spPr>
          <p:txBody>
            <a:bodyPr wrap="square">
              <a:spAutoFit/>
            </a:bodyPr>
            <a:lstStyle/>
            <a:p>
              <a:endParaRPr lang="en-US" dirty="0"/>
            </a:p>
          </p:txBody>
        </p:sp>
        <p:sp>
          <p:nvSpPr>
            <p:cNvPr id="9" name="AutoShape 24"/>
            <p:cNvSpPr>
              <a:spLocks noChangeArrowheads="1"/>
            </p:cNvSpPr>
            <p:nvPr/>
          </p:nvSpPr>
          <p:spPr bwMode="auto">
            <a:xfrm>
              <a:off x="5224463" y="384891"/>
              <a:ext cx="3060700" cy="2476500"/>
            </a:xfrm>
            <a:prstGeom prst="roundRect">
              <a:avLst>
                <a:gd name="adj" fmla="val 16667"/>
              </a:avLst>
            </a:prstGeom>
            <a:noFill/>
            <a:ln w="38100" cap="rnd">
              <a:solidFill>
                <a:schemeClr val="tx1"/>
              </a:solidFill>
              <a:prstDash val="sysDot"/>
              <a:round/>
              <a:headEnd/>
              <a:tailEnd/>
            </a:ln>
          </p:spPr>
          <p:txBody>
            <a:bodyPr anchor="ctr">
              <a:spAutoFit/>
            </a:bodyPr>
            <a:lstStyle/>
            <a:p>
              <a:endParaRPr lang="en-US" dirty="0"/>
            </a:p>
          </p:txBody>
        </p:sp>
      </p:gr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34253" y="988331"/>
            <a:ext cx="3064508" cy="3979872"/>
          </a:xfrm>
          <a:prstGeom prst="rect">
            <a:avLst/>
          </a:prstGeom>
          <a:noFill/>
          <a:ln>
            <a:solidFill>
              <a:schemeClr val="tx1"/>
            </a:solidFill>
          </a:ln>
          <a:effectLst>
            <a:outerShdw blurRad="254000" dist="1270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7" name="Picture 27" descr="GTR 212 Cover - Final copy"/>
          <p:cNvPicPr>
            <a:picLocks noChangeAspect="1" noChangeArrowheads="1"/>
          </p:cNvPicPr>
          <p:nvPr/>
        </p:nvPicPr>
        <p:blipFill>
          <a:blip r:embed="rId4"/>
          <a:srcRect/>
          <a:stretch>
            <a:fillRect/>
          </a:stretch>
        </p:blipFill>
        <p:spPr bwMode="auto">
          <a:xfrm>
            <a:off x="4930458" y="1897850"/>
            <a:ext cx="3068401" cy="4011630"/>
          </a:xfrm>
          <a:prstGeom prst="rect">
            <a:avLst/>
          </a:prstGeom>
          <a:noFill/>
          <a:ln>
            <a:solidFill>
              <a:schemeClr val="tx1"/>
            </a:solidFill>
          </a:ln>
          <a:effectLst>
            <a:outerShdw blurRad="254000" dist="127000" dir="2700000" algn="tl" rotWithShape="0">
              <a:prstClr val="black">
                <a:alpha val="40000"/>
              </a:prstClr>
            </a:outerShdw>
          </a:effectLst>
        </p:spPr>
      </p:pic>
      <p:pic>
        <p:nvPicPr>
          <p:cNvPr id="18"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0759" y="2825288"/>
            <a:ext cx="3068401" cy="3956512"/>
          </a:xfrm>
          <a:prstGeom prst="rect">
            <a:avLst/>
          </a:prstGeom>
          <a:noFill/>
          <a:ln>
            <a:solidFill>
              <a:schemeClr val="tx1"/>
            </a:solidFill>
          </a:ln>
          <a:effectLst>
            <a:outerShdw blurRad="254000" dist="1270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9" name="TextBox 18"/>
          <p:cNvSpPr txBox="1"/>
          <p:nvPr/>
        </p:nvSpPr>
        <p:spPr>
          <a:xfrm>
            <a:off x="30845" y="3726874"/>
            <a:ext cx="4064000" cy="954107"/>
          </a:xfrm>
          <a:prstGeom prst="rect">
            <a:avLst/>
          </a:prstGeom>
          <a:noFill/>
        </p:spPr>
        <p:txBody>
          <a:bodyPr wrap="square" rtlCol="0">
            <a:spAutoFit/>
          </a:bodyPr>
          <a:lstStyle/>
          <a:p>
            <a:pPr algn="ctr">
              <a:buNone/>
            </a:pPr>
            <a:r>
              <a:rPr lang="en-US" sz="2800" b="1" i="0" dirty="0">
                <a:solidFill>
                  <a:schemeClr val="tx1"/>
                </a:solidFill>
                <a:latin typeface="Calibri" panose="020F0502020204030204" pitchFamily="34" charset="0"/>
              </a:rPr>
              <a:t>Qualities</a:t>
            </a:r>
          </a:p>
          <a:p>
            <a:pPr algn="ctr">
              <a:spcBef>
                <a:spcPts val="0"/>
              </a:spcBef>
              <a:buNone/>
            </a:pPr>
            <a:r>
              <a:rPr lang="en-US" sz="2800" b="1" i="0" dirty="0">
                <a:solidFill>
                  <a:schemeClr val="tx1"/>
                </a:solidFill>
                <a:latin typeface="Calibri" panose="020F0502020204030204" pitchFamily="34" charset="0"/>
              </a:rPr>
              <a:t>of Wilderness Character</a:t>
            </a:r>
          </a:p>
        </p:txBody>
      </p:sp>
      <p:sp>
        <p:nvSpPr>
          <p:cNvPr id="20" name="TextBox 19"/>
          <p:cNvSpPr txBox="1"/>
          <p:nvPr/>
        </p:nvSpPr>
        <p:spPr>
          <a:xfrm>
            <a:off x="291413" y="4693384"/>
            <a:ext cx="3957140" cy="1631216"/>
          </a:xfrm>
          <a:prstGeom prst="rect">
            <a:avLst/>
          </a:prstGeom>
          <a:noFill/>
        </p:spPr>
        <p:txBody>
          <a:bodyPr wrap="square" rtlCol="0">
            <a:spAutoFit/>
          </a:bodyPr>
          <a:lstStyle/>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Tangible, practical</a:t>
            </a:r>
          </a:p>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Link management actions directly to the language of law and policy</a:t>
            </a:r>
          </a:p>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Apply to EVERY wilderness and agency</a:t>
            </a:r>
          </a:p>
        </p:txBody>
      </p:sp>
      <p:sp>
        <p:nvSpPr>
          <p:cNvPr id="2" name="TextBox 1"/>
          <p:cNvSpPr txBox="1"/>
          <p:nvPr/>
        </p:nvSpPr>
        <p:spPr>
          <a:xfrm>
            <a:off x="0" y="144959"/>
            <a:ext cx="9144000" cy="769441"/>
          </a:xfrm>
          <a:prstGeom prst="rect">
            <a:avLst/>
          </a:prstGeom>
          <a:noFill/>
        </p:spPr>
        <p:txBody>
          <a:bodyPr wrap="square" rtlCol="0">
            <a:spAutoFit/>
          </a:bodyPr>
          <a:lstStyle/>
          <a:p>
            <a:pPr algn="ctr"/>
            <a:r>
              <a:rPr lang="en-US" sz="4400" b="1" dirty="0"/>
              <a:t>Wilderness Character</a:t>
            </a:r>
          </a:p>
        </p:txBody>
      </p:sp>
    </p:spTree>
    <p:extLst>
      <p:ext uri="{BB962C8B-B14F-4D97-AF65-F5344CB8AC3E}">
        <p14:creationId xmlns:p14="http://schemas.microsoft.com/office/powerpoint/2010/main" val="3272527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85895" y="26500"/>
            <a:ext cx="7938054" cy="1143000"/>
          </a:xfrm>
        </p:spPr>
        <p:txBody>
          <a:bodyPr>
            <a:noAutofit/>
          </a:bodyPr>
          <a:lstStyle/>
          <a:p>
            <a:r>
              <a:rPr lang="en-US" sz="3600" b="1" dirty="0"/>
              <a:t>Using a map of wilderness character in wilderness planning</a:t>
            </a:r>
          </a:p>
        </p:txBody>
      </p:sp>
      <p:sp>
        <p:nvSpPr>
          <p:cNvPr id="5" name="Text Placeholder 2"/>
          <p:cNvSpPr txBox="1">
            <a:spLocks/>
          </p:cNvSpPr>
          <p:nvPr/>
        </p:nvSpPr>
        <p:spPr>
          <a:xfrm>
            <a:off x="457200" y="1381532"/>
            <a:ext cx="4040188" cy="6397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10 Categories</a:t>
            </a:r>
          </a:p>
        </p:txBody>
      </p:sp>
      <p:pic>
        <p:nvPicPr>
          <p:cNvPr id="6" name="Content Placeholder 6"/>
          <p:cNvPicPr>
            <a:picLocks noGrp="1" noChangeAspect="1"/>
          </p:cNvPicPr>
          <p:nvPr>
            <p:ph sz="half" idx="4294967295"/>
          </p:nvPr>
        </p:nvPicPr>
        <p:blipFill rotWithShape="1">
          <a:blip r:embed="rId3" cstate="screen">
            <a:extLst>
              <a:ext uri="{28A0092B-C50C-407E-A947-70E740481C1C}">
                <a14:useLocalDpi xmlns:a14="http://schemas.microsoft.com/office/drawing/2010/main"/>
              </a:ext>
            </a:extLst>
          </a:blip>
          <a:srcRect/>
          <a:stretch/>
        </p:blipFill>
        <p:spPr>
          <a:xfrm>
            <a:off x="0" y="1938128"/>
            <a:ext cx="4648200" cy="4586607"/>
          </a:xfrm>
          <a:prstGeom prst="rect">
            <a:avLst/>
          </a:prstGeom>
        </p:spPr>
      </p:pic>
      <p:sp>
        <p:nvSpPr>
          <p:cNvPr id="7" name="Text Placeholder 4"/>
          <p:cNvSpPr txBox="1">
            <a:spLocks/>
          </p:cNvSpPr>
          <p:nvPr/>
        </p:nvSpPr>
        <p:spPr>
          <a:xfrm>
            <a:off x="4645025" y="1381532"/>
            <a:ext cx="4041775" cy="6397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Histogram</a:t>
            </a:r>
          </a:p>
        </p:txBody>
      </p:sp>
      <p:pic>
        <p:nvPicPr>
          <p:cNvPr id="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687445" y="2471528"/>
            <a:ext cx="4253039"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36104" y="6480311"/>
            <a:ext cx="4518991" cy="369332"/>
          </a:xfrm>
          <a:prstGeom prst="rect">
            <a:avLst/>
          </a:prstGeom>
          <a:noFill/>
        </p:spPr>
        <p:txBody>
          <a:bodyPr wrap="square" rtlCol="0">
            <a:spAutoFit/>
          </a:bodyPr>
          <a:lstStyle/>
          <a:p>
            <a:r>
              <a:rPr lang="en-US" dirty="0"/>
              <a:t>Denali National Park and Preserve </a:t>
            </a:r>
          </a:p>
        </p:txBody>
      </p:sp>
    </p:spTree>
    <p:extLst>
      <p:ext uri="{BB962C8B-B14F-4D97-AF65-F5344CB8AC3E}">
        <p14:creationId xmlns:p14="http://schemas.microsoft.com/office/powerpoint/2010/main" val="830639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Limitations: Positive features</a:t>
            </a:r>
          </a:p>
        </p:txBody>
      </p:sp>
      <p:sp>
        <p:nvSpPr>
          <p:cNvPr id="3" name="Content Placeholder 2"/>
          <p:cNvSpPr>
            <a:spLocks noGrp="1"/>
          </p:cNvSpPr>
          <p:nvPr>
            <p:ph idx="1"/>
          </p:nvPr>
        </p:nvSpPr>
        <p:spPr>
          <a:xfrm>
            <a:off x="49700" y="1295400"/>
            <a:ext cx="5290930" cy="2514600"/>
          </a:xfrm>
        </p:spPr>
        <p:txBody>
          <a:bodyPr>
            <a:normAutofit fontScale="77500" lnSpcReduction="20000"/>
          </a:bodyPr>
          <a:lstStyle/>
          <a:p>
            <a:pPr>
              <a:spcBef>
                <a:spcPts val="1200"/>
              </a:spcBef>
            </a:pPr>
            <a:r>
              <a:rPr lang="en-US" dirty="0"/>
              <a:t>Re-vegetation/campsite restoration, exotic species removal</a:t>
            </a:r>
          </a:p>
          <a:p>
            <a:pPr>
              <a:spcBef>
                <a:spcPts val="1200"/>
              </a:spcBef>
            </a:pPr>
            <a:r>
              <a:rPr lang="en-US" dirty="0"/>
              <a:t>Tradeoffs between measures that improve one quality of wilderness character while degrading another quality</a:t>
            </a:r>
          </a:p>
        </p:txBody>
      </p:sp>
      <p:pic>
        <p:nvPicPr>
          <p:cNvPr id="2050" name="Picture 2" descr="C:\Users\J\Desktop\photos usa\Denali\DENA Sept12\IMG_3129.JPG"/>
          <p:cNvPicPr>
            <a:picLocks noChangeAspect="1" noChangeArrowheads="1"/>
          </p:cNvPicPr>
          <p:nvPr/>
        </p:nvPicPr>
        <p:blipFill>
          <a:blip r:embed="rId3" cstate="email"/>
          <a:srcRect/>
          <a:stretch>
            <a:fillRect/>
          </a:stretch>
        </p:blipFill>
        <p:spPr bwMode="auto">
          <a:xfrm>
            <a:off x="609600" y="3886200"/>
            <a:ext cx="3962400" cy="2971800"/>
          </a:xfrm>
          <a:prstGeom prst="rect">
            <a:avLst/>
          </a:prstGeom>
          <a:noFill/>
        </p:spPr>
      </p:pic>
      <p:pic>
        <p:nvPicPr>
          <p:cNvPr id="2051" name="Picture 3" descr="C:\Users\J\Desktop\GWS\pics\13630.jpg"/>
          <p:cNvPicPr>
            <a:picLocks noChangeAspect="1" noChangeArrowheads="1"/>
          </p:cNvPicPr>
          <p:nvPr/>
        </p:nvPicPr>
        <p:blipFill>
          <a:blip r:embed="rId4" cstate="email"/>
          <a:srcRect/>
          <a:stretch>
            <a:fillRect/>
          </a:stretch>
        </p:blipFill>
        <p:spPr bwMode="auto">
          <a:xfrm>
            <a:off x="5410200" y="1242669"/>
            <a:ext cx="3733800" cy="5615332"/>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Limitations: Temporal change</a:t>
            </a:r>
          </a:p>
        </p:txBody>
      </p:sp>
      <p:pic>
        <p:nvPicPr>
          <p:cNvPr id="5" name="Content Placeholder 4" descr="SOL_S.jpg"/>
          <p:cNvPicPr>
            <a:picLocks noGrp="1" noChangeAspect="1"/>
          </p:cNvPicPr>
          <p:nvPr>
            <p:ph sz="half" idx="1"/>
          </p:nvPr>
        </p:nvPicPr>
        <p:blipFill>
          <a:blip r:embed="rId3" cstate="email">
            <a:clrChange>
              <a:clrFrom>
                <a:srgbClr val="FFFFFF"/>
              </a:clrFrom>
              <a:clrTo>
                <a:srgbClr val="FFFFFF">
                  <a:alpha val="0"/>
                </a:srgbClr>
              </a:clrTo>
            </a:clrChange>
          </a:blip>
          <a:stretch>
            <a:fillRect/>
          </a:stretch>
        </p:blipFill>
        <p:spPr>
          <a:xfrm>
            <a:off x="-1" y="2330522"/>
            <a:ext cx="4577137" cy="3536878"/>
          </a:xfrm>
        </p:spPr>
      </p:pic>
      <p:pic>
        <p:nvPicPr>
          <p:cNvPr id="6" name="Content Placeholder 5" descr="SOL_W.jpg"/>
          <p:cNvPicPr>
            <a:picLocks noGrp="1" noChangeAspect="1"/>
          </p:cNvPicPr>
          <p:nvPr>
            <p:ph sz="half" idx="2"/>
          </p:nvPr>
        </p:nvPicPr>
        <p:blipFill>
          <a:blip r:embed="rId4" cstate="email">
            <a:clrChange>
              <a:clrFrom>
                <a:srgbClr val="FFFFFF"/>
              </a:clrFrom>
              <a:clrTo>
                <a:srgbClr val="FFFFFF">
                  <a:alpha val="0"/>
                </a:srgbClr>
              </a:clrTo>
            </a:clrChange>
          </a:blip>
          <a:stretch>
            <a:fillRect/>
          </a:stretch>
        </p:blipFill>
        <p:spPr>
          <a:xfrm>
            <a:off x="4566863" y="2330522"/>
            <a:ext cx="4577137" cy="3536878"/>
          </a:xfrm>
        </p:spPr>
      </p:pic>
      <p:sp>
        <p:nvSpPr>
          <p:cNvPr id="7" name="TextBox 6"/>
          <p:cNvSpPr txBox="1"/>
          <p:nvPr/>
        </p:nvSpPr>
        <p:spPr>
          <a:xfrm>
            <a:off x="1164203" y="1752600"/>
            <a:ext cx="3145403" cy="369332"/>
          </a:xfrm>
          <a:prstGeom prst="rect">
            <a:avLst/>
          </a:prstGeom>
          <a:noFill/>
        </p:spPr>
        <p:txBody>
          <a:bodyPr wrap="square" rtlCol="0">
            <a:spAutoFit/>
          </a:bodyPr>
          <a:lstStyle/>
          <a:p>
            <a:r>
              <a:rPr lang="en-US" dirty="0"/>
              <a:t>Solitude quality in summer</a:t>
            </a:r>
          </a:p>
        </p:txBody>
      </p:sp>
      <p:sp>
        <p:nvSpPr>
          <p:cNvPr id="8" name="TextBox 7"/>
          <p:cNvSpPr txBox="1"/>
          <p:nvPr/>
        </p:nvSpPr>
        <p:spPr>
          <a:xfrm>
            <a:off x="5677231" y="1752600"/>
            <a:ext cx="3085769" cy="369332"/>
          </a:xfrm>
          <a:prstGeom prst="rect">
            <a:avLst/>
          </a:prstGeom>
          <a:noFill/>
        </p:spPr>
        <p:txBody>
          <a:bodyPr wrap="square" rtlCol="0">
            <a:spAutoFit/>
          </a:bodyPr>
          <a:lstStyle/>
          <a:p>
            <a:r>
              <a:rPr lang="en-US" dirty="0"/>
              <a:t>Solitude quality in winter</a:t>
            </a:r>
          </a:p>
        </p:txBody>
      </p:sp>
      <p:sp>
        <p:nvSpPr>
          <p:cNvPr id="9" name="TextBox 8"/>
          <p:cNvSpPr txBox="1"/>
          <p:nvPr/>
        </p:nvSpPr>
        <p:spPr>
          <a:xfrm>
            <a:off x="2551363" y="5940972"/>
            <a:ext cx="4038600" cy="369332"/>
          </a:xfrm>
          <a:prstGeom prst="rect">
            <a:avLst/>
          </a:prstGeom>
          <a:noFill/>
        </p:spPr>
        <p:txBody>
          <a:bodyPr wrap="square" rtlCol="0">
            <a:spAutoFit/>
          </a:bodyPr>
          <a:lstStyle/>
          <a:p>
            <a:pPr algn="ctr"/>
            <a:r>
              <a:rPr lang="en-US" dirty="0"/>
              <a:t>Denali National Park and Preserve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9512"/>
            <a:ext cx="8229600" cy="1143000"/>
          </a:xfrm>
        </p:spPr>
        <p:txBody>
          <a:bodyPr/>
          <a:lstStyle/>
          <a:p>
            <a:r>
              <a:rPr lang="en-US" b="1" dirty="0"/>
              <a:t>Limitations: Data</a:t>
            </a:r>
          </a:p>
        </p:txBody>
      </p:sp>
      <p:pic>
        <p:nvPicPr>
          <p:cNvPr id="5" name="Content Placeholder 4" descr="3.o3_NEW.jpg"/>
          <p:cNvPicPr>
            <a:picLocks noGrp="1" noChangeAspect="1"/>
          </p:cNvPicPr>
          <p:nvPr>
            <p:ph sz="half" idx="1"/>
          </p:nvPr>
        </p:nvPicPr>
        <p:blipFill>
          <a:blip r:embed="rId3" cstate="email">
            <a:clrChange>
              <a:clrFrom>
                <a:srgbClr val="FFFFFF"/>
              </a:clrFrom>
              <a:clrTo>
                <a:srgbClr val="FFFFFF">
                  <a:alpha val="0"/>
                </a:srgbClr>
              </a:clrTo>
            </a:clrChange>
          </a:blip>
          <a:srcRect/>
          <a:stretch>
            <a:fillRect/>
          </a:stretch>
        </p:blipFill>
        <p:spPr>
          <a:xfrm>
            <a:off x="1524000" y="914400"/>
            <a:ext cx="5943600" cy="4322616"/>
          </a:xfrm>
        </p:spPr>
      </p:pic>
      <p:sp>
        <p:nvSpPr>
          <p:cNvPr id="4" name="Content Placeholder 3"/>
          <p:cNvSpPr>
            <a:spLocks noGrp="1"/>
          </p:cNvSpPr>
          <p:nvPr>
            <p:ph sz="half" idx="2"/>
          </p:nvPr>
        </p:nvSpPr>
        <p:spPr>
          <a:xfrm>
            <a:off x="1676400" y="5219700"/>
            <a:ext cx="5791200" cy="1638300"/>
          </a:xfrm>
        </p:spPr>
        <p:txBody>
          <a:bodyPr/>
          <a:lstStyle/>
          <a:p>
            <a:r>
              <a:rPr lang="en-US" dirty="0"/>
              <a:t>Data quality – varies considerably</a:t>
            </a:r>
          </a:p>
          <a:p>
            <a:r>
              <a:rPr lang="en-US" dirty="0"/>
              <a:t>Data gaps for important impacts</a:t>
            </a:r>
          </a:p>
          <a:p>
            <a:r>
              <a:rPr lang="en-US" dirty="0"/>
              <a:t>Data resolution</a:t>
            </a:r>
          </a:p>
        </p:txBody>
      </p:sp>
      <p:sp>
        <p:nvSpPr>
          <p:cNvPr id="3" name="TextBox 2"/>
          <p:cNvSpPr txBox="1"/>
          <p:nvPr/>
        </p:nvSpPr>
        <p:spPr>
          <a:xfrm>
            <a:off x="3657613" y="4876802"/>
            <a:ext cx="4108173" cy="369332"/>
          </a:xfrm>
          <a:prstGeom prst="rect">
            <a:avLst/>
          </a:prstGeom>
          <a:noFill/>
        </p:spPr>
        <p:txBody>
          <a:bodyPr wrap="square" rtlCol="0">
            <a:spAutoFit/>
          </a:bodyPr>
          <a:lstStyle/>
          <a:p>
            <a:r>
              <a:rPr lang="en-US" dirty="0"/>
              <a:t>Air quality data for Olympic Wilderness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59288"/>
            <a:ext cx="8229600" cy="1143000"/>
          </a:xfrm>
        </p:spPr>
        <p:txBody>
          <a:bodyPr>
            <a:normAutofit fontScale="90000"/>
          </a:bodyPr>
          <a:lstStyle/>
          <a:p>
            <a:r>
              <a:rPr lang="en-US" b="1" dirty="0"/>
              <a:t>End game: Improve wilderness stewardship</a:t>
            </a:r>
          </a:p>
        </p:txBody>
      </p:sp>
      <p:sp>
        <p:nvSpPr>
          <p:cNvPr id="3" name="Content Placeholder 2"/>
          <p:cNvSpPr>
            <a:spLocks noGrp="1"/>
          </p:cNvSpPr>
          <p:nvPr>
            <p:ph idx="1"/>
          </p:nvPr>
        </p:nvSpPr>
        <p:spPr>
          <a:xfrm>
            <a:off x="-151065" y="2356358"/>
            <a:ext cx="8992924" cy="3840163"/>
          </a:xfrm>
          <a:effectLst>
            <a:outerShdw blurRad="50800" dist="38100" dir="2700000" algn="tl" rotWithShape="0">
              <a:prstClr val="black"/>
            </a:outerShdw>
          </a:effectLst>
        </p:spPr>
        <p:txBody>
          <a:bodyPr vert="horz" lIns="91440" tIns="45720" rIns="91440" bIns="45720" rtlCol="0">
            <a:normAutofit fontScale="92500" lnSpcReduction="10000"/>
          </a:bodyPr>
          <a:lstStyle/>
          <a:p>
            <a:pPr lvl="1">
              <a:spcBef>
                <a:spcPts val="1800"/>
              </a:spcBef>
              <a:buChar char="•"/>
            </a:pPr>
            <a:r>
              <a:rPr lang="en-US" sz="3200" dirty="0">
                <a:solidFill>
                  <a:schemeClr val="bg1"/>
                </a:solidFill>
              </a:rPr>
              <a:t>Standardized methods showing how wilderness character varies within a wilderness</a:t>
            </a:r>
          </a:p>
          <a:p>
            <a:pPr lvl="1">
              <a:spcBef>
                <a:spcPts val="1800"/>
              </a:spcBef>
              <a:buChar char="•"/>
            </a:pPr>
            <a:r>
              <a:rPr lang="en-US" sz="3200" dirty="0">
                <a:solidFill>
                  <a:schemeClr val="bg1"/>
                </a:solidFill>
              </a:rPr>
              <a:t>Establish spatially explicit baseline for assessing change over time</a:t>
            </a:r>
          </a:p>
          <a:p>
            <a:pPr lvl="1">
              <a:spcBef>
                <a:spcPts val="1800"/>
              </a:spcBef>
              <a:buChar char="•"/>
            </a:pPr>
            <a:r>
              <a:rPr lang="en-US" sz="3200" dirty="0">
                <a:solidFill>
                  <a:schemeClr val="bg1"/>
                </a:solidFill>
              </a:rPr>
              <a:t>Assess impacts of proposed projects, both inside and outside wilderness</a:t>
            </a:r>
          </a:p>
          <a:p>
            <a:pPr lvl="1">
              <a:spcBef>
                <a:spcPts val="1800"/>
              </a:spcBef>
              <a:buChar char="•"/>
            </a:pPr>
            <a:r>
              <a:rPr lang="en-US" sz="3200" dirty="0">
                <a:solidFill>
                  <a:schemeClr val="bg1"/>
                </a:solidFill>
              </a:rPr>
              <a:t>Help answer the question:  Where should we work?</a:t>
            </a:r>
          </a:p>
          <a:p>
            <a:pPr>
              <a:spcBef>
                <a:spcPts val="1800"/>
              </a:spcBef>
            </a:pPr>
            <a:endParaRPr lang="en-US" dirty="0"/>
          </a:p>
        </p:txBody>
      </p:sp>
    </p:spTree>
    <p:extLst>
      <p:ext uri="{BB962C8B-B14F-4D97-AF65-F5344CB8AC3E}">
        <p14:creationId xmlns:p14="http://schemas.microsoft.com/office/powerpoint/2010/main" val="1280031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6" name="TextBox 4"/>
          <p:cNvSpPr txBox="1">
            <a:spLocks noChangeArrowheads="1"/>
          </p:cNvSpPr>
          <p:nvPr/>
        </p:nvSpPr>
        <p:spPr bwMode="auto">
          <a:xfrm>
            <a:off x="4129087" y="910709"/>
            <a:ext cx="4833938" cy="51090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l" fontAlgn="auto">
              <a:spcBef>
                <a:spcPts val="0"/>
              </a:spcBef>
              <a:spcAft>
                <a:spcPts val="0"/>
              </a:spcAft>
              <a:buFont typeface="Arial" pitchFamily="34" charset="0"/>
              <a:buChar char="•"/>
              <a:defRPr/>
            </a:pPr>
            <a:r>
              <a:rPr lang="en-US" i="0" kern="0" dirty="0"/>
              <a:t>“</a:t>
            </a:r>
            <a:r>
              <a:rPr lang="en-US" b="1" i="0" kern="0" dirty="0"/>
              <a:t>Untrammeled</a:t>
            </a:r>
            <a:r>
              <a:rPr lang="en-US" i="0" kern="0" dirty="0"/>
              <a:t>” </a:t>
            </a:r>
            <a:r>
              <a:rPr lang="en-US" b="0" i="0" kern="0" dirty="0"/>
              <a:t>— essentially unhindered and free from the intentional </a:t>
            </a:r>
            <a:r>
              <a:rPr lang="en-US" b="0" i="0" u="sng" kern="0" dirty="0"/>
              <a:t>actions</a:t>
            </a:r>
            <a:r>
              <a:rPr lang="en-US" b="0" i="0" kern="0" dirty="0"/>
              <a:t> of modern human control or manipulation</a:t>
            </a:r>
          </a:p>
          <a:p>
            <a:pPr marR="0" lvl="0" algn="l" defTabSz="914400" eaLnBrk="1" fontAlgn="auto" latinLnBrk="0" hangingPunct="1">
              <a:lnSpc>
                <a:spcPct val="100000"/>
              </a:lnSpc>
              <a:spcBef>
                <a:spcPts val="600"/>
              </a:spcBef>
              <a:spcAft>
                <a:spcPts val="0"/>
              </a:spcAft>
              <a:buClrTx/>
              <a:buSzPct val="130000"/>
              <a:buFont typeface="Arial" panose="020B0604020202020204" pitchFamily="34" charset="0"/>
              <a:buChar char="•"/>
              <a:tabLst/>
              <a:defRPr/>
            </a:pPr>
            <a:r>
              <a:rPr kumimoji="0" lang="en-US" b="1" i="0" u="none" strike="noStrike" kern="0" cap="none" spc="0" normalizeH="0" baseline="0" noProof="0" dirty="0">
                <a:ln>
                  <a:noFill/>
                </a:ln>
                <a:effectLst/>
                <a:uLnTx/>
                <a:uFillTx/>
              </a:rPr>
              <a:t>“Natural” </a:t>
            </a:r>
            <a:r>
              <a:rPr kumimoji="0" lang="en-US" b="0" i="0" u="none" strike="noStrike" kern="0" cap="none" spc="0" normalizeH="0" baseline="0" noProof="0" dirty="0">
                <a:ln>
                  <a:noFill/>
                </a:ln>
                <a:effectLst/>
                <a:uLnTx/>
                <a:uFillTx/>
              </a:rPr>
              <a:t>— ecological systems are substantially free from the </a:t>
            </a:r>
            <a:r>
              <a:rPr kumimoji="0" lang="en-US" b="0" i="0" u="sng" strike="noStrike" kern="0" cap="none" spc="0" normalizeH="0" baseline="0" noProof="0" dirty="0">
                <a:ln>
                  <a:noFill/>
                </a:ln>
                <a:effectLst/>
                <a:uLnTx/>
                <a:uFillTx/>
              </a:rPr>
              <a:t>effects</a:t>
            </a:r>
            <a:r>
              <a:rPr kumimoji="0" lang="en-US" b="0" i="0" u="none" strike="noStrike" kern="0" cap="none" spc="0" normalizeH="0" baseline="0" noProof="0" dirty="0">
                <a:ln>
                  <a:noFill/>
                </a:ln>
                <a:effectLst/>
                <a:uLnTx/>
                <a:uFillTx/>
              </a:rPr>
              <a:t> of modern </a:t>
            </a:r>
            <a:r>
              <a:rPr lang="en-US" b="0" i="0" kern="0" dirty="0"/>
              <a:t>civilization</a:t>
            </a:r>
            <a:endParaRPr kumimoji="0" lang="en-US" b="0" i="0" u="none" strike="noStrike" kern="0" cap="none" spc="0" normalizeH="0" baseline="0" noProof="0" dirty="0">
              <a:ln>
                <a:noFill/>
              </a:ln>
              <a:effectLst/>
              <a:uLnTx/>
              <a:uFillTx/>
            </a:endParaRPr>
          </a:p>
          <a:p>
            <a:pPr algn="l" fontAlgn="auto">
              <a:spcBef>
                <a:spcPts val="600"/>
              </a:spcBef>
              <a:spcAft>
                <a:spcPts val="0"/>
              </a:spcAft>
              <a:buFont typeface="Arial" pitchFamily="34" charset="0"/>
              <a:buChar char="•"/>
              <a:defRPr/>
            </a:pPr>
            <a:r>
              <a:rPr lang="en-US" i="0" kern="0" dirty="0"/>
              <a:t>“</a:t>
            </a:r>
            <a:r>
              <a:rPr lang="en-US" b="1" i="0" kern="0" dirty="0"/>
              <a:t>Undeveloped</a:t>
            </a:r>
            <a:r>
              <a:rPr lang="en-US" i="0" kern="0" dirty="0"/>
              <a:t>” —</a:t>
            </a:r>
            <a:r>
              <a:rPr lang="en-US" b="0" i="0" kern="0" dirty="0"/>
              <a:t> essentially without permanent improvements or the sights and sounds of modern human occupation</a:t>
            </a:r>
          </a:p>
          <a:p>
            <a:pPr lvl="0" algn="l" fontAlgn="auto">
              <a:spcBef>
                <a:spcPts val="600"/>
              </a:spcBef>
              <a:spcAft>
                <a:spcPts val="0"/>
              </a:spcAft>
              <a:buSzPct val="130000"/>
              <a:buFont typeface="Arial" pitchFamily="34" charset="0"/>
              <a:buChar char="•"/>
              <a:defRPr/>
            </a:pPr>
            <a:r>
              <a:rPr lang="en-US" i="0" kern="0" dirty="0"/>
              <a:t>“</a:t>
            </a:r>
            <a:r>
              <a:rPr lang="en-US" b="1" i="0" kern="0" dirty="0"/>
              <a:t>Solitude or Primitive and Unconfined Recreation</a:t>
            </a:r>
            <a:r>
              <a:rPr lang="en-US" i="0" kern="0" dirty="0"/>
              <a:t>” </a:t>
            </a:r>
            <a:r>
              <a:rPr kumimoji="0" lang="en-US" b="0" i="0" u="none" strike="noStrike" kern="0" cap="none" spc="0" normalizeH="0" baseline="0" noProof="0" dirty="0">
                <a:ln>
                  <a:noFill/>
                </a:ln>
                <a:effectLst/>
                <a:uLnTx/>
                <a:uFillTx/>
              </a:rPr>
              <a:t>— outstanding opportunities for solitude, primitive and unconfined recreation, challenge, self-discovery, and inspiration</a:t>
            </a:r>
          </a:p>
          <a:p>
            <a:pPr lvl="0" algn="l" fontAlgn="auto">
              <a:spcBef>
                <a:spcPts val="600"/>
              </a:spcBef>
              <a:spcAft>
                <a:spcPts val="0"/>
              </a:spcAft>
              <a:buSzPct val="130000"/>
              <a:buFont typeface="Arial" pitchFamily="34" charset="0"/>
              <a:buChar char="•"/>
              <a:defRPr/>
            </a:pPr>
            <a:r>
              <a:rPr kumimoji="0" lang="en-US" b="1" i="0" u="none" strike="noStrike" kern="0" cap="none" spc="0" normalizeH="0" baseline="0" noProof="0" dirty="0">
                <a:ln>
                  <a:noFill/>
                </a:ln>
                <a:effectLst/>
                <a:uLnTx/>
                <a:uFillTx/>
              </a:rPr>
              <a:t>“Other Features of Value” </a:t>
            </a:r>
            <a:r>
              <a:rPr kumimoji="0" lang="en-US" b="0" i="0" u="none" strike="noStrike" kern="0" cap="none" spc="0" normalizeH="0" baseline="0" noProof="0" dirty="0">
                <a:ln>
                  <a:noFill/>
                </a:ln>
                <a:effectLst/>
                <a:uLnTx/>
                <a:uFillTx/>
              </a:rPr>
              <a:t>— tangible features that are integral to the scientific, scenic, educational, conservation, or historical value of the wilderness</a:t>
            </a:r>
          </a:p>
        </p:txBody>
      </p:sp>
      <p:grpSp>
        <p:nvGrpSpPr>
          <p:cNvPr id="2" name="Group 6"/>
          <p:cNvGrpSpPr/>
          <p:nvPr/>
        </p:nvGrpSpPr>
        <p:grpSpPr>
          <a:xfrm>
            <a:off x="30845" y="1037742"/>
            <a:ext cx="4217708" cy="5289737"/>
            <a:chOff x="4737100" y="384891"/>
            <a:chExt cx="4217708" cy="5289737"/>
          </a:xfrm>
        </p:grpSpPr>
        <p:grpSp>
          <p:nvGrpSpPr>
            <p:cNvPr id="3" name="Group 7"/>
            <p:cNvGrpSpPr/>
            <p:nvPr/>
          </p:nvGrpSpPr>
          <p:grpSpPr>
            <a:xfrm>
              <a:off x="5202238" y="494319"/>
              <a:ext cx="3133725" cy="2146629"/>
              <a:chOff x="5202238" y="1256755"/>
              <a:chExt cx="3133725" cy="2146629"/>
            </a:xfrm>
          </p:grpSpPr>
          <p:sp>
            <p:nvSpPr>
              <p:cNvPr id="13" name="Text Box 4"/>
              <p:cNvSpPr txBox="1">
                <a:spLocks noChangeArrowheads="1"/>
              </p:cNvSpPr>
              <p:nvPr/>
            </p:nvSpPr>
            <p:spPr bwMode="auto">
              <a:xfrm>
                <a:off x="5202238" y="1256755"/>
                <a:ext cx="3133725" cy="396875"/>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Wilderness Act of 1964</a:t>
                </a:r>
              </a:p>
            </p:txBody>
          </p:sp>
          <p:sp>
            <p:nvSpPr>
              <p:cNvPr id="14" name="Text Box 5"/>
              <p:cNvSpPr txBox="1">
                <a:spLocks noChangeArrowheads="1"/>
              </p:cNvSpPr>
              <p:nvPr/>
            </p:nvSpPr>
            <p:spPr bwMode="auto">
              <a:xfrm>
                <a:off x="5338763" y="1967955"/>
                <a:ext cx="2860675" cy="396875"/>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Wilderness Character</a:t>
                </a:r>
              </a:p>
            </p:txBody>
          </p:sp>
          <p:sp>
            <p:nvSpPr>
              <p:cNvPr id="15" name="Line 6"/>
              <p:cNvSpPr>
                <a:spLocks noChangeShapeType="1"/>
              </p:cNvSpPr>
              <p:nvPr/>
            </p:nvSpPr>
            <p:spPr bwMode="auto">
              <a:xfrm>
                <a:off x="6769101" y="1618705"/>
                <a:ext cx="0" cy="434975"/>
              </a:xfrm>
              <a:prstGeom prst="line">
                <a:avLst/>
              </a:prstGeom>
              <a:noFill/>
              <a:ln w="28575">
                <a:solidFill>
                  <a:schemeClr val="tx1"/>
                </a:solidFill>
                <a:round/>
                <a:headEnd/>
                <a:tailEnd type="triangle" w="med" len="med"/>
              </a:ln>
            </p:spPr>
            <p:txBody>
              <a:bodyPr>
                <a:spAutoFit/>
              </a:bodyPr>
              <a:lstStyle/>
              <a:p>
                <a:endParaRPr lang="en-US" dirty="0"/>
              </a:p>
            </p:txBody>
          </p:sp>
          <p:grpSp>
            <p:nvGrpSpPr>
              <p:cNvPr id="4" name="Group 15"/>
              <p:cNvGrpSpPr>
                <a:grpSpLocks/>
              </p:cNvGrpSpPr>
              <p:nvPr/>
            </p:nvGrpSpPr>
            <p:grpSpPr bwMode="auto">
              <a:xfrm>
                <a:off x="5375276" y="2325471"/>
                <a:ext cx="2787650" cy="1077913"/>
                <a:chOff x="3615" y="1266"/>
                <a:chExt cx="1756" cy="679"/>
              </a:xfrm>
            </p:grpSpPr>
            <p:sp>
              <p:nvSpPr>
                <p:cNvPr id="17" name="Text Box 11"/>
                <p:cNvSpPr txBox="1">
                  <a:spLocks noChangeArrowheads="1"/>
                </p:cNvSpPr>
                <p:nvPr/>
              </p:nvSpPr>
              <p:spPr bwMode="auto">
                <a:xfrm>
                  <a:off x="3615" y="1503"/>
                  <a:ext cx="1756" cy="442"/>
                </a:xfrm>
                <a:prstGeom prst="rect">
                  <a:avLst/>
                </a:prstGeom>
                <a:noFill/>
                <a:ln w="9525">
                  <a:noFill/>
                  <a:miter lim="800000"/>
                  <a:headEnd/>
                  <a:tailEnd/>
                </a:ln>
              </p:spPr>
              <p:txBody>
                <a:bodyPr>
                  <a:spAutoFit/>
                </a:bodyPr>
                <a:lstStyle/>
                <a:p>
                  <a:pPr marL="231775" indent="-231775" algn="ctr">
                    <a:buFontTx/>
                    <a:buNone/>
                  </a:pPr>
                  <a:r>
                    <a:rPr lang="en-US" sz="2000" b="0" i="0" dirty="0">
                      <a:solidFill>
                        <a:schemeClr val="tx1"/>
                      </a:solidFill>
                    </a:rPr>
                    <a:t>Section 2(c) Definition of Wilderness</a:t>
                  </a:r>
                </a:p>
              </p:txBody>
            </p:sp>
            <p:sp>
              <p:nvSpPr>
                <p:cNvPr id="18" name="Line 12"/>
                <p:cNvSpPr>
                  <a:spLocks noChangeShapeType="1"/>
                </p:cNvSpPr>
                <p:nvPr/>
              </p:nvSpPr>
              <p:spPr bwMode="auto">
                <a:xfrm>
                  <a:off x="4493" y="1266"/>
                  <a:ext cx="0" cy="274"/>
                </a:xfrm>
                <a:prstGeom prst="line">
                  <a:avLst/>
                </a:prstGeom>
                <a:noFill/>
                <a:ln w="28575">
                  <a:solidFill>
                    <a:schemeClr val="tx1"/>
                  </a:solidFill>
                  <a:round/>
                  <a:headEnd/>
                  <a:tailEnd type="triangle" w="med" len="med"/>
                </a:ln>
              </p:spPr>
              <p:txBody>
                <a:bodyPr>
                  <a:spAutoFit/>
                </a:bodyPr>
                <a:lstStyle/>
                <a:p>
                  <a:endParaRPr lang="en-US" dirty="0"/>
                </a:p>
              </p:txBody>
            </p:sp>
          </p:grpSp>
        </p:grpSp>
        <p:sp>
          <p:nvSpPr>
            <p:cNvPr id="9" name="Line 14"/>
            <p:cNvSpPr>
              <a:spLocks noChangeShapeType="1"/>
            </p:cNvSpPr>
            <p:nvPr/>
          </p:nvSpPr>
          <p:spPr bwMode="auto">
            <a:xfrm>
              <a:off x="6769101" y="2645600"/>
              <a:ext cx="0" cy="470281"/>
            </a:xfrm>
            <a:prstGeom prst="line">
              <a:avLst/>
            </a:prstGeom>
            <a:noFill/>
            <a:ln w="50800">
              <a:solidFill>
                <a:schemeClr val="tx1"/>
              </a:solidFill>
              <a:round/>
              <a:headEnd/>
              <a:tailEnd type="triangle" w="med" len="med"/>
            </a:ln>
          </p:spPr>
          <p:txBody>
            <a:bodyPr wrap="square">
              <a:spAutoFit/>
            </a:bodyPr>
            <a:lstStyle/>
            <a:p>
              <a:endParaRPr lang="en-US" dirty="0"/>
            </a:p>
          </p:txBody>
        </p:sp>
        <p:sp>
          <p:nvSpPr>
            <p:cNvPr id="10" name="AutoShape 24"/>
            <p:cNvSpPr>
              <a:spLocks noChangeArrowheads="1"/>
            </p:cNvSpPr>
            <p:nvPr/>
          </p:nvSpPr>
          <p:spPr bwMode="auto">
            <a:xfrm>
              <a:off x="5224463" y="384891"/>
              <a:ext cx="3060700" cy="2476500"/>
            </a:xfrm>
            <a:prstGeom prst="roundRect">
              <a:avLst>
                <a:gd name="adj" fmla="val 16667"/>
              </a:avLst>
            </a:prstGeom>
            <a:noFill/>
            <a:ln w="38100" cap="rnd">
              <a:solidFill>
                <a:schemeClr val="tx1"/>
              </a:solidFill>
              <a:prstDash val="sysDot"/>
              <a:round/>
              <a:headEnd/>
              <a:tailEnd/>
            </a:ln>
          </p:spPr>
          <p:txBody>
            <a:bodyPr anchor="ctr">
              <a:spAutoFit/>
            </a:bodyPr>
            <a:lstStyle/>
            <a:p>
              <a:endParaRPr lang="en-US" dirty="0"/>
            </a:p>
          </p:txBody>
        </p:sp>
        <p:sp>
          <p:nvSpPr>
            <p:cNvPr id="11" name="TextBox 10"/>
            <p:cNvSpPr txBox="1"/>
            <p:nvPr/>
          </p:nvSpPr>
          <p:spPr>
            <a:xfrm>
              <a:off x="4737100" y="3076902"/>
              <a:ext cx="4064000" cy="954107"/>
            </a:xfrm>
            <a:prstGeom prst="rect">
              <a:avLst/>
            </a:prstGeom>
            <a:noFill/>
          </p:spPr>
          <p:txBody>
            <a:bodyPr wrap="square" rtlCol="0">
              <a:spAutoFit/>
            </a:bodyPr>
            <a:lstStyle/>
            <a:p>
              <a:pPr algn="ctr">
                <a:buNone/>
              </a:pPr>
              <a:r>
                <a:rPr lang="en-US" sz="2800" b="1" i="0" dirty="0">
                  <a:solidFill>
                    <a:schemeClr val="tx1"/>
                  </a:solidFill>
                  <a:latin typeface="Calibri" panose="020F0502020204030204" pitchFamily="34" charset="0"/>
                </a:rPr>
                <a:t>Qualities</a:t>
              </a:r>
            </a:p>
            <a:p>
              <a:pPr algn="ctr">
                <a:spcBef>
                  <a:spcPts val="0"/>
                </a:spcBef>
                <a:buNone/>
              </a:pPr>
              <a:r>
                <a:rPr lang="en-US" sz="2800" b="1" i="0" dirty="0">
                  <a:solidFill>
                    <a:schemeClr val="tx1"/>
                  </a:solidFill>
                  <a:latin typeface="Calibri" panose="020F0502020204030204" pitchFamily="34" charset="0"/>
                </a:rPr>
                <a:t>of Wilderness Character</a:t>
              </a:r>
            </a:p>
          </p:txBody>
        </p:sp>
        <p:sp>
          <p:nvSpPr>
            <p:cNvPr id="12" name="TextBox 11"/>
            <p:cNvSpPr txBox="1"/>
            <p:nvPr/>
          </p:nvSpPr>
          <p:spPr>
            <a:xfrm>
              <a:off x="4997668" y="4043412"/>
              <a:ext cx="3957140" cy="1631216"/>
            </a:xfrm>
            <a:prstGeom prst="rect">
              <a:avLst/>
            </a:prstGeom>
            <a:noFill/>
          </p:spPr>
          <p:txBody>
            <a:bodyPr wrap="square" rtlCol="0">
              <a:spAutoFit/>
            </a:bodyPr>
            <a:lstStyle/>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Tangible, practical</a:t>
              </a:r>
            </a:p>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Link management actions directly to the language of law and policy</a:t>
              </a:r>
            </a:p>
            <a:p>
              <a:pPr marL="285750" indent="-285750" algn="l">
                <a:buFont typeface="Arial" panose="020B0604020202020204" pitchFamily="34" charset="0"/>
                <a:buChar char="•"/>
              </a:pPr>
              <a:r>
                <a:rPr lang="en-US" sz="2000" b="0" i="0" dirty="0">
                  <a:solidFill>
                    <a:schemeClr val="tx1"/>
                  </a:solidFill>
                  <a:latin typeface="Calibri" panose="020F0502020204030204" pitchFamily="34" charset="0"/>
                </a:rPr>
                <a:t>Apply to EVERY wilderness and agency</a:t>
              </a:r>
            </a:p>
          </p:txBody>
        </p:sp>
      </p:grpSp>
      <p:sp>
        <p:nvSpPr>
          <p:cNvPr id="19" name="TextBox 18"/>
          <p:cNvSpPr txBox="1"/>
          <p:nvPr/>
        </p:nvSpPr>
        <p:spPr>
          <a:xfrm>
            <a:off x="0" y="144959"/>
            <a:ext cx="9144000" cy="769441"/>
          </a:xfrm>
          <a:prstGeom prst="rect">
            <a:avLst/>
          </a:prstGeom>
          <a:noFill/>
        </p:spPr>
        <p:txBody>
          <a:bodyPr wrap="square" rtlCol="0">
            <a:spAutoFit/>
          </a:bodyPr>
          <a:lstStyle/>
          <a:p>
            <a:pPr algn="ctr"/>
            <a:r>
              <a:rPr lang="en-US" sz="4400" b="1" dirty="0"/>
              <a:t>Wilderness Character</a:t>
            </a:r>
          </a:p>
        </p:txBody>
      </p:sp>
    </p:spTree>
    <p:extLst>
      <p:ext uri="{BB962C8B-B14F-4D97-AF65-F5344CB8AC3E}">
        <p14:creationId xmlns:p14="http://schemas.microsoft.com/office/powerpoint/2010/main" val="1115525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2" name="TextBox 11"/>
          <p:cNvSpPr txBox="1"/>
          <p:nvPr/>
        </p:nvSpPr>
        <p:spPr>
          <a:xfrm>
            <a:off x="609600" y="152400"/>
            <a:ext cx="7772400" cy="1446550"/>
          </a:xfrm>
          <a:prstGeom prst="rect">
            <a:avLst/>
          </a:prstGeom>
          <a:effectLst/>
        </p:spPr>
        <p:txBody>
          <a:bodyPr vert="horz" lIns="91440" tIns="45720" rIns="91440" bIns="45720" rtlCol="0" anchor="ctr">
            <a:normAutofit/>
          </a:bodyPr>
          <a:lstStyle>
            <a:lvl1pPr algn="ctr">
              <a:spcBef>
                <a:spcPct val="0"/>
              </a:spcBef>
              <a:buNone/>
              <a:defRPr sz="4400">
                <a:latin typeface="+mj-lt"/>
                <a:ea typeface="+mj-ea"/>
                <a:cs typeface="+mj-cs"/>
              </a:defRPr>
            </a:lvl1pPr>
          </a:lstStyle>
          <a:p>
            <a:r>
              <a:rPr lang="en-US" b="1" dirty="0"/>
              <a:t>What is a map of  </a:t>
            </a:r>
          </a:p>
          <a:p>
            <a:r>
              <a:rPr lang="en-US" b="1" dirty="0"/>
              <a:t>wilderness character?</a:t>
            </a:r>
          </a:p>
        </p:txBody>
      </p:sp>
      <p:sp>
        <p:nvSpPr>
          <p:cNvPr id="13" name="TextBox 12"/>
          <p:cNvSpPr txBox="1"/>
          <p:nvPr/>
        </p:nvSpPr>
        <p:spPr>
          <a:xfrm>
            <a:off x="255106" y="1709530"/>
            <a:ext cx="4714459" cy="4708981"/>
          </a:xfrm>
          <a:prstGeom prst="rect">
            <a:avLst/>
          </a:prstGeom>
          <a:noFill/>
          <a:effectLst/>
        </p:spPr>
        <p:txBody>
          <a:bodyPr wrap="square" rtlCol="0">
            <a:spAutoFit/>
          </a:bodyPr>
          <a:lstStyle/>
          <a:p>
            <a:pPr marL="285750" indent="-285750">
              <a:spcBef>
                <a:spcPts val="1200"/>
              </a:spcBef>
              <a:buFont typeface="Arial" pitchFamily="34" charset="0"/>
              <a:buChar char="•"/>
            </a:pPr>
            <a:r>
              <a:rPr lang="en-US" sz="2800" dirty="0"/>
              <a:t>A spatial representation of wilderness character</a:t>
            </a:r>
          </a:p>
          <a:p>
            <a:pPr marL="285750" indent="-285750">
              <a:spcBef>
                <a:spcPts val="1200"/>
              </a:spcBef>
              <a:buFont typeface="Arial" pitchFamily="34" charset="0"/>
              <a:buChar char="•"/>
            </a:pPr>
            <a:r>
              <a:rPr lang="en-US" sz="2800" dirty="0"/>
              <a:t>Shows where and what the condition of wilderness character is, based on the combination of indicators and qualities</a:t>
            </a:r>
          </a:p>
          <a:p>
            <a:pPr marL="285750" indent="-285750">
              <a:spcBef>
                <a:spcPts val="1200"/>
              </a:spcBef>
              <a:buFont typeface="Arial" pitchFamily="34" charset="0"/>
              <a:buChar char="•"/>
            </a:pPr>
            <a:r>
              <a:rPr lang="en-US" sz="2800" dirty="0"/>
              <a:t>Indicators and qualities taken directly from the </a:t>
            </a:r>
            <a:r>
              <a:rPr lang="en-US" sz="2800" i="1" dirty="0"/>
              <a:t>KIW2</a:t>
            </a:r>
            <a:r>
              <a:rPr lang="en-US" sz="2800" dirty="0"/>
              <a:t> interagency framework </a:t>
            </a:r>
          </a:p>
        </p:txBody>
      </p:sp>
      <p:pic>
        <p:nvPicPr>
          <p:cNvPr id="14" name="Picture 13"/>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237922" y="1598950"/>
            <a:ext cx="3780183" cy="4652533"/>
          </a:xfrm>
          <a:prstGeom prst="rect">
            <a:avLst/>
          </a:prstGeom>
        </p:spPr>
      </p:pic>
      <p:sp>
        <p:nvSpPr>
          <p:cNvPr id="15" name="TextBox 14"/>
          <p:cNvSpPr txBox="1"/>
          <p:nvPr/>
        </p:nvSpPr>
        <p:spPr>
          <a:xfrm>
            <a:off x="5098776" y="6289306"/>
            <a:ext cx="3906078" cy="369332"/>
          </a:xfrm>
          <a:prstGeom prst="rect">
            <a:avLst/>
          </a:prstGeom>
          <a:noFill/>
        </p:spPr>
        <p:txBody>
          <a:bodyPr wrap="square" rtlCol="0">
            <a:spAutoFit/>
          </a:bodyPr>
          <a:lstStyle/>
          <a:p>
            <a:pPr algn="ctr"/>
            <a:r>
              <a:rPr lang="en-US" dirty="0"/>
              <a:t>Sequoia-Kings Canyon Wilderness</a:t>
            </a:r>
          </a:p>
        </p:txBody>
      </p:sp>
    </p:spTree>
    <p:extLst>
      <p:ext uri="{BB962C8B-B14F-4D97-AF65-F5344CB8AC3E}">
        <p14:creationId xmlns:p14="http://schemas.microsoft.com/office/powerpoint/2010/main" val="143834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6957" y="758684"/>
            <a:ext cx="8229600" cy="1143000"/>
          </a:xfrm>
          <a:effectLst>
            <a:outerShdw blurRad="50800" dist="38100" dir="2700000" algn="tl" rotWithShape="0">
              <a:schemeClr val="bg1">
                <a:alpha val="40000"/>
              </a:schemeClr>
            </a:outerShdw>
          </a:effectLst>
        </p:spPr>
        <p:txBody>
          <a:bodyPr/>
          <a:lstStyle/>
          <a:p>
            <a:r>
              <a:rPr lang="en-US" b="1" dirty="0"/>
              <a:t>Why map wilderness character?</a:t>
            </a:r>
          </a:p>
        </p:txBody>
      </p:sp>
      <p:sp>
        <p:nvSpPr>
          <p:cNvPr id="3" name="Content Placeholder 2"/>
          <p:cNvSpPr>
            <a:spLocks noGrp="1"/>
          </p:cNvSpPr>
          <p:nvPr>
            <p:ph idx="1"/>
          </p:nvPr>
        </p:nvSpPr>
        <p:spPr>
          <a:xfrm>
            <a:off x="231916" y="2444685"/>
            <a:ext cx="8229600" cy="3840163"/>
          </a:xfrm>
          <a:effectLst>
            <a:outerShdw blurRad="50800" dist="38100" dir="2700000" algn="tl" rotWithShape="0">
              <a:prstClr val="black"/>
            </a:outerShdw>
          </a:effectLst>
        </p:spPr>
        <p:txBody>
          <a:bodyPr>
            <a:normAutofit fontScale="92500" lnSpcReduction="10000"/>
          </a:bodyPr>
          <a:lstStyle/>
          <a:p>
            <a:pPr lvl="1">
              <a:spcBef>
                <a:spcPts val="1800"/>
              </a:spcBef>
              <a:buFont typeface="Arial" pitchFamily="34" charset="0"/>
              <a:buChar char="•"/>
            </a:pPr>
            <a:r>
              <a:rPr lang="en-US" sz="3200" dirty="0">
                <a:solidFill>
                  <a:schemeClr val="bg1"/>
                </a:solidFill>
              </a:rPr>
              <a:t>Develop a spatially explicit understanding of wilderness character </a:t>
            </a:r>
          </a:p>
          <a:p>
            <a:pPr lvl="1">
              <a:spcBef>
                <a:spcPts val="1800"/>
              </a:spcBef>
              <a:buFont typeface="Arial" pitchFamily="34" charset="0"/>
              <a:buChar char="•"/>
            </a:pPr>
            <a:r>
              <a:rPr lang="en-US" sz="3200" dirty="0">
                <a:solidFill>
                  <a:schemeClr val="bg1"/>
                </a:solidFill>
              </a:rPr>
              <a:t>Establish a baseline for assessing change in where and how wilderness character is changing over time</a:t>
            </a:r>
          </a:p>
          <a:p>
            <a:pPr lvl="1">
              <a:spcBef>
                <a:spcPts val="1800"/>
              </a:spcBef>
              <a:buFont typeface="Arial" pitchFamily="34" charset="0"/>
              <a:buChar char="•"/>
            </a:pPr>
            <a:r>
              <a:rPr lang="en-US" sz="3200" dirty="0">
                <a:solidFill>
                  <a:schemeClr val="bg1"/>
                </a:solidFill>
              </a:rPr>
              <a:t>Evaluate outcomes of planning alternatives</a:t>
            </a:r>
          </a:p>
          <a:p>
            <a:pPr lvl="1">
              <a:spcBef>
                <a:spcPts val="1800"/>
              </a:spcBef>
              <a:buFont typeface="Arial" pitchFamily="34" charset="0"/>
              <a:buChar char="•"/>
            </a:pPr>
            <a:r>
              <a:rPr lang="en-US" sz="3200" dirty="0">
                <a:solidFill>
                  <a:schemeClr val="bg1"/>
                </a:solidFill>
              </a:rPr>
              <a:t>Show where improvements can be made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09600" y="152400"/>
            <a:ext cx="7772400" cy="1446550"/>
          </a:xfrm>
          <a:prstGeom prst="rect">
            <a:avLst/>
          </a:prstGeom>
          <a:effectLst/>
        </p:spPr>
        <p:txBody>
          <a:bodyPr vert="horz" lIns="91440" tIns="45720" rIns="91440" bIns="45720" rtlCol="0" anchor="ctr">
            <a:normAutofit/>
          </a:bodyPr>
          <a:lstStyle>
            <a:lvl1pPr algn="ctr">
              <a:spcBef>
                <a:spcPct val="0"/>
              </a:spcBef>
              <a:buNone/>
              <a:defRPr sz="4400">
                <a:latin typeface="+mj-lt"/>
                <a:ea typeface="+mj-ea"/>
                <a:cs typeface="+mj-cs"/>
              </a:defRPr>
            </a:lvl1pPr>
          </a:lstStyle>
          <a:p>
            <a:r>
              <a:rPr lang="en-US" b="1" dirty="0"/>
              <a:t>Cautions about </a:t>
            </a:r>
          </a:p>
          <a:p>
            <a:r>
              <a:rPr lang="en-US" b="1" dirty="0"/>
              <a:t>wilderness character mapping</a:t>
            </a:r>
          </a:p>
        </p:txBody>
      </p:sp>
      <p:sp>
        <p:nvSpPr>
          <p:cNvPr id="5" name="TextBox 4"/>
          <p:cNvSpPr txBox="1"/>
          <p:nvPr/>
        </p:nvSpPr>
        <p:spPr>
          <a:xfrm>
            <a:off x="1143000" y="4075093"/>
            <a:ext cx="7467600" cy="954107"/>
          </a:xfrm>
          <a:prstGeom prst="rect">
            <a:avLst/>
          </a:prstGeom>
          <a:noFill/>
          <a:effectLst>
            <a:outerShdw blurRad="50800" dist="38100" dir="2700000" algn="tl" rotWithShape="0">
              <a:schemeClr val="tx1"/>
            </a:outerShdw>
          </a:effectLst>
        </p:spPr>
        <p:txBody>
          <a:bodyPr wrap="square" rtlCol="0">
            <a:spAutoFit/>
          </a:bodyPr>
          <a:lstStyle/>
          <a:p>
            <a:pPr marL="285750" indent="-285750">
              <a:buFont typeface="Arial" pitchFamily="34" charset="0"/>
              <a:buChar char="•"/>
            </a:pPr>
            <a:r>
              <a:rPr lang="en-US" sz="2800" dirty="0">
                <a:solidFill>
                  <a:schemeClr val="bg1"/>
                </a:solidFill>
              </a:rPr>
              <a:t>Cannot be used to compare one wilderness to another</a:t>
            </a:r>
          </a:p>
        </p:txBody>
      </p:sp>
      <p:sp>
        <p:nvSpPr>
          <p:cNvPr id="6" name="TextBox 5"/>
          <p:cNvSpPr txBox="1"/>
          <p:nvPr/>
        </p:nvSpPr>
        <p:spPr>
          <a:xfrm>
            <a:off x="1219200" y="2057400"/>
            <a:ext cx="7543800" cy="1815882"/>
          </a:xfrm>
          <a:prstGeom prst="rect">
            <a:avLst/>
          </a:prstGeom>
          <a:noFill/>
          <a:effectLst>
            <a:outerShdw blurRad="50800" dist="38100" dir="2700000" algn="tl" rotWithShape="0">
              <a:schemeClr val="tx1"/>
            </a:outerShdw>
          </a:effectLst>
        </p:spPr>
        <p:txBody>
          <a:bodyPr wrap="square" rtlCol="0">
            <a:spAutoFit/>
          </a:bodyPr>
          <a:lstStyle/>
          <a:p>
            <a:pPr marL="285750" indent="-285750">
              <a:buFont typeface="Arial" pitchFamily="34" charset="0"/>
              <a:buChar char="•"/>
            </a:pPr>
            <a:r>
              <a:rPr lang="en-US" sz="2800" dirty="0">
                <a:solidFill>
                  <a:schemeClr val="bg1"/>
                </a:solidFill>
              </a:rPr>
              <a:t>Represents only certain aspects of wilderness character</a:t>
            </a:r>
          </a:p>
          <a:p>
            <a:pPr marL="1087438" lvl="1" indent="-346075">
              <a:buSzPct val="70000"/>
            </a:pPr>
            <a:r>
              <a:rPr lang="en-US" sz="2800" dirty="0">
                <a:solidFill>
                  <a:schemeClr val="bg1"/>
                </a:solidFill>
              </a:rPr>
              <a:t>-- Does not show intangible, spiritual, or experiential aspects</a:t>
            </a:r>
          </a:p>
        </p:txBody>
      </p:sp>
      <p:sp>
        <p:nvSpPr>
          <p:cNvPr id="7" name="TextBox 6"/>
          <p:cNvSpPr txBox="1"/>
          <p:nvPr/>
        </p:nvSpPr>
        <p:spPr>
          <a:xfrm>
            <a:off x="1143000" y="5218093"/>
            <a:ext cx="7467600" cy="954107"/>
          </a:xfrm>
          <a:prstGeom prst="rect">
            <a:avLst/>
          </a:prstGeom>
          <a:noFill/>
          <a:effectLst>
            <a:outerShdw blurRad="50800" dist="38100" dir="2700000" algn="tl" rotWithShape="0">
              <a:schemeClr val="tx1"/>
            </a:outerShdw>
          </a:effectLst>
        </p:spPr>
        <p:txBody>
          <a:bodyPr wrap="square" rtlCol="0">
            <a:spAutoFit/>
          </a:bodyPr>
          <a:lstStyle/>
          <a:p>
            <a:pPr marL="285750" indent="-285750">
              <a:buFont typeface="Arial" pitchFamily="34" charset="0"/>
              <a:buChar char="•"/>
            </a:pPr>
            <a:r>
              <a:rPr lang="en-US" sz="2800" dirty="0">
                <a:solidFill>
                  <a:schemeClr val="bg1"/>
                </a:solidFill>
              </a:rPr>
              <a:t>Should not be used to create sacrifice zones within the wilderness</a:t>
            </a:r>
          </a:p>
        </p:txBody>
      </p:sp>
    </p:spTree>
    <p:extLst>
      <p:ext uri="{BB962C8B-B14F-4D97-AF65-F5344CB8AC3E}">
        <p14:creationId xmlns:p14="http://schemas.microsoft.com/office/powerpoint/2010/main" val="4051471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6" name="Title 1"/>
          <p:cNvSpPr txBox="1">
            <a:spLocks/>
          </p:cNvSpPr>
          <p:nvPr/>
        </p:nvSpPr>
        <p:spPr>
          <a:xfrm>
            <a:off x="457200" y="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a:t>Mapping wilderness character</a:t>
            </a:r>
            <a:endParaRPr lang="en-US" b="1"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3818" y="1009442"/>
            <a:ext cx="5011630" cy="3383654"/>
          </a:xfrm>
          <a:prstGeom prst="rect">
            <a:avLst/>
          </a:prstGeom>
        </p:spPr>
      </p:pic>
      <p:grpSp>
        <p:nvGrpSpPr>
          <p:cNvPr id="7" name="Group 6"/>
          <p:cNvGrpSpPr/>
          <p:nvPr/>
        </p:nvGrpSpPr>
        <p:grpSpPr>
          <a:xfrm>
            <a:off x="5496337" y="1009443"/>
            <a:ext cx="3379304" cy="4448726"/>
            <a:chOff x="5307496" y="1009443"/>
            <a:chExt cx="3379304" cy="4448726"/>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07496" y="1009443"/>
              <a:ext cx="3379304" cy="4103441"/>
            </a:xfrm>
            <a:prstGeom prst="rect">
              <a:avLst/>
            </a:prstGeom>
          </p:spPr>
        </p:pic>
        <p:sp>
          <p:nvSpPr>
            <p:cNvPr id="5" name="TextBox 4"/>
            <p:cNvSpPr txBox="1"/>
            <p:nvPr/>
          </p:nvSpPr>
          <p:spPr>
            <a:xfrm>
              <a:off x="5565913" y="5088837"/>
              <a:ext cx="2951922" cy="369332"/>
            </a:xfrm>
            <a:prstGeom prst="rect">
              <a:avLst/>
            </a:prstGeom>
            <a:noFill/>
          </p:spPr>
          <p:txBody>
            <a:bodyPr wrap="square" rtlCol="0">
              <a:spAutoFit/>
            </a:bodyPr>
            <a:lstStyle/>
            <a:p>
              <a:pPr algn="ctr"/>
              <a:r>
                <a:rPr lang="en-US" dirty="0"/>
                <a:t>That’s why I never go first</a:t>
              </a:r>
            </a:p>
          </p:txBody>
        </p:sp>
      </p:grpSp>
      <p:sp>
        <p:nvSpPr>
          <p:cNvPr id="8" name="TextBox 7"/>
          <p:cNvSpPr txBox="1"/>
          <p:nvPr/>
        </p:nvSpPr>
        <p:spPr>
          <a:xfrm>
            <a:off x="487017" y="4755080"/>
            <a:ext cx="4760843" cy="1384995"/>
          </a:xfrm>
          <a:prstGeom prst="rect">
            <a:avLst/>
          </a:prstGeom>
          <a:noFill/>
        </p:spPr>
        <p:txBody>
          <a:bodyPr wrap="square" rtlCol="0">
            <a:spAutoFit/>
          </a:bodyPr>
          <a:lstStyle/>
          <a:p>
            <a:pPr algn="ctr"/>
            <a:r>
              <a:rPr lang="en-US" sz="2800" b="1" dirty="0"/>
              <a:t>Might seem like “magic” but it’s a lot of difficult decisions and hard work</a:t>
            </a:r>
          </a:p>
        </p:txBody>
      </p:sp>
    </p:spTree>
    <p:extLst>
      <p:ext uri="{BB962C8B-B14F-4D97-AF65-F5344CB8AC3E}">
        <p14:creationId xmlns:p14="http://schemas.microsoft.com/office/powerpoint/2010/main" val="412823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effectLst>
            <a:outerShdw blurRad="50800" dist="38100" dir="2700000" algn="tl" rotWithShape="0">
              <a:schemeClr val="bg1"/>
            </a:outerShdw>
          </a:effectLst>
        </p:spPr>
        <p:txBody>
          <a:bodyPr/>
          <a:lstStyle/>
          <a:p>
            <a:r>
              <a:rPr lang="en-US" b="1" dirty="0"/>
              <a:t>Mapping wilderness character</a:t>
            </a:r>
          </a:p>
        </p:txBody>
      </p:sp>
      <p:sp>
        <p:nvSpPr>
          <p:cNvPr id="11" name="TextBox 10"/>
          <p:cNvSpPr txBox="1"/>
          <p:nvPr/>
        </p:nvSpPr>
        <p:spPr>
          <a:xfrm>
            <a:off x="472966" y="977446"/>
            <a:ext cx="7583213" cy="523220"/>
          </a:xfrm>
          <a:prstGeom prst="rect">
            <a:avLst/>
          </a:prstGeom>
          <a:noFill/>
          <a:effectLst>
            <a:outerShdw blurRad="50800" dist="38100" dir="2700000" algn="tl" rotWithShape="0">
              <a:prstClr val="black"/>
            </a:outerShdw>
          </a:effectLst>
        </p:spPr>
        <p:txBody>
          <a:bodyPr wrap="square" rtlCol="0">
            <a:spAutoFit/>
          </a:bodyPr>
          <a:lstStyle/>
          <a:p>
            <a:r>
              <a:rPr lang="en-US" sz="2800" b="1" dirty="0">
                <a:solidFill>
                  <a:schemeClr val="bg1"/>
                </a:solidFill>
              </a:rPr>
              <a:t>Process </a:t>
            </a:r>
          </a:p>
        </p:txBody>
      </p:sp>
      <p:sp>
        <p:nvSpPr>
          <p:cNvPr id="12" name="TextBox 11"/>
          <p:cNvSpPr txBox="1"/>
          <p:nvPr/>
        </p:nvSpPr>
        <p:spPr>
          <a:xfrm>
            <a:off x="567544" y="1481934"/>
            <a:ext cx="8135007" cy="4924425"/>
          </a:xfrm>
          <a:prstGeom prst="rect">
            <a:avLst/>
          </a:prstGeom>
          <a:noFill/>
          <a:effectLst>
            <a:outerShdw blurRad="50800" dist="38100" dir="2700000" algn="tl" rotWithShape="0">
              <a:prstClr val="black"/>
            </a:outerShdw>
          </a:effectLst>
        </p:spPr>
        <p:txBody>
          <a:bodyPr wrap="square" rtlCol="0">
            <a:spAutoFit/>
          </a:bodyPr>
          <a:lstStyle/>
          <a:p>
            <a:pPr marL="285750" indent="-285750">
              <a:spcBef>
                <a:spcPts val="1200"/>
              </a:spcBef>
              <a:buFont typeface="Arial" panose="020B0604020202020204" pitchFamily="34" charset="0"/>
              <a:buChar char="•"/>
            </a:pPr>
            <a:r>
              <a:rPr lang="en-US" sz="2400" dirty="0">
                <a:solidFill>
                  <a:schemeClr val="bg1"/>
                </a:solidFill>
              </a:rPr>
              <a:t>Project team meets to introduce concepts, answer strategic questions, identify measures, and select tentative weights. </a:t>
            </a:r>
          </a:p>
          <a:p>
            <a:pPr marL="285750" indent="-285750">
              <a:spcBef>
                <a:spcPts val="1200"/>
              </a:spcBef>
              <a:buFont typeface="Arial" panose="020B0604020202020204" pitchFamily="34" charset="0"/>
              <a:buChar char="•"/>
            </a:pPr>
            <a:r>
              <a:rPr lang="en-US" sz="2400" dirty="0">
                <a:solidFill>
                  <a:schemeClr val="bg1"/>
                </a:solidFill>
              </a:rPr>
              <a:t>Project team assists GIS professional with locating or creating data representing impacts to each measure. </a:t>
            </a:r>
          </a:p>
          <a:p>
            <a:pPr marL="285750" indent="-285750">
              <a:spcBef>
                <a:spcPts val="1200"/>
              </a:spcBef>
              <a:buFont typeface="Arial" panose="020B0604020202020204" pitchFamily="34" charset="0"/>
              <a:buChar char="•"/>
            </a:pPr>
            <a:r>
              <a:rPr lang="en-US" sz="2400" dirty="0">
                <a:solidFill>
                  <a:schemeClr val="bg1"/>
                </a:solidFill>
              </a:rPr>
              <a:t>GIS professional processes datasets into mapped measures and generates draft wilderness character map.  </a:t>
            </a:r>
          </a:p>
          <a:p>
            <a:pPr marL="285750" indent="-285750">
              <a:spcBef>
                <a:spcPts val="1200"/>
              </a:spcBef>
              <a:buFont typeface="Arial" panose="020B0604020202020204" pitchFamily="34" charset="0"/>
              <a:buChar char="•"/>
            </a:pPr>
            <a:r>
              <a:rPr lang="en-US" sz="2400" dirty="0">
                <a:solidFill>
                  <a:schemeClr val="bg1"/>
                </a:solidFill>
              </a:rPr>
              <a:t>Project team meets to review maps and measure weights. </a:t>
            </a:r>
          </a:p>
          <a:p>
            <a:pPr marL="285750" indent="-285750">
              <a:spcBef>
                <a:spcPts val="1200"/>
              </a:spcBef>
              <a:buFont typeface="Arial" panose="020B0604020202020204" pitchFamily="34" charset="0"/>
              <a:buChar char="•"/>
            </a:pPr>
            <a:r>
              <a:rPr lang="en-US" sz="2400" dirty="0">
                <a:solidFill>
                  <a:schemeClr val="bg1"/>
                </a:solidFill>
              </a:rPr>
              <a:t>GIS professional makes necessary edits and generates final maps.  </a:t>
            </a:r>
          </a:p>
          <a:p>
            <a:pPr marL="285750" indent="-285750">
              <a:spcBef>
                <a:spcPts val="1200"/>
              </a:spcBef>
              <a:buFont typeface="Arial" panose="020B0604020202020204" pitchFamily="34" charset="0"/>
              <a:buChar char="•"/>
            </a:pPr>
            <a:r>
              <a:rPr lang="en-US" sz="2400" dirty="0">
                <a:solidFill>
                  <a:schemeClr val="bg1"/>
                </a:solidFill>
              </a:rPr>
              <a:t>Project lead and GIS professional complete report and distribute to project team for review</a:t>
            </a:r>
          </a:p>
        </p:txBody>
      </p:sp>
    </p:spTree>
    <p:extLst>
      <p:ext uri="{BB962C8B-B14F-4D97-AF65-F5344CB8AC3E}">
        <p14:creationId xmlns:p14="http://schemas.microsoft.com/office/powerpoint/2010/main" val="2014826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t>Mapping wilderness character</a:t>
            </a:r>
          </a:p>
        </p:txBody>
      </p:sp>
      <p:pic>
        <p:nvPicPr>
          <p:cNvPr id="4" name="Content Placeholder 3" descr="2.flowOLYM.jpg"/>
          <p:cNvPicPr>
            <a:picLocks noGrp="1" noChangeAspect="1"/>
          </p:cNvPicPr>
          <p:nvPr>
            <p:ph idx="1"/>
          </p:nvPr>
        </p:nvPicPr>
        <p:blipFill>
          <a:blip r:embed="rId3" cstate="email">
            <a:extLst>
              <a:ext uri="{28A0092B-C50C-407E-A947-70E740481C1C}">
                <a14:useLocalDpi xmlns:a14="http://schemas.microsoft.com/office/drawing/2010/main"/>
              </a:ext>
            </a:extLst>
          </a:blip>
          <a:srcRect t="11377" r="1365" b="13251"/>
          <a:stretch>
            <a:fillRect/>
          </a:stretch>
        </p:blipFill>
        <p:spPr>
          <a:xfrm>
            <a:off x="381000" y="1219200"/>
            <a:ext cx="8229600" cy="4724400"/>
          </a:xfrm>
        </p:spPr>
      </p:pic>
      <p:grpSp>
        <p:nvGrpSpPr>
          <p:cNvPr id="8" name="Group 7"/>
          <p:cNvGrpSpPr/>
          <p:nvPr/>
        </p:nvGrpSpPr>
        <p:grpSpPr>
          <a:xfrm>
            <a:off x="596348" y="1537255"/>
            <a:ext cx="8494636" cy="2716693"/>
            <a:chOff x="596348" y="1537255"/>
            <a:chExt cx="8494636" cy="2716693"/>
          </a:xfrm>
        </p:grpSpPr>
        <p:sp>
          <p:nvSpPr>
            <p:cNvPr id="3" name="Rounded Rectangle 2"/>
            <p:cNvSpPr/>
            <p:nvPr/>
          </p:nvSpPr>
          <p:spPr>
            <a:xfrm>
              <a:off x="596348" y="1987826"/>
              <a:ext cx="7911548" cy="2266122"/>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830949" y="1537255"/>
              <a:ext cx="3260035" cy="461665"/>
            </a:xfrm>
            <a:prstGeom prst="rect">
              <a:avLst/>
            </a:prstGeom>
            <a:noFill/>
          </p:spPr>
          <p:txBody>
            <a:bodyPr wrap="square" rtlCol="0">
              <a:spAutoFit/>
            </a:bodyPr>
            <a:lstStyle/>
            <a:p>
              <a:r>
                <a:rPr lang="en-US" sz="2400" b="1" dirty="0">
                  <a:solidFill>
                    <a:srgbClr val="C00000"/>
                  </a:solidFill>
                </a:rPr>
                <a:t>Nationally consistent</a:t>
              </a:r>
            </a:p>
          </p:txBody>
        </p:sp>
      </p:grpSp>
      <p:grpSp>
        <p:nvGrpSpPr>
          <p:cNvPr id="9" name="Group 8"/>
          <p:cNvGrpSpPr/>
          <p:nvPr/>
        </p:nvGrpSpPr>
        <p:grpSpPr>
          <a:xfrm>
            <a:off x="596348" y="4770783"/>
            <a:ext cx="8216339" cy="1660987"/>
            <a:chOff x="596348" y="4770783"/>
            <a:chExt cx="8216339" cy="1660987"/>
          </a:xfrm>
        </p:grpSpPr>
        <p:sp>
          <p:nvSpPr>
            <p:cNvPr id="5" name="Rounded Rectangle 4"/>
            <p:cNvSpPr/>
            <p:nvPr/>
          </p:nvSpPr>
          <p:spPr>
            <a:xfrm>
              <a:off x="596348" y="4770783"/>
              <a:ext cx="7911548" cy="1232452"/>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520053" y="5970105"/>
              <a:ext cx="2292634" cy="461665"/>
            </a:xfrm>
            <a:prstGeom prst="rect">
              <a:avLst/>
            </a:prstGeom>
            <a:noFill/>
          </p:spPr>
          <p:txBody>
            <a:bodyPr wrap="square" rtlCol="0">
              <a:spAutoFit/>
            </a:bodyPr>
            <a:lstStyle/>
            <a:p>
              <a:r>
                <a:rPr lang="en-US" sz="2400" b="1" dirty="0">
                  <a:solidFill>
                    <a:srgbClr val="C00000"/>
                  </a:solidFill>
                </a:rPr>
                <a:t>Locally relevant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1064</TotalTime>
  <Words>2221</Words>
  <Application>Microsoft Office PowerPoint</Application>
  <PresentationFormat>On-screen Show (4:3)</PresentationFormat>
  <Paragraphs>332</Paragraphs>
  <Slides>24</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Overview of Mapping Threats to  Wilderness Character</vt:lpstr>
      <vt:lpstr>PowerPoint Presentation</vt:lpstr>
      <vt:lpstr>PowerPoint Presentation</vt:lpstr>
      <vt:lpstr>PowerPoint Presentation</vt:lpstr>
      <vt:lpstr>Why map wilderness character?</vt:lpstr>
      <vt:lpstr>PowerPoint Presentation</vt:lpstr>
      <vt:lpstr>PowerPoint Presentation</vt:lpstr>
      <vt:lpstr>Mapping wilderness character</vt:lpstr>
      <vt:lpstr>Mapping wilderness character</vt:lpstr>
      <vt:lpstr>Data sources</vt:lpstr>
      <vt:lpstr>Processing – formatting</vt:lpstr>
      <vt:lpstr>Weighting measures</vt:lpstr>
      <vt:lpstr>Processing – combining layers</vt:lpstr>
      <vt:lpstr>Case study: Denali</vt:lpstr>
      <vt:lpstr>PowerPoint Presentation</vt:lpstr>
      <vt:lpstr>DENA - Untrammeled quality</vt:lpstr>
      <vt:lpstr>DENA - Undeveloped quality</vt:lpstr>
      <vt:lpstr>DENA - Solitude quality - summer</vt:lpstr>
      <vt:lpstr>DENA – Wilderness Character</vt:lpstr>
      <vt:lpstr>Using a map of wilderness character in wilderness planning</vt:lpstr>
      <vt:lpstr>Limitations: Positive features</vt:lpstr>
      <vt:lpstr>Limitations: Temporal change</vt:lpstr>
      <vt:lpstr>Limitations: Data</vt:lpstr>
      <vt:lpstr>End game: Improve wilderness stewardship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Review of Mapping Wilderness Character for National Park Wildernesses</dc:title>
  <dc:creator>James</dc:creator>
  <cp:lastModifiedBy>James Tricker</cp:lastModifiedBy>
  <cp:revision>114</cp:revision>
  <dcterms:created xsi:type="dcterms:W3CDTF">2006-08-16T00:00:00Z</dcterms:created>
  <dcterms:modified xsi:type="dcterms:W3CDTF">2017-04-04T15:57:45Z</dcterms:modified>
</cp:coreProperties>
</file>