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notesSlides/notesSlide78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67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74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63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79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75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71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69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76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72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77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73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3" r:id="rId1"/>
  </p:sldMasterIdLst>
  <p:notesMasterIdLst>
    <p:notesMasterId r:id="rId81"/>
  </p:notesMasterIdLst>
  <p:handoutMasterIdLst>
    <p:handoutMasterId r:id="rId82"/>
  </p:handoutMasterIdLst>
  <p:sldIdLst>
    <p:sldId id="516" r:id="rId2"/>
    <p:sldId id="517" r:id="rId3"/>
    <p:sldId id="588" r:id="rId4"/>
    <p:sldId id="342" r:id="rId5"/>
    <p:sldId id="488" r:id="rId6"/>
    <p:sldId id="451" r:id="rId7"/>
    <p:sldId id="504" r:id="rId8"/>
    <p:sldId id="489" r:id="rId9"/>
    <p:sldId id="589" r:id="rId10"/>
    <p:sldId id="590" r:id="rId11"/>
    <p:sldId id="591" r:id="rId12"/>
    <p:sldId id="592" r:id="rId13"/>
    <p:sldId id="427" r:id="rId14"/>
    <p:sldId id="375" r:id="rId15"/>
    <p:sldId id="349" r:id="rId16"/>
    <p:sldId id="522" r:id="rId17"/>
    <p:sldId id="524" r:id="rId18"/>
    <p:sldId id="529" r:id="rId19"/>
    <p:sldId id="526" r:id="rId20"/>
    <p:sldId id="518" r:id="rId21"/>
    <p:sldId id="596" r:id="rId22"/>
    <p:sldId id="598" r:id="rId23"/>
    <p:sldId id="597" r:id="rId24"/>
    <p:sldId id="519" r:id="rId25"/>
    <p:sldId id="520" r:id="rId26"/>
    <p:sldId id="351" r:id="rId27"/>
    <p:sldId id="527" r:id="rId28"/>
    <p:sldId id="530" r:id="rId29"/>
    <p:sldId id="531" r:id="rId30"/>
    <p:sldId id="532" r:id="rId31"/>
    <p:sldId id="533" r:id="rId32"/>
    <p:sldId id="534" r:id="rId33"/>
    <p:sldId id="535" r:id="rId34"/>
    <p:sldId id="536" r:id="rId35"/>
    <p:sldId id="537" r:id="rId36"/>
    <p:sldId id="538" r:id="rId37"/>
    <p:sldId id="539" r:id="rId38"/>
    <p:sldId id="540" r:id="rId39"/>
    <p:sldId id="541" r:id="rId40"/>
    <p:sldId id="502" r:id="rId41"/>
    <p:sldId id="546" r:id="rId42"/>
    <p:sldId id="593" r:id="rId43"/>
    <p:sldId id="543" r:id="rId44"/>
    <p:sldId id="436" r:id="rId45"/>
    <p:sldId id="509" r:id="rId46"/>
    <p:sldId id="549" r:id="rId47"/>
    <p:sldId id="550" r:id="rId48"/>
    <p:sldId id="551" r:id="rId49"/>
    <p:sldId id="554" r:id="rId50"/>
    <p:sldId id="510" r:id="rId51"/>
    <p:sldId id="555" r:id="rId52"/>
    <p:sldId id="556" r:id="rId53"/>
    <p:sldId id="557" r:id="rId54"/>
    <p:sldId id="558" r:id="rId55"/>
    <p:sldId id="559" r:id="rId56"/>
    <p:sldId id="511" r:id="rId57"/>
    <p:sldId id="560" r:id="rId58"/>
    <p:sldId id="561" r:id="rId59"/>
    <p:sldId id="562" r:id="rId60"/>
    <p:sldId id="563" r:id="rId61"/>
    <p:sldId id="564" r:id="rId62"/>
    <p:sldId id="565" r:id="rId63"/>
    <p:sldId id="585" r:id="rId64"/>
    <p:sldId id="586" r:id="rId65"/>
    <p:sldId id="512" r:id="rId66"/>
    <p:sldId id="568" r:id="rId67"/>
    <p:sldId id="569" r:id="rId68"/>
    <p:sldId id="570" r:id="rId69"/>
    <p:sldId id="571" r:id="rId70"/>
    <p:sldId id="572" r:id="rId71"/>
    <p:sldId id="587" r:id="rId72"/>
    <p:sldId id="573" r:id="rId73"/>
    <p:sldId id="574" r:id="rId74"/>
    <p:sldId id="575" r:id="rId75"/>
    <p:sldId id="576" r:id="rId76"/>
    <p:sldId id="577" r:id="rId77"/>
    <p:sldId id="583" r:id="rId78"/>
    <p:sldId id="580" r:id="rId79"/>
    <p:sldId id="584" r:id="rId80"/>
  </p:sldIdLst>
  <p:sldSz cx="9144000" cy="6858000" type="screen4x3"/>
  <p:notesSz cx="7010400" cy="9296400"/>
  <p:defaultTextStyle>
    <a:defPPr>
      <a:defRPr lang="en-US"/>
    </a:defPPr>
    <a:lvl1pPr algn="ctr" rtl="0" fontAlgn="base">
      <a:spcBef>
        <a:spcPct val="50000"/>
      </a:spcBef>
      <a:spcAft>
        <a:spcPct val="0"/>
      </a:spcAft>
      <a:buChar char="•"/>
      <a:defRPr sz="2400" b="1" i="1" kern="1200">
        <a:solidFill>
          <a:srgbClr val="000066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50000"/>
      </a:spcBef>
      <a:spcAft>
        <a:spcPct val="0"/>
      </a:spcAft>
      <a:buChar char="•"/>
      <a:defRPr sz="2400" b="1" i="1" kern="1200">
        <a:solidFill>
          <a:srgbClr val="000066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50000"/>
      </a:spcBef>
      <a:spcAft>
        <a:spcPct val="0"/>
      </a:spcAft>
      <a:buChar char="•"/>
      <a:defRPr sz="2400" b="1" i="1" kern="1200">
        <a:solidFill>
          <a:srgbClr val="000066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50000"/>
      </a:spcBef>
      <a:spcAft>
        <a:spcPct val="0"/>
      </a:spcAft>
      <a:buChar char="•"/>
      <a:defRPr sz="2400" b="1" i="1" kern="1200">
        <a:solidFill>
          <a:srgbClr val="000066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50000"/>
      </a:spcBef>
      <a:spcAft>
        <a:spcPct val="0"/>
      </a:spcAft>
      <a:buChar char="•"/>
      <a:defRPr sz="2400" b="1" i="1" kern="1200">
        <a:solidFill>
          <a:srgbClr val="000066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b="1" i="1" kern="1200">
        <a:solidFill>
          <a:srgbClr val="000066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b="1" i="1" kern="1200">
        <a:solidFill>
          <a:srgbClr val="000066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b="1" i="1" kern="1200">
        <a:solidFill>
          <a:srgbClr val="000066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b="1" i="1" kern="1200">
        <a:solidFill>
          <a:srgbClr val="000066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800000"/>
    <a:srgbClr val="000000"/>
    <a:srgbClr val="E5D59F"/>
    <a:srgbClr val="EAD59B"/>
    <a:srgbClr val="FFCC66"/>
    <a:srgbClr val="FFD55D"/>
    <a:srgbClr val="FFECC5"/>
    <a:srgbClr val="F4F4F0"/>
    <a:srgbClr val="CC99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721" autoAdjust="0"/>
    <p:restoredTop sz="83196" autoAdjust="0"/>
  </p:normalViewPr>
  <p:slideViewPr>
    <p:cSldViewPr snapToGrid="0">
      <p:cViewPr varScale="1">
        <p:scale>
          <a:sx n="56" d="100"/>
          <a:sy n="56" d="100"/>
        </p:scale>
        <p:origin x="-217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49080"/>
    </p:cViewPr>
  </p:sorterViewPr>
  <p:notesViewPr>
    <p:cSldViewPr snapToGrid="0">
      <p:cViewPr varScale="1">
        <p:scale>
          <a:sx n="43" d="100"/>
          <a:sy n="43" d="100"/>
        </p:scale>
        <p:origin x="-1998" y="-96"/>
      </p:cViewPr>
      <p:guideLst>
        <p:guide orient="horz" pos="2928"/>
        <p:guide pos="2208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handoutMaster" Target="handoutMasters/handoutMaster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notesMaster" Target="notesMasters/notesMaster1.xml"/><Relationship Id="rId86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38145" cy="464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2" tIns="46586" rIns="93172" bIns="46586" numCol="1" anchor="t" anchorCtr="0" compatLnSpc="1">
            <a:prstTxWarp prst="textNoShape">
              <a:avLst/>
            </a:prstTxWarp>
          </a:bodyPr>
          <a:lstStyle>
            <a:lvl1pPr algn="l" defTabSz="931887">
              <a:defRPr sz="1300" b="0" i="0"/>
            </a:lvl1pPr>
          </a:lstStyle>
          <a:p>
            <a:endParaRPr lang="en-US"/>
          </a:p>
        </p:txBody>
      </p:sp>
      <p:sp>
        <p:nvSpPr>
          <p:cNvPr id="1126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57" y="1"/>
            <a:ext cx="3038144" cy="464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2" tIns="46586" rIns="93172" bIns="46586" numCol="1" anchor="t" anchorCtr="0" compatLnSpc="1">
            <a:prstTxWarp prst="textNoShape">
              <a:avLst/>
            </a:prstTxWarp>
          </a:bodyPr>
          <a:lstStyle>
            <a:lvl1pPr algn="r" defTabSz="931887">
              <a:defRPr sz="1300" b="0" i="0"/>
            </a:lvl1pPr>
          </a:lstStyle>
          <a:p>
            <a:endParaRPr lang="en-US"/>
          </a:p>
        </p:txBody>
      </p:sp>
      <p:sp>
        <p:nvSpPr>
          <p:cNvPr id="1126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2195"/>
            <a:ext cx="3038145" cy="464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2" tIns="46586" rIns="93172" bIns="46586" numCol="1" anchor="b" anchorCtr="0" compatLnSpc="1">
            <a:prstTxWarp prst="textNoShape">
              <a:avLst/>
            </a:prstTxWarp>
          </a:bodyPr>
          <a:lstStyle>
            <a:lvl1pPr algn="l" defTabSz="931887">
              <a:defRPr sz="1300" b="0" i="0"/>
            </a:lvl1pPr>
          </a:lstStyle>
          <a:p>
            <a:endParaRPr lang="en-US"/>
          </a:p>
        </p:txBody>
      </p:sp>
      <p:sp>
        <p:nvSpPr>
          <p:cNvPr id="1126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57" y="8832195"/>
            <a:ext cx="3038144" cy="464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2" tIns="46586" rIns="93172" bIns="46586" numCol="1" anchor="b" anchorCtr="0" compatLnSpc="1">
            <a:prstTxWarp prst="textNoShape">
              <a:avLst/>
            </a:prstTxWarp>
          </a:bodyPr>
          <a:lstStyle>
            <a:lvl1pPr algn="r" defTabSz="931887">
              <a:defRPr sz="1300" b="0" i="0"/>
            </a:lvl1pPr>
          </a:lstStyle>
          <a:p>
            <a:fld id="{CAC4BBD2-E978-4173-A396-BA42668434B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38145" cy="464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2" tIns="46586" rIns="93172" bIns="46586" numCol="1" anchor="t" anchorCtr="0" compatLnSpc="1">
            <a:prstTxWarp prst="textNoShape">
              <a:avLst/>
            </a:prstTxWarp>
          </a:bodyPr>
          <a:lstStyle>
            <a:lvl1pPr algn="l" defTabSz="931887">
              <a:spcBef>
                <a:spcPct val="0"/>
              </a:spcBef>
              <a:buFontTx/>
              <a:buNone/>
              <a:defRPr sz="1300" b="0" i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57" y="1"/>
            <a:ext cx="3038144" cy="464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2" tIns="46586" rIns="93172" bIns="46586" numCol="1" anchor="t" anchorCtr="0" compatLnSpc="1">
            <a:prstTxWarp prst="textNoShape">
              <a:avLst/>
            </a:prstTxWarp>
          </a:bodyPr>
          <a:lstStyle>
            <a:lvl1pPr algn="r" defTabSz="931887">
              <a:spcBef>
                <a:spcPct val="0"/>
              </a:spcBef>
              <a:buFontTx/>
              <a:buNone/>
              <a:defRPr sz="1300" b="0" i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8500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76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112" y="4416099"/>
            <a:ext cx="5142177" cy="4182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2" tIns="46586" rIns="93172" bIns="4658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2195"/>
            <a:ext cx="3038145" cy="464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2" tIns="46586" rIns="93172" bIns="46586" numCol="1" anchor="b" anchorCtr="0" compatLnSpc="1">
            <a:prstTxWarp prst="textNoShape">
              <a:avLst/>
            </a:prstTxWarp>
          </a:bodyPr>
          <a:lstStyle>
            <a:lvl1pPr algn="l" defTabSz="931887">
              <a:spcBef>
                <a:spcPct val="0"/>
              </a:spcBef>
              <a:buFontTx/>
              <a:buNone/>
              <a:defRPr sz="1300" b="0" i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76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57" y="8832195"/>
            <a:ext cx="3038144" cy="464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2" tIns="46586" rIns="93172" bIns="46586" numCol="1" anchor="b" anchorCtr="0" compatLnSpc="1">
            <a:prstTxWarp prst="textNoShape">
              <a:avLst/>
            </a:prstTxWarp>
          </a:bodyPr>
          <a:lstStyle>
            <a:lvl1pPr algn="r" defTabSz="931887">
              <a:spcBef>
                <a:spcPct val="0"/>
              </a:spcBef>
              <a:buFontTx/>
              <a:buNone/>
              <a:defRPr sz="1300" b="0" i="0">
                <a:solidFill>
                  <a:schemeClr val="tx1"/>
                </a:solidFill>
              </a:defRPr>
            </a:lvl1pPr>
          </a:lstStyle>
          <a:p>
            <a:fld id="{1B787B18-30F5-4E9A-8BA1-B1686716CD1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855C80B-DEB3-471B-8C02-C24449182B71}" type="slidenum">
              <a:rPr lang="en-US"/>
              <a:pPr/>
              <a:t>1</a:t>
            </a:fld>
            <a:endParaRPr lang="en-US"/>
          </a:p>
        </p:txBody>
      </p:sp>
      <p:sp>
        <p:nvSpPr>
          <p:cNvPr id="448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8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DC76A2-505D-43D0-AC2C-6E6D1874FCF5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z="1000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DC76A2-505D-43D0-AC2C-6E6D1874FCF5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z="1000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DC76A2-505D-43D0-AC2C-6E6D1874FCF5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z="1000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2A9A3C7-A436-4F52-8D32-D974A4D9FD55}" type="slidenum">
              <a:rPr lang="en-US"/>
              <a:pPr/>
              <a:t>13</a:t>
            </a:fld>
            <a:endParaRPr lang="en-US"/>
          </a:p>
        </p:txBody>
      </p:sp>
      <p:sp>
        <p:nvSpPr>
          <p:cNvPr id="340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0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B17256D-228E-4371-8469-DB892C47C828}" type="slidenum">
              <a:rPr lang="en-US"/>
              <a:pPr/>
              <a:t>14</a:t>
            </a:fld>
            <a:endParaRPr lang="en-US"/>
          </a:p>
        </p:txBody>
      </p:sp>
      <p:sp>
        <p:nvSpPr>
          <p:cNvPr id="218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8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F925D31-5C7E-4D23-9594-9DA9FA465C1D}" type="slidenum">
              <a:rPr lang="en-US"/>
              <a:pPr/>
              <a:t>15</a:t>
            </a:fld>
            <a:endParaRPr lang="en-US"/>
          </a:p>
        </p:txBody>
      </p:sp>
      <p:sp>
        <p:nvSpPr>
          <p:cNvPr id="217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7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676CCA-2EB1-4138-82F6-38367BD694C9}" type="slidenum">
              <a:rPr lang="en-US"/>
              <a:pPr/>
              <a:t>16</a:t>
            </a:fld>
            <a:endParaRPr lang="en-US"/>
          </a:p>
        </p:txBody>
      </p:sp>
      <p:sp>
        <p:nvSpPr>
          <p:cNvPr id="223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2A9A3C7-A436-4F52-8D32-D974A4D9FD55}" type="slidenum">
              <a:rPr lang="en-US"/>
              <a:pPr/>
              <a:t>17</a:t>
            </a:fld>
            <a:endParaRPr lang="en-US"/>
          </a:p>
        </p:txBody>
      </p:sp>
      <p:sp>
        <p:nvSpPr>
          <p:cNvPr id="340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0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676CCA-2EB1-4138-82F6-38367BD694C9}" type="slidenum">
              <a:rPr lang="en-US"/>
              <a:pPr/>
              <a:t>18</a:t>
            </a:fld>
            <a:endParaRPr lang="en-US"/>
          </a:p>
        </p:txBody>
      </p:sp>
      <p:sp>
        <p:nvSpPr>
          <p:cNvPr id="223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2A9A3C7-A436-4F52-8D32-D974A4D9FD55}" type="slidenum">
              <a:rPr lang="en-US"/>
              <a:pPr/>
              <a:t>19</a:t>
            </a:fld>
            <a:endParaRPr lang="en-US"/>
          </a:p>
        </p:txBody>
      </p:sp>
      <p:sp>
        <p:nvSpPr>
          <p:cNvPr id="340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0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CF75D74-C1AA-4CE4-996E-34E5390CC561}" type="slidenum">
              <a:rPr lang="en-US"/>
              <a:pPr/>
              <a:t>2</a:t>
            </a:fld>
            <a:endParaRPr lang="en-US"/>
          </a:p>
        </p:txBody>
      </p:sp>
      <p:sp>
        <p:nvSpPr>
          <p:cNvPr id="362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4275" y="696913"/>
            <a:ext cx="4643438" cy="3484562"/>
          </a:xfrm>
          <a:ln/>
        </p:spPr>
      </p:sp>
      <p:sp>
        <p:nvSpPr>
          <p:cNvPr id="362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5252" y="4415790"/>
            <a:ext cx="5139898" cy="4184973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676CCA-2EB1-4138-82F6-38367BD694C9}" type="slidenum">
              <a:rPr lang="en-US"/>
              <a:pPr/>
              <a:t>20</a:t>
            </a:fld>
            <a:endParaRPr lang="en-US"/>
          </a:p>
        </p:txBody>
      </p:sp>
      <p:sp>
        <p:nvSpPr>
          <p:cNvPr id="223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676CCA-2EB1-4138-82F6-38367BD694C9}" type="slidenum">
              <a:rPr lang="en-US"/>
              <a:pPr/>
              <a:t>21</a:t>
            </a:fld>
            <a:endParaRPr lang="en-US"/>
          </a:p>
        </p:txBody>
      </p:sp>
      <p:sp>
        <p:nvSpPr>
          <p:cNvPr id="223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676CCA-2EB1-4138-82F6-38367BD694C9}" type="slidenum">
              <a:rPr lang="en-US"/>
              <a:pPr/>
              <a:t>22</a:t>
            </a:fld>
            <a:endParaRPr lang="en-US"/>
          </a:p>
        </p:txBody>
      </p:sp>
      <p:sp>
        <p:nvSpPr>
          <p:cNvPr id="223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676CCA-2EB1-4138-82F6-38367BD694C9}" type="slidenum">
              <a:rPr lang="en-US"/>
              <a:pPr/>
              <a:t>23</a:t>
            </a:fld>
            <a:endParaRPr lang="en-US"/>
          </a:p>
        </p:txBody>
      </p:sp>
      <p:sp>
        <p:nvSpPr>
          <p:cNvPr id="223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676CCA-2EB1-4138-82F6-38367BD694C9}" type="slidenum">
              <a:rPr lang="en-US"/>
              <a:pPr/>
              <a:t>24</a:t>
            </a:fld>
            <a:endParaRPr lang="en-US"/>
          </a:p>
        </p:txBody>
      </p:sp>
      <p:sp>
        <p:nvSpPr>
          <p:cNvPr id="223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676CCA-2EB1-4138-82F6-38367BD694C9}" type="slidenum">
              <a:rPr lang="en-US"/>
              <a:pPr/>
              <a:t>25</a:t>
            </a:fld>
            <a:endParaRPr lang="en-US"/>
          </a:p>
        </p:txBody>
      </p:sp>
      <p:sp>
        <p:nvSpPr>
          <p:cNvPr id="223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676CCA-2EB1-4138-82F6-38367BD694C9}" type="slidenum">
              <a:rPr lang="en-US"/>
              <a:pPr/>
              <a:t>26</a:t>
            </a:fld>
            <a:endParaRPr lang="en-US"/>
          </a:p>
        </p:txBody>
      </p:sp>
      <p:sp>
        <p:nvSpPr>
          <p:cNvPr id="223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676CCA-2EB1-4138-82F6-38367BD694C9}" type="slidenum">
              <a:rPr lang="en-US"/>
              <a:pPr/>
              <a:t>27</a:t>
            </a:fld>
            <a:endParaRPr lang="en-US"/>
          </a:p>
        </p:txBody>
      </p:sp>
      <p:sp>
        <p:nvSpPr>
          <p:cNvPr id="223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2A9A3C7-A436-4F52-8D32-D974A4D9FD55}" type="slidenum">
              <a:rPr lang="en-US"/>
              <a:pPr/>
              <a:t>28</a:t>
            </a:fld>
            <a:endParaRPr lang="en-US"/>
          </a:p>
        </p:txBody>
      </p:sp>
      <p:sp>
        <p:nvSpPr>
          <p:cNvPr id="340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0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676CCA-2EB1-4138-82F6-38367BD694C9}" type="slidenum">
              <a:rPr lang="en-US"/>
              <a:pPr/>
              <a:t>29</a:t>
            </a:fld>
            <a:endParaRPr lang="en-US"/>
          </a:p>
        </p:txBody>
      </p:sp>
      <p:sp>
        <p:nvSpPr>
          <p:cNvPr id="223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D8C057-8D09-43C5-A63F-407C25160A51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676CCA-2EB1-4138-82F6-38367BD694C9}" type="slidenum">
              <a:rPr lang="en-US"/>
              <a:pPr/>
              <a:t>30</a:t>
            </a:fld>
            <a:endParaRPr lang="en-US"/>
          </a:p>
        </p:txBody>
      </p:sp>
      <p:sp>
        <p:nvSpPr>
          <p:cNvPr id="223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676CCA-2EB1-4138-82F6-38367BD694C9}" type="slidenum">
              <a:rPr lang="en-US"/>
              <a:pPr/>
              <a:t>31</a:t>
            </a:fld>
            <a:endParaRPr lang="en-US"/>
          </a:p>
        </p:txBody>
      </p:sp>
      <p:sp>
        <p:nvSpPr>
          <p:cNvPr id="223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676CCA-2EB1-4138-82F6-38367BD694C9}" type="slidenum">
              <a:rPr lang="en-US"/>
              <a:pPr/>
              <a:t>32</a:t>
            </a:fld>
            <a:endParaRPr lang="en-US"/>
          </a:p>
        </p:txBody>
      </p:sp>
      <p:sp>
        <p:nvSpPr>
          <p:cNvPr id="223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676CCA-2EB1-4138-82F6-38367BD694C9}" type="slidenum">
              <a:rPr lang="en-US"/>
              <a:pPr/>
              <a:t>33</a:t>
            </a:fld>
            <a:endParaRPr lang="en-US"/>
          </a:p>
        </p:txBody>
      </p:sp>
      <p:sp>
        <p:nvSpPr>
          <p:cNvPr id="223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676CCA-2EB1-4138-82F6-38367BD694C9}" type="slidenum">
              <a:rPr lang="en-US"/>
              <a:pPr/>
              <a:t>34</a:t>
            </a:fld>
            <a:endParaRPr lang="en-US"/>
          </a:p>
        </p:txBody>
      </p:sp>
      <p:sp>
        <p:nvSpPr>
          <p:cNvPr id="223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676CCA-2EB1-4138-82F6-38367BD694C9}" type="slidenum">
              <a:rPr lang="en-US"/>
              <a:pPr/>
              <a:t>35</a:t>
            </a:fld>
            <a:endParaRPr lang="en-US"/>
          </a:p>
        </p:txBody>
      </p:sp>
      <p:sp>
        <p:nvSpPr>
          <p:cNvPr id="223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676CCA-2EB1-4138-82F6-38367BD694C9}" type="slidenum">
              <a:rPr lang="en-US"/>
              <a:pPr/>
              <a:t>36</a:t>
            </a:fld>
            <a:endParaRPr lang="en-US"/>
          </a:p>
        </p:txBody>
      </p:sp>
      <p:sp>
        <p:nvSpPr>
          <p:cNvPr id="223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676CCA-2EB1-4138-82F6-38367BD694C9}" type="slidenum">
              <a:rPr lang="en-US"/>
              <a:pPr/>
              <a:t>37</a:t>
            </a:fld>
            <a:endParaRPr lang="en-US"/>
          </a:p>
        </p:txBody>
      </p:sp>
      <p:sp>
        <p:nvSpPr>
          <p:cNvPr id="223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l">
              <a:buFontTx/>
              <a:buNone/>
            </a:pPr>
            <a:endParaRPr lang="en-US" sz="1000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676CCA-2EB1-4138-82F6-38367BD694C9}" type="slidenum">
              <a:rPr lang="en-US"/>
              <a:pPr/>
              <a:t>38</a:t>
            </a:fld>
            <a:endParaRPr lang="en-US"/>
          </a:p>
        </p:txBody>
      </p:sp>
      <p:sp>
        <p:nvSpPr>
          <p:cNvPr id="223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l">
              <a:buFontTx/>
              <a:buNone/>
            </a:pPr>
            <a:endParaRPr lang="en-US" sz="1000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676CCA-2EB1-4138-82F6-38367BD694C9}" type="slidenum">
              <a:rPr lang="en-US"/>
              <a:pPr/>
              <a:t>39</a:t>
            </a:fld>
            <a:endParaRPr lang="en-US"/>
          </a:p>
        </p:txBody>
      </p:sp>
      <p:sp>
        <p:nvSpPr>
          <p:cNvPr id="223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l">
              <a:buFontTx/>
              <a:buNone/>
            </a:pPr>
            <a:endParaRPr lang="en-US" sz="10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142BF28-0AFF-44B6-B749-DC20E2841B81}" type="slidenum">
              <a:rPr lang="en-US"/>
              <a:pPr/>
              <a:t>4</a:t>
            </a:fld>
            <a:endParaRPr lang="en-US"/>
          </a:p>
        </p:txBody>
      </p:sp>
      <p:sp>
        <p:nvSpPr>
          <p:cNvPr id="201730" name="Rectangle 4098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1731" name="Rectangle 4099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0348" indent="-220348"/>
            <a:endParaRPr lang="en-US" sz="1000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787B18-30F5-4E9A-8BA1-B1686716CD17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D8C057-8D09-43C5-A63F-407C25160A51}" type="slidenum">
              <a:rPr lang="en-US" smtClean="0"/>
              <a:pPr>
                <a:defRPr/>
              </a:pPr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D8C057-8D09-43C5-A63F-407C25160A51}" type="slidenum">
              <a:rPr lang="en-US" smtClean="0"/>
              <a:pPr>
                <a:defRPr/>
              </a:pPr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D8C057-8D09-43C5-A63F-407C25160A51}" type="slidenum">
              <a:rPr lang="en-US" smtClean="0"/>
              <a:pPr>
                <a:defRPr/>
              </a:pPr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1A33E0F-F5E6-41A1-BFA8-A4DB7F4CD1DD}" type="slidenum">
              <a:rPr lang="en-US"/>
              <a:pPr/>
              <a:t>44</a:t>
            </a:fld>
            <a:endParaRPr lang="en-US"/>
          </a:p>
        </p:txBody>
      </p:sp>
      <p:sp>
        <p:nvSpPr>
          <p:cNvPr id="354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4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56B334-E401-42D0-9E63-6480CDC337CD}" type="slidenum">
              <a:rPr lang="en-US"/>
              <a:pPr/>
              <a:t>45</a:t>
            </a:fld>
            <a:endParaRPr lang="en-US"/>
          </a:p>
        </p:txBody>
      </p:sp>
      <p:sp>
        <p:nvSpPr>
          <p:cNvPr id="360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0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56B334-E401-42D0-9E63-6480CDC337CD}" type="slidenum">
              <a:rPr lang="en-US"/>
              <a:pPr/>
              <a:t>46</a:t>
            </a:fld>
            <a:endParaRPr lang="en-US"/>
          </a:p>
        </p:txBody>
      </p:sp>
      <p:sp>
        <p:nvSpPr>
          <p:cNvPr id="360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0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56B334-E401-42D0-9E63-6480CDC337CD}" type="slidenum">
              <a:rPr lang="en-US"/>
              <a:pPr/>
              <a:t>47</a:t>
            </a:fld>
            <a:endParaRPr lang="en-US"/>
          </a:p>
        </p:txBody>
      </p:sp>
      <p:sp>
        <p:nvSpPr>
          <p:cNvPr id="360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0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56B334-E401-42D0-9E63-6480CDC337CD}" type="slidenum">
              <a:rPr lang="en-US"/>
              <a:pPr/>
              <a:t>48</a:t>
            </a:fld>
            <a:endParaRPr lang="en-US"/>
          </a:p>
        </p:txBody>
      </p:sp>
      <p:sp>
        <p:nvSpPr>
          <p:cNvPr id="360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0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56B334-E401-42D0-9E63-6480CDC337CD}" type="slidenum">
              <a:rPr lang="en-US"/>
              <a:pPr/>
              <a:t>49</a:t>
            </a:fld>
            <a:endParaRPr lang="en-US"/>
          </a:p>
        </p:txBody>
      </p:sp>
      <p:sp>
        <p:nvSpPr>
          <p:cNvPr id="360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0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E3C1FD-7C82-46A9-A075-845DE1A295F2}" type="slidenum">
              <a:rPr lang="en-US">
                <a:solidFill>
                  <a:prstClr val="black"/>
                </a:solidFill>
              </a:rPr>
              <a:pPr/>
              <a:t>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22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2688" y="698500"/>
            <a:ext cx="4648200" cy="3486150"/>
          </a:xfrm>
          <a:ln/>
        </p:spPr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4720" y="4415790"/>
            <a:ext cx="5140960" cy="4183380"/>
          </a:xfrm>
        </p:spPr>
        <p:txBody>
          <a:bodyPr lIns="94616" tIns="47307" rIns="94616" bIns="47307"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56B334-E401-42D0-9E63-6480CDC337CD}" type="slidenum">
              <a:rPr lang="en-US"/>
              <a:pPr/>
              <a:t>50</a:t>
            </a:fld>
            <a:endParaRPr lang="en-US"/>
          </a:p>
        </p:txBody>
      </p:sp>
      <p:sp>
        <p:nvSpPr>
          <p:cNvPr id="360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0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56B334-E401-42D0-9E63-6480CDC337CD}" type="slidenum">
              <a:rPr lang="en-US"/>
              <a:pPr/>
              <a:t>51</a:t>
            </a:fld>
            <a:endParaRPr lang="en-US"/>
          </a:p>
        </p:txBody>
      </p:sp>
      <p:sp>
        <p:nvSpPr>
          <p:cNvPr id="360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0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56B334-E401-42D0-9E63-6480CDC337CD}" type="slidenum">
              <a:rPr lang="en-US"/>
              <a:pPr/>
              <a:t>52</a:t>
            </a:fld>
            <a:endParaRPr lang="en-US"/>
          </a:p>
        </p:txBody>
      </p:sp>
      <p:sp>
        <p:nvSpPr>
          <p:cNvPr id="360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0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56B334-E401-42D0-9E63-6480CDC337CD}" type="slidenum">
              <a:rPr lang="en-US"/>
              <a:pPr/>
              <a:t>53</a:t>
            </a:fld>
            <a:endParaRPr lang="en-US"/>
          </a:p>
        </p:txBody>
      </p:sp>
      <p:sp>
        <p:nvSpPr>
          <p:cNvPr id="360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0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56B334-E401-42D0-9E63-6480CDC337CD}" type="slidenum">
              <a:rPr lang="en-US"/>
              <a:pPr/>
              <a:t>54</a:t>
            </a:fld>
            <a:endParaRPr lang="en-US"/>
          </a:p>
        </p:txBody>
      </p:sp>
      <p:sp>
        <p:nvSpPr>
          <p:cNvPr id="360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0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56B334-E401-42D0-9E63-6480CDC337CD}" type="slidenum">
              <a:rPr lang="en-US"/>
              <a:pPr/>
              <a:t>55</a:t>
            </a:fld>
            <a:endParaRPr lang="en-US"/>
          </a:p>
        </p:txBody>
      </p:sp>
      <p:sp>
        <p:nvSpPr>
          <p:cNvPr id="360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0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56B334-E401-42D0-9E63-6480CDC337CD}" type="slidenum">
              <a:rPr lang="en-US"/>
              <a:pPr/>
              <a:t>56</a:t>
            </a:fld>
            <a:endParaRPr lang="en-US"/>
          </a:p>
        </p:txBody>
      </p:sp>
      <p:sp>
        <p:nvSpPr>
          <p:cNvPr id="360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0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56B334-E401-42D0-9E63-6480CDC337CD}" type="slidenum">
              <a:rPr lang="en-US"/>
              <a:pPr/>
              <a:t>57</a:t>
            </a:fld>
            <a:endParaRPr lang="en-US"/>
          </a:p>
        </p:txBody>
      </p:sp>
      <p:sp>
        <p:nvSpPr>
          <p:cNvPr id="360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0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56B334-E401-42D0-9E63-6480CDC337CD}" type="slidenum">
              <a:rPr lang="en-US"/>
              <a:pPr/>
              <a:t>58</a:t>
            </a:fld>
            <a:endParaRPr lang="en-US"/>
          </a:p>
        </p:txBody>
      </p:sp>
      <p:sp>
        <p:nvSpPr>
          <p:cNvPr id="360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0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56B334-E401-42D0-9E63-6480CDC337CD}" type="slidenum">
              <a:rPr lang="en-US"/>
              <a:pPr/>
              <a:t>59</a:t>
            </a:fld>
            <a:endParaRPr lang="en-US"/>
          </a:p>
        </p:txBody>
      </p:sp>
      <p:sp>
        <p:nvSpPr>
          <p:cNvPr id="360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0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2A79501-12AB-4A9A-9B3C-D7AA55FDE976}" type="slidenum">
              <a:rPr lang="en-US"/>
              <a:pPr/>
              <a:t>6</a:t>
            </a:fld>
            <a:endParaRPr lang="en-US"/>
          </a:p>
        </p:txBody>
      </p:sp>
      <p:sp>
        <p:nvSpPr>
          <p:cNvPr id="384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4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56B334-E401-42D0-9E63-6480CDC337CD}" type="slidenum">
              <a:rPr lang="en-US"/>
              <a:pPr/>
              <a:t>60</a:t>
            </a:fld>
            <a:endParaRPr lang="en-US"/>
          </a:p>
        </p:txBody>
      </p:sp>
      <p:sp>
        <p:nvSpPr>
          <p:cNvPr id="360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0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56B334-E401-42D0-9E63-6480CDC337CD}" type="slidenum">
              <a:rPr lang="en-US"/>
              <a:pPr/>
              <a:t>61</a:t>
            </a:fld>
            <a:endParaRPr lang="en-US"/>
          </a:p>
        </p:txBody>
      </p:sp>
      <p:sp>
        <p:nvSpPr>
          <p:cNvPr id="360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0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56B334-E401-42D0-9E63-6480CDC337CD}" type="slidenum">
              <a:rPr lang="en-US"/>
              <a:pPr/>
              <a:t>62</a:t>
            </a:fld>
            <a:endParaRPr lang="en-US"/>
          </a:p>
        </p:txBody>
      </p:sp>
      <p:sp>
        <p:nvSpPr>
          <p:cNvPr id="360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0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56B334-E401-42D0-9E63-6480CDC337CD}" type="slidenum">
              <a:rPr lang="en-US"/>
              <a:pPr/>
              <a:t>63</a:t>
            </a:fld>
            <a:endParaRPr lang="en-US"/>
          </a:p>
        </p:txBody>
      </p:sp>
      <p:sp>
        <p:nvSpPr>
          <p:cNvPr id="360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0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56B334-E401-42D0-9E63-6480CDC337CD}" type="slidenum">
              <a:rPr lang="en-US"/>
              <a:pPr/>
              <a:t>64</a:t>
            </a:fld>
            <a:endParaRPr lang="en-US"/>
          </a:p>
        </p:txBody>
      </p:sp>
      <p:sp>
        <p:nvSpPr>
          <p:cNvPr id="360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0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56B334-E401-42D0-9E63-6480CDC337CD}" type="slidenum">
              <a:rPr lang="en-US"/>
              <a:pPr/>
              <a:t>65</a:t>
            </a:fld>
            <a:endParaRPr lang="en-US"/>
          </a:p>
        </p:txBody>
      </p:sp>
      <p:sp>
        <p:nvSpPr>
          <p:cNvPr id="360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0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56B334-E401-42D0-9E63-6480CDC337CD}" type="slidenum">
              <a:rPr lang="en-US"/>
              <a:pPr/>
              <a:t>66</a:t>
            </a:fld>
            <a:endParaRPr lang="en-US"/>
          </a:p>
        </p:txBody>
      </p:sp>
      <p:sp>
        <p:nvSpPr>
          <p:cNvPr id="360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0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56B334-E401-42D0-9E63-6480CDC337CD}" type="slidenum">
              <a:rPr lang="en-US"/>
              <a:pPr/>
              <a:t>67</a:t>
            </a:fld>
            <a:endParaRPr lang="en-US"/>
          </a:p>
        </p:txBody>
      </p:sp>
      <p:sp>
        <p:nvSpPr>
          <p:cNvPr id="360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0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56B334-E401-42D0-9E63-6480CDC337CD}" type="slidenum">
              <a:rPr lang="en-US"/>
              <a:pPr/>
              <a:t>68</a:t>
            </a:fld>
            <a:endParaRPr lang="en-US"/>
          </a:p>
        </p:txBody>
      </p:sp>
      <p:sp>
        <p:nvSpPr>
          <p:cNvPr id="360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0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56B334-E401-42D0-9E63-6480CDC337CD}" type="slidenum">
              <a:rPr lang="en-US"/>
              <a:pPr/>
              <a:t>69</a:t>
            </a:fld>
            <a:endParaRPr lang="en-US"/>
          </a:p>
        </p:txBody>
      </p:sp>
      <p:sp>
        <p:nvSpPr>
          <p:cNvPr id="360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0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5870892-4232-47E6-B3C3-385C09EB4053}" type="slidenum">
              <a:rPr lang="en-US"/>
              <a:pPr/>
              <a:t>7</a:t>
            </a:fld>
            <a:endParaRPr lang="en-US"/>
          </a:p>
        </p:txBody>
      </p:sp>
      <p:sp>
        <p:nvSpPr>
          <p:cNvPr id="387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7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56B334-E401-42D0-9E63-6480CDC337CD}" type="slidenum">
              <a:rPr lang="en-US"/>
              <a:pPr/>
              <a:t>70</a:t>
            </a:fld>
            <a:endParaRPr lang="en-US"/>
          </a:p>
        </p:txBody>
      </p:sp>
      <p:sp>
        <p:nvSpPr>
          <p:cNvPr id="360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0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56B334-E401-42D0-9E63-6480CDC337CD}" type="slidenum">
              <a:rPr lang="en-US"/>
              <a:pPr/>
              <a:t>71</a:t>
            </a:fld>
            <a:endParaRPr lang="en-US"/>
          </a:p>
        </p:txBody>
      </p:sp>
      <p:sp>
        <p:nvSpPr>
          <p:cNvPr id="360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0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56B334-E401-42D0-9E63-6480CDC337CD}" type="slidenum">
              <a:rPr lang="en-US"/>
              <a:pPr/>
              <a:t>72</a:t>
            </a:fld>
            <a:endParaRPr lang="en-US"/>
          </a:p>
        </p:txBody>
      </p:sp>
      <p:sp>
        <p:nvSpPr>
          <p:cNvPr id="360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0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56B334-E401-42D0-9E63-6480CDC337CD}" type="slidenum">
              <a:rPr lang="en-US"/>
              <a:pPr/>
              <a:t>73</a:t>
            </a:fld>
            <a:endParaRPr lang="en-US"/>
          </a:p>
        </p:txBody>
      </p:sp>
      <p:sp>
        <p:nvSpPr>
          <p:cNvPr id="360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0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D91ABF8-E5BF-4C50-B6E2-0D49CC442FB9}" type="slidenum">
              <a:rPr lang="en-US"/>
              <a:pPr/>
              <a:t>74</a:t>
            </a:fld>
            <a:endParaRPr lang="en-US"/>
          </a:p>
        </p:txBody>
      </p:sp>
      <p:sp>
        <p:nvSpPr>
          <p:cNvPr id="362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2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67EE8AB-D2F0-4820-868A-F84AA012E259}" type="slidenum">
              <a:rPr lang="en-US"/>
              <a:pPr/>
              <a:t>75</a:t>
            </a:fld>
            <a:endParaRPr lang="en-US"/>
          </a:p>
        </p:txBody>
      </p:sp>
      <p:sp>
        <p:nvSpPr>
          <p:cNvPr id="139266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7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en-US" sz="1100" dirty="0">
              <a:solidFill>
                <a:schemeClr val="tx2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/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787B18-30F5-4E9A-8BA1-B1686716CD17}" type="slidenum">
              <a:rPr lang="en-US" smtClean="0"/>
              <a:pPr/>
              <a:t>76</a:t>
            </a:fld>
            <a:endParaRPr 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787B18-30F5-4E9A-8BA1-B1686716CD17}" type="slidenum">
              <a:rPr lang="en-US" smtClean="0"/>
              <a:pPr/>
              <a:t>77</a:t>
            </a:fld>
            <a:endParaRPr 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49F5CD4-1F4A-4F6D-AC34-AFB4EE651BB0}" type="slidenum">
              <a:rPr lang="en-US"/>
              <a:pPr/>
              <a:t>78</a:t>
            </a:fld>
            <a:endParaRPr lang="en-US"/>
          </a:p>
        </p:txBody>
      </p:sp>
      <p:sp>
        <p:nvSpPr>
          <p:cNvPr id="235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855C80B-DEB3-471B-8C02-C24449182B71}" type="slidenum">
              <a:rPr lang="en-US"/>
              <a:pPr/>
              <a:t>79</a:t>
            </a:fld>
            <a:endParaRPr lang="en-US"/>
          </a:p>
        </p:txBody>
      </p:sp>
      <p:sp>
        <p:nvSpPr>
          <p:cNvPr id="448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8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787B18-30F5-4E9A-8BA1-B1686716CD17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DC76A2-505D-43D0-AC2C-6E6D1874FCF5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z="1000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0960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09604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09605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09606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33D79626-223C-4A39-9755-E91BE80936F7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2854AF-2E80-4A07-94A2-2418F9ACCB3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0"/>
            <a:ext cx="2171700" cy="61261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362700" cy="61261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388C90-7C98-47A3-8DD9-37C28E21B15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772400" cy="1447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492F15A-C2D6-4E16-B136-57EACA341A3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00065C-6A96-408A-BBD5-DF260F4D23C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B041AE-E6B6-4CAA-BF48-4858F47E93D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19BC01-F741-4AF9-B540-373CB0B34D98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DB892D-BA39-42BC-9350-3E257266BF07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EC117B-0E64-48B6-8D6E-574A492709A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9B58E7-F8C4-4FA1-8A92-A4E04551783C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78A905-56D3-4812-A0AC-DDB9A1E87B7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27F17B-67D1-4447-B036-834693AED23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5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77724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08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085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kumimoji="0" sz="1400" b="0">
                <a:solidFill>
                  <a:schemeClr val="tx1"/>
                </a:solidFill>
              </a:defRPr>
            </a:lvl1pPr>
          </a:lstStyle>
          <a:p>
            <a:pPr algn="l">
              <a:spcBef>
                <a:spcPct val="0"/>
              </a:spcBef>
              <a:buFontTx/>
              <a:buNone/>
            </a:pPr>
            <a:endParaRPr lang="en-US" i="0" smtClean="0">
              <a:solidFill>
                <a:srgbClr val="000000"/>
              </a:solidFill>
            </a:endParaRPr>
          </a:p>
        </p:txBody>
      </p:sp>
      <p:sp>
        <p:nvSpPr>
          <p:cNvPr id="4085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kumimoji="0" sz="1400" b="0">
                <a:solidFill>
                  <a:schemeClr val="tx1"/>
                </a:solidFill>
              </a:defRPr>
            </a:lvl1pPr>
          </a:lstStyle>
          <a:p>
            <a:pPr>
              <a:spcBef>
                <a:spcPct val="0"/>
              </a:spcBef>
              <a:buFontTx/>
              <a:buNone/>
            </a:pPr>
            <a:endParaRPr lang="en-US" i="0" smtClean="0">
              <a:solidFill>
                <a:srgbClr val="000000"/>
              </a:solidFill>
            </a:endParaRPr>
          </a:p>
        </p:txBody>
      </p:sp>
      <p:sp>
        <p:nvSpPr>
          <p:cNvPr id="4085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400" b="0">
                <a:solidFill>
                  <a:schemeClr val="tx1"/>
                </a:solidFill>
              </a:defRPr>
            </a:lvl1pPr>
          </a:lstStyle>
          <a:p>
            <a:pPr>
              <a:spcBef>
                <a:spcPct val="0"/>
              </a:spcBef>
              <a:buFontTx/>
              <a:buNone/>
            </a:pPr>
            <a:fld id="{90869DF9-09F9-46EB-8D2A-9510DB1D5202}" type="slidenum">
              <a:rPr lang="en-US" i="0" smtClean="0">
                <a:solidFill>
                  <a:srgbClr val="000000"/>
                </a:solidFill>
              </a:rPr>
              <a:pPr>
                <a:spcBef>
                  <a:spcPct val="0"/>
                </a:spcBef>
                <a:buFontTx/>
                <a:buNone/>
              </a:pPr>
              <a:t>‹#›</a:t>
            </a:fld>
            <a:endParaRPr lang="en-US" i="0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  <p:sldLayoutId id="2147483785" r:id="rId12"/>
  </p:sldLayoutIdLst>
  <p:hf hdr="0" ftr="0" dt="0"/>
  <p:txStyles>
    <p:titleStyle>
      <a:lvl1pPr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rgbClr val="800000"/>
          </a:solidFill>
          <a:latin typeface="+mj-lt"/>
          <a:ea typeface="+mj-ea"/>
          <a:cs typeface="+mj-cs"/>
        </a:defRPr>
      </a:lvl1pPr>
      <a:lvl2pPr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rgbClr val="800000"/>
          </a:solidFill>
          <a:latin typeface="Arial" charset="0"/>
        </a:defRPr>
      </a:lvl2pPr>
      <a:lvl3pPr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rgbClr val="800000"/>
          </a:solidFill>
          <a:latin typeface="Arial" charset="0"/>
        </a:defRPr>
      </a:lvl3pPr>
      <a:lvl4pPr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rgbClr val="800000"/>
          </a:solidFill>
          <a:latin typeface="Arial" charset="0"/>
        </a:defRPr>
      </a:lvl4pPr>
      <a:lvl5pPr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rgbClr val="800000"/>
          </a:solidFill>
          <a:latin typeface="Arial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rgbClr val="800000"/>
          </a:solidFill>
          <a:latin typeface="Arial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rgbClr val="800000"/>
          </a:solidFill>
          <a:latin typeface="Arial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rgbClr val="800000"/>
          </a:solidFill>
          <a:latin typeface="Arial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rgbClr val="800000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SzPct val="60000"/>
        <a:buBlip>
          <a:blip r:embed="rId15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SzPct val="70000"/>
        <a:buBlip>
          <a:blip r:embed="rId16"/>
        </a:buBlip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SzPct val="50000"/>
        <a:buBlip>
          <a:blip r:embed="rId15"/>
        </a:buBlip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90000"/>
        <a:buBlip>
          <a:blip r:embed="rId16"/>
        </a:buBlip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50000"/>
        <a:buBlip>
          <a:blip r:embed="rId15"/>
        </a:buBlip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50000"/>
        <a:buBlip>
          <a:blip r:embed="rId15"/>
        </a:buBlip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50000"/>
        <a:buBlip>
          <a:blip r:embed="rId15"/>
        </a:buBlip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50000"/>
        <a:buBlip>
          <a:blip r:embed="rId15"/>
        </a:buBlip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50000"/>
        <a:buBlip>
          <a:blip r:embed="rId15"/>
        </a:buBlip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2.wav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3.wav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4.wav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5.wav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6.wav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7.wav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audio" Target="../media/audio18.wav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9.wav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0.wav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audio" Target="../media/audio21.wav"/><Relationship Id="rId7" Type="http://schemas.openxmlformats.org/officeDocument/2006/relationships/image" Target="../media/image3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Relationship Id="rId9" Type="http://schemas.openxmlformats.org/officeDocument/2006/relationships/image" Target="../media/image39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audio" Target="../media/audio22.wav"/><Relationship Id="rId7" Type="http://schemas.openxmlformats.org/officeDocument/2006/relationships/image" Target="../media/image4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png"/><Relationship Id="rId4" Type="http://schemas.openxmlformats.org/officeDocument/2006/relationships/image" Target="../media/image40.jpeg"/><Relationship Id="rId9" Type="http://schemas.openxmlformats.org/officeDocument/2006/relationships/image" Target="../media/image4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3.wav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4.wav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5.wav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audio" Target="../media/audio26.wav"/><Relationship Id="rId7" Type="http://schemas.openxmlformats.org/officeDocument/2006/relationships/image" Target="../media/image5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7.wav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8.wav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9.wav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30.wav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31.wav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32.wav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audio" Target="../media/audio33.wav"/><Relationship Id="rId7" Type="http://schemas.openxmlformats.org/officeDocument/2006/relationships/image" Target="../media/image66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audio" Target="../media/audio34.wav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jpeg"/><Relationship Id="rId5" Type="http://schemas.openxmlformats.org/officeDocument/2006/relationships/image" Target="../media/image67.jpeg"/><Relationship Id="rId4" Type="http://schemas.openxmlformats.org/officeDocument/2006/relationships/image" Target="../media/image68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audio" Target="../media/audio35.wav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audio" Target="../media/audio36.wav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audio" Target="../media/audio37.wav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2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audio" Target="../media/audio38.wav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audio" Target="../media/audio39.wav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audio" Target="../media/audio40.wav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4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audio" Target="../media/audio41.wav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5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audio" Target="../media/audio42.wav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audio" Target="../media/audio43.wav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jpeg"/><Relationship Id="rId3" Type="http://schemas.openxmlformats.org/officeDocument/2006/relationships/audio" Target="../media/audio44.wav"/><Relationship Id="rId7" Type="http://schemas.openxmlformats.org/officeDocument/2006/relationships/image" Target="../media/image79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jpeg"/><Relationship Id="rId5" Type="http://schemas.openxmlformats.org/officeDocument/2006/relationships/image" Target="../media/image77.jpeg"/><Relationship Id="rId4" Type="http://schemas.openxmlformats.org/officeDocument/2006/relationships/image" Target="../media/image76.jpeg"/><Relationship Id="rId9" Type="http://schemas.openxmlformats.org/officeDocument/2006/relationships/image" Target="../media/image81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audio" Target="../media/audio45.wav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audio" Target="../media/audio46.wav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audio" Target="../media/audio47.wav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audio" Target="../media/audio48.wav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audio" Target="../media/audio49.wav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audio" Target="../media/audio50.wav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jpeg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audio" Target="../media/audio51.wav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9.png"/><Relationship Id="rId5" Type="http://schemas.openxmlformats.org/officeDocument/2006/relationships/image" Target="../media/image88.jpeg"/><Relationship Id="rId4" Type="http://schemas.openxmlformats.org/officeDocument/2006/relationships/image" Target="../media/image87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audio" Target="../media/audio52.wav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1.jpeg"/><Relationship Id="rId4" Type="http://schemas.openxmlformats.org/officeDocument/2006/relationships/image" Target="../media/image90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audio" Target="../media/audio53.wav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audio" Target="../media/audio54.wav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audio" Target="../media/audio55.wav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audio" Target="../media/audio56.wav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3.jpeg"/><Relationship Id="rId4" Type="http://schemas.openxmlformats.org/officeDocument/2006/relationships/image" Target="../media/image9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audio" Target="../media/audio57.wav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4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audio" Target="../media/audio58.wav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7.jpeg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audio" Target="../media/audio59.wav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9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audio" Target="../media/audio60.wav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audio" Target="../media/audio61.wav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audio" Target="../media/audio62.wav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audio" Target="../media/audio63.wav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1.jpeg"/><Relationship Id="rId4" Type="http://schemas.openxmlformats.org/officeDocument/2006/relationships/image" Target="../media/image100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audio" Target="../media/audio64.wav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3.jpeg"/><Relationship Id="rId4" Type="http://schemas.openxmlformats.org/officeDocument/2006/relationships/image" Target="../media/image10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audio" Target="../media/audio65.wav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7.jpeg"/><Relationship Id="rId5" Type="http://schemas.openxmlformats.org/officeDocument/2006/relationships/image" Target="../media/image106.jpeg"/><Relationship Id="rId4" Type="http://schemas.openxmlformats.org/officeDocument/2006/relationships/image" Target="../media/image105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audio" Target="../media/audio66.wav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0.jpeg"/><Relationship Id="rId5" Type="http://schemas.openxmlformats.org/officeDocument/2006/relationships/image" Target="../media/image109.jpeg"/><Relationship Id="rId4" Type="http://schemas.openxmlformats.org/officeDocument/2006/relationships/image" Target="../media/image108.jpe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audio" Target="../media/audio67.wav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audio" Target="../media/audio68.wav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2.jpeg"/><Relationship Id="rId4" Type="http://schemas.openxmlformats.org/officeDocument/2006/relationships/image" Target="../media/image111.jpe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audio" Target="../media/audio69.wav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5.jpeg"/><Relationship Id="rId5" Type="http://schemas.openxmlformats.org/officeDocument/2006/relationships/image" Target="../media/image114.jpeg"/><Relationship Id="rId4" Type="http://schemas.openxmlformats.org/officeDocument/2006/relationships/image" Target="../media/image113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audio" Target="../media/audio70.wav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7.jpeg"/><Relationship Id="rId4" Type="http://schemas.openxmlformats.org/officeDocument/2006/relationships/image" Target="../media/image116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audio" Target="../media/audio71.wav"/><Relationship Id="rId7" Type="http://schemas.openxmlformats.org/officeDocument/2006/relationships/image" Target="../media/image121.jpe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0.jpeg"/><Relationship Id="rId5" Type="http://schemas.openxmlformats.org/officeDocument/2006/relationships/image" Target="../media/image119.jpeg"/><Relationship Id="rId4" Type="http://schemas.openxmlformats.org/officeDocument/2006/relationships/image" Target="../media/image118.jpe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audio" Target="../media/audio72.wav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2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9.wav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4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672318"/>
          </a:xfrm>
        </p:spPr>
        <p:txBody>
          <a:bodyPr/>
          <a:lstStyle/>
          <a:p>
            <a:r>
              <a:rPr lang="en-US" i="1" smtClean="0">
                <a:latin typeface="Trebuchet MS" pitchFamily="34" charset="0"/>
              </a:rPr>
              <a:t>Monitoring Changes in</a:t>
            </a:r>
            <a:br>
              <a:rPr lang="en-US" i="1" smtClean="0">
                <a:latin typeface="Trebuchet MS" pitchFamily="34" charset="0"/>
              </a:rPr>
            </a:br>
            <a:r>
              <a:rPr lang="en-US" i="1" smtClean="0">
                <a:latin typeface="Trebuchet MS" pitchFamily="34" charset="0"/>
              </a:rPr>
              <a:t>Wilderness Character</a:t>
            </a:r>
            <a:endParaRPr lang="en-US" i="1" dirty="0">
              <a:latin typeface="Trebuchet MS" pitchFamily="34" charset="0"/>
            </a:endParaRPr>
          </a:p>
        </p:txBody>
      </p:sp>
      <p:sp>
        <p:nvSpPr>
          <p:cNvPr id="3604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784602"/>
            <a:ext cx="6400800" cy="700314"/>
          </a:xfrm>
        </p:spPr>
        <p:txBody>
          <a:bodyPr/>
          <a:lstStyle/>
          <a:p>
            <a:r>
              <a:rPr lang="en-US" i="1" dirty="0" smtClean="0">
                <a:latin typeface="Trebuchet MS" pitchFamily="34" charset="0"/>
              </a:rPr>
              <a:t>Why, What, and How</a:t>
            </a:r>
            <a:endParaRPr lang="en-US" i="1" dirty="0">
              <a:latin typeface="Trebuchet MS" pitchFamily="34" charset="0"/>
            </a:endParaRPr>
          </a:p>
        </p:txBody>
      </p:sp>
      <p:pic>
        <p:nvPicPr>
          <p:cNvPr id="4" name="Picture 3" descr="Kofa (P) corrected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49945" y="4707035"/>
            <a:ext cx="8229600" cy="15984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1256" y="6245225"/>
            <a:ext cx="805543" cy="476250"/>
          </a:xfrm>
        </p:spPr>
        <p:txBody>
          <a:bodyPr/>
          <a:lstStyle/>
          <a:p>
            <a:fld id="{33D79626-223C-4A39-9755-E91BE80936F7}" type="slidenum">
              <a:rPr lang="en-US" smtClean="0">
                <a:solidFill>
                  <a:srgbClr val="000000"/>
                </a:solidFill>
              </a:rPr>
              <a:pPr/>
              <a:t>1</a:t>
            </a:fld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 advClick="0" advTm="6000">
    <p:fade thruBlk="1"/>
    <p:sndAc>
      <p:stSnd>
        <p:snd r:embed="rId3" name="01ff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Lake reflection dark blue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78971" y="1582057"/>
            <a:ext cx="8186058" cy="48767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222" name="Line 19"/>
          <p:cNvSpPr>
            <a:spLocks noChangeShapeType="1"/>
          </p:cNvSpPr>
          <p:nvPr/>
        </p:nvSpPr>
        <p:spPr bwMode="auto">
          <a:xfrm>
            <a:off x="2438400" y="2196653"/>
            <a:ext cx="5108575" cy="3133725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/>
          </a:ln>
          <a:effectLst>
            <a:outerShdw blurRad="63500" dist="25400" dir="2700000" algn="ctr" rotWithShape="0">
              <a:srgbClr val="000000">
                <a:alpha val="74000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9223" name="Rectangle 21"/>
          <p:cNvSpPr>
            <a:spLocks noChangeArrowheads="1"/>
          </p:cNvSpPr>
          <p:nvPr/>
        </p:nvSpPr>
        <p:spPr bwMode="auto">
          <a:xfrm>
            <a:off x="4183063" y="3214241"/>
            <a:ext cx="228600" cy="228600"/>
          </a:xfrm>
          <a:prstGeom prst="rect">
            <a:avLst/>
          </a:prstGeom>
          <a:solidFill>
            <a:srgbClr val="000000"/>
          </a:solidFill>
          <a:ln w="9525">
            <a:solidFill>
              <a:srgbClr val="FFFF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24" name="Text Box 22"/>
          <p:cNvSpPr txBox="1">
            <a:spLocks noChangeArrowheads="1"/>
          </p:cNvSpPr>
          <p:nvPr/>
        </p:nvSpPr>
        <p:spPr bwMode="auto">
          <a:xfrm>
            <a:off x="4495800" y="2831653"/>
            <a:ext cx="31781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buFontTx/>
              <a:buNone/>
            </a:pPr>
            <a:r>
              <a:rPr lang="en-US" sz="2000" i="0" dirty="0">
                <a:solidFill>
                  <a:srgbClr val="800000"/>
                </a:solidFill>
                <a:latin typeface="Trebuchet MS" pitchFamily="34" charset="0"/>
              </a:rPr>
              <a:t>Wilderness “X” at time of designation</a:t>
            </a:r>
          </a:p>
        </p:txBody>
      </p:sp>
      <p:grpSp>
        <p:nvGrpSpPr>
          <p:cNvPr id="3" name="Group 21"/>
          <p:cNvGrpSpPr/>
          <p:nvPr/>
        </p:nvGrpSpPr>
        <p:grpSpPr>
          <a:xfrm>
            <a:off x="1800225" y="5541971"/>
            <a:ext cx="6343650" cy="739320"/>
            <a:chOff x="1800225" y="5541971"/>
            <a:chExt cx="6343650" cy="739320"/>
          </a:xfrm>
        </p:grpSpPr>
        <p:sp>
          <p:nvSpPr>
            <p:cNvPr id="9230" name="Line 12"/>
            <p:cNvSpPr>
              <a:spLocks noChangeShapeType="1"/>
            </p:cNvSpPr>
            <p:nvPr/>
          </p:nvSpPr>
          <p:spPr bwMode="auto">
            <a:xfrm rot="5400000">
              <a:off x="4983163" y="2601921"/>
              <a:ext cx="0" cy="5880100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220" name="Text Box 14"/>
            <p:cNvSpPr txBox="1">
              <a:spLocks noChangeArrowheads="1"/>
            </p:cNvSpPr>
            <p:nvPr/>
          </p:nvSpPr>
          <p:spPr bwMode="auto">
            <a:xfrm>
              <a:off x="2876550" y="5952678"/>
              <a:ext cx="4262438" cy="328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25400" dir="2700000" algn="ctr" rotWithShape="0">
                <a:srgbClr val="000000">
                  <a:alpha val="74000"/>
                </a:srgbClr>
              </a:outerShdw>
            </a:effectLst>
          </p:spPr>
          <p:txBody>
            <a:bodyPr>
              <a:spAutoFit/>
            </a:bodyPr>
            <a:lstStyle/>
            <a:p>
              <a:pPr marL="231775" indent="-231775">
                <a:lnSpc>
                  <a:spcPct val="60000"/>
                </a:lnSpc>
                <a:buFontTx/>
                <a:buNone/>
                <a:defRPr/>
              </a:pPr>
              <a:r>
                <a:rPr lang="en-US" i="0" dirty="0">
                  <a:solidFill>
                    <a:srgbClr val="FFFF00"/>
                  </a:solidFill>
                  <a:latin typeface="Trebuchet MS" pitchFamily="34" charset="0"/>
                </a:rPr>
                <a:t>Modern Human Influence</a:t>
              </a:r>
            </a:p>
          </p:txBody>
        </p:sp>
        <p:sp>
          <p:nvSpPr>
            <p:cNvPr id="9225" name="TextBox 15"/>
            <p:cNvSpPr txBox="1">
              <a:spLocks noChangeArrowheads="1"/>
            </p:cNvSpPr>
            <p:nvPr/>
          </p:nvSpPr>
          <p:spPr bwMode="auto">
            <a:xfrm>
              <a:off x="7046913" y="5603428"/>
              <a:ext cx="1096962" cy="338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25400" dir="2700000" algn="ctr" rotWithShape="0">
                <a:srgbClr val="000000">
                  <a:alpha val="74000"/>
                </a:srgbClr>
              </a:outerShdw>
            </a:effectLst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lang="en-US" sz="1600" i="0" dirty="0" smtClean="0">
                  <a:solidFill>
                    <a:srgbClr val="FFFF00"/>
                  </a:solidFill>
                  <a:latin typeface="Trebuchet MS" pitchFamily="34" charset="0"/>
                </a:rPr>
                <a:t>more</a:t>
              </a:r>
              <a:endParaRPr lang="en-US" sz="1600" i="0" dirty="0">
                <a:solidFill>
                  <a:srgbClr val="FFFF00"/>
                </a:solidFill>
                <a:latin typeface="Trebuchet MS" pitchFamily="34" charset="0"/>
              </a:endParaRPr>
            </a:p>
          </p:txBody>
        </p:sp>
        <p:sp>
          <p:nvSpPr>
            <p:cNvPr id="9226" name="TextBox 16"/>
            <p:cNvSpPr txBox="1">
              <a:spLocks noChangeArrowheads="1"/>
            </p:cNvSpPr>
            <p:nvPr/>
          </p:nvSpPr>
          <p:spPr bwMode="auto">
            <a:xfrm>
              <a:off x="1800225" y="5611366"/>
              <a:ext cx="1096963" cy="338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25400" dir="2700000" algn="ctr" rotWithShape="0">
                <a:srgbClr val="000000">
                  <a:alpha val="74000"/>
                </a:srgbClr>
              </a:outerShdw>
            </a:effectLst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lang="en-US" sz="1600" i="0" dirty="0" smtClean="0">
                  <a:solidFill>
                    <a:srgbClr val="FFFF00"/>
                  </a:solidFill>
                  <a:latin typeface="Trebuchet MS" pitchFamily="34" charset="0"/>
                </a:rPr>
                <a:t>less</a:t>
              </a:r>
              <a:endParaRPr lang="en-US" sz="1600" i="0" dirty="0">
                <a:solidFill>
                  <a:srgbClr val="FFFF00"/>
                </a:solidFill>
                <a:latin typeface="Trebuchet MS" pitchFamily="34" charset="0"/>
              </a:endParaRPr>
            </a:p>
          </p:txBody>
        </p:sp>
      </p:grpSp>
      <p:grpSp>
        <p:nvGrpSpPr>
          <p:cNvPr id="4" name="Group 20"/>
          <p:cNvGrpSpPr/>
          <p:nvPr/>
        </p:nvGrpSpPr>
        <p:grpSpPr>
          <a:xfrm>
            <a:off x="768390" y="1882328"/>
            <a:ext cx="1263610" cy="3849688"/>
            <a:chOff x="768390" y="1882328"/>
            <a:chExt cx="1263610" cy="3849688"/>
          </a:xfrm>
        </p:grpSpPr>
        <p:sp>
          <p:nvSpPr>
            <p:cNvPr id="9229" name="Line 11"/>
            <p:cNvSpPr>
              <a:spLocks noChangeShapeType="1"/>
            </p:cNvSpPr>
            <p:nvPr/>
          </p:nvSpPr>
          <p:spPr bwMode="auto">
            <a:xfrm>
              <a:off x="2032000" y="1963746"/>
              <a:ext cx="0" cy="3600450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221" name="Text Box 17"/>
            <p:cNvSpPr txBox="1">
              <a:spLocks noChangeArrowheads="1"/>
            </p:cNvSpPr>
            <p:nvPr/>
          </p:nvSpPr>
          <p:spPr bwMode="auto">
            <a:xfrm rot="16200000">
              <a:off x="-800549" y="3542881"/>
              <a:ext cx="3599543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25400" dir="2700000" algn="ctr" rotWithShape="0">
                <a:srgbClr val="000000">
                  <a:alpha val="74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>
                <a:buFontTx/>
                <a:buNone/>
                <a:defRPr/>
              </a:pPr>
              <a:r>
                <a:rPr lang="en-US" i="0" dirty="0">
                  <a:solidFill>
                    <a:srgbClr val="FFFF00"/>
                  </a:solidFill>
                  <a:latin typeface="Trebuchet MS" pitchFamily="34" charset="0"/>
                </a:rPr>
                <a:t>Wilderness Character</a:t>
              </a:r>
            </a:p>
          </p:txBody>
        </p:sp>
        <p:sp>
          <p:nvSpPr>
            <p:cNvPr id="9227" name="TextBox 17"/>
            <p:cNvSpPr txBox="1">
              <a:spLocks noChangeArrowheads="1"/>
            </p:cNvSpPr>
            <p:nvPr/>
          </p:nvSpPr>
          <p:spPr bwMode="auto">
            <a:xfrm rot="16200000">
              <a:off x="1304925" y="2261741"/>
              <a:ext cx="1096963" cy="338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25400" dir="2700000" algn="ctr" rotWithShape="0">
                <a:srgbClr val="000000">
                  <a:alpha val="74000"/>
                </a:srgbClr>
              </a:outerShdw>
            </a:effectLst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lang="en-US" sz="1600" i="0" dirty="0" smtClean="0">
                  <a:solidFill>
                    <a:srgbClr val="FFFF00"/>
                  </a:solidFill>
                  <a:latin typeface="Trebuchet MS" pitchFamily="34" charset="0"/>
                </a:rPr>
                <a:t>improved</a:t>
              </a:r>
              <a:endParaRPr lang="en-US" sz="1600" i="0" dirty="0">
                <a:solidFill>
                  <a:srgbClr val="FFFF00"/>
                </a:solidFill>
                <a:latin typeface="Trebuchet MS" pitchFamily="34" charset="0"/>
              </a:endParaRPr>
            </a:p>
          </p:txBody>
        </p:sp>
        <p:sp>
          <p:nvSpPr>
            <p:cNvPr id="9228" name="TextBox 18"/>
            <p:cNvSpPr txBox="1">
              <a:spLocks noChangeArrowheads="1"/>
            </p:cNvSpPr>
            <p:nvPr/>
          </p:nvSpPr>
          <p:spPr bwMode="auto">
            <a:xfrm rot="16200000">
              <a:off x="1300956" y="5013672"/>
              <a:ext cx="1096963" cy="339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25400" dir="2700000" algn="ctr" rotWithShape="0">
                <a:srgbClr val="000000">
                  <a:alpha val="74000"/>
                </a:srgbClr>
              </a:outerShdw>
            </a:effectLst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lang="en-US" sz="1600" i="0" dirty="0" smtClean="0">
                  <a:solidFill>
                    <a:srgbClr val="FFFF00"/>
                  </a:solidFill>
                  <a:latin typeface="Trebuchet MS" pitchFamily="34" charset="0"/>
                </a:rPr>
                <a:t>degraded</a:t>
              </a:r>
              <a:endParaRPr lang="en-US" sz="1600" i="0" dirty="0">
                <a:solidFill>
                  <a:srgbClr val="FFFF00"/>
                </a:solidFill>
                <a:latin typeface="Trebuchet MS" pitchFamily="34" charset="0"/>
              </a:endParaRPr>
            </a:p>
          </p:txBody>
        </p:sp>
      </p:grpSp>
      <p:sp>
        <p:nvSpPr>
          <p:cNvPr id="15" name="Rectangle 2"/>
          <p:cNvSpPr txBox="1">
            <a:spLocks noChangeArrowheads="1"/>
          </p:cNvSpPr>
          <p:nvPr/>
        </p:nvSpPr>
        <p:spPr>
          <a:xfrm>
            <a:off x="449943" y="130626"/>
            <a:ext cx="7322457" cy="1447800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 in </a:t>
            </a: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/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>Stewardship</a:t>
            </a:r>
          </a:p>
        </p:txBody>
      </p:sp>
      <p:grpSp>
        <p:nvGrpSpPr>
          <p:cNvPr id="5" name="Group 23"/>
          <p:cNvGrpSpPr/>
          <p:nvPr/>
        </p:nvGrpSpPr>
        <p:grpSpPr>
          <a:xfrm>
            <a:off x="1190199" y="3136732"/>
            <a:ext cx="2992865" cy="338554"/>
            <a:chOff x="1190199" y="3136732"/>
            <a:chExt cx="2992865" cy="338554"/>
          </a:xfrm>
        </p:grpSpPr>
        <p:cxnSp>
          <p:nvCxnSpPr>
            <p:cNvPr id="19" name="Straight Connector 18"/>
            <p:cNvCxnSpPr>
              <a:stCxn id="9223" idx="1"/>
            </p:cNvCxnSpPr>
            <p:nvPr/>
          </p:nvCxnSpPr>
          <p:spPr bwMode="auto">
            <a:xfrm rot="10800000" flipV="1">
              <a:off x="1814287" y="3328540"/>
              <a:ext cx="2368777" cy="9745"/>
            </a:xfrm>
            <a:prstGeom prst="line">
              <a:avLst/>
            </a:prstGeom>
            <a:solidFill>
              <a:schemeClr val="accent1"/>
            </a:solidFill>
            <a:ln w="22225" cap="flat" cmpd="sng" algn="ctr">
              <a:solidFill>
                <a:srgbClr val="800000"/>
              </a:solidFill>
              <a:prstDash val="dash"/>
              <a:round/>
              <a:headEnd type="none" w="sm" len="sm"/>
              <a:tailEnd type="none" w="sm" len="sm"/>
            </a:ln>
            <a:effectLst/>
          </p:spPr>
        </p:cxnSp>
        <p:sp>
          <p:nvSpPr>
            <p:cNvPr id="20" name="TextBox 16"/>
            <p:cNvSpPr txBox="1">
              <a:spLocks noChangeArrowheads="1"/>
            </p:cNvSpPr>
            <p:nvPr/>
          </p:nvSpPr>
          <p:spPr bwMode="auto">
            <a:xfrm>
              <a:off x="1190199" y="3136732"/>
              <a:ext cx="785352" cy="338554"/>
            </a:xfrm>
            <a:prstGeom prst="rect">
              <a:avLst/>
            </a:prstGeom>
            <a:blipFill>
              <a:blip r:embed="rId5" cstate="email"/>
              <a:stretch>
                <a:fillRect/>
              </a:stretch>
            </a:blipFill>
            <a:ln w="9525">
              <a:noFill/>
              <a:miter lim="800000"/>
              <a:headEnd/>
              <a:tailEnd/>
            </a:ln>
            <a:effectLst>
              <a:innerShdw blurRad="228600">
                <a:srgbClr val="800000">
                  <a:alpha val="95000"/>
                </a:srgbClr>
              </a:innerShdw>
            </a:effectLst>
          </p:spPr>
          <p:txBody>
            <a:bodyPr wrap="square">
              <a:spAutoFit/>
            </a:bodyPr>
            <a:lstStyle/>
            <a:p>
              <a:pPr>
                <a:buFontTx/>
                <a:buNone/>
                <a:defRPr/>
              </a:pPr>
              <a:r>
                <a:rPr lang="en-US" sz="1600" i="0" dirty="0" smtClean="0">
                  <a:solidFill>
                    <a:srgbClr val="FFFF00"/>
                  </a:solidFill>
                  <a:latin typeface="Trebuchet MS" pitchFamily="34" charset="0"/>
                </a:rPr>
                <a:t>stable</a:t>
              </a:r>
              <a:endParaRPr lang="en-US" sz="1600" i="0" dirty="0">
                <a:solidFill>
                  <a:srgbClr val="FFFF00"/>
                </a:solidFill>
                <a:latin typeface="Trebuchet MS" pitchFamily="34" charset="0"/>
              </a:endParaRPr>
            </a:p>
          </p:txBody>
        </p:sp>
      </p:grpSp>
      <p:sp>
        <p:nvSpPr>
          <p:cNvPr id="26" name="Slide Number Placeholder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10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 advClick="0" advTm="7000">
    <p:sndAc>
      <p:stSnd>
        <p:snd r:embed="rId3" name="08f2b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2.77778E-7 -8.51064E-7 L 0.15903 0.12951 " pathEditMode="relative" rAng="0" ptsTypes="AA">
                                      <p:cBhvr>
                                        <p:cTn id="6" dur="2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" y="6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mph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>
                                      <p:cBhvr>
                                        <p:cTn id="8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9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Lake reflection dark blue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78971" y="1582057"/>
            <a:ext cx="8186058" cy="48767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222" name="Line 19"/>
          <p:cNvSpPr>
            <a:spLocks noChangeShapeType="1"/>
          </p:cNvSpPr>
          <p:nvPr/>
        </p:nvSpPr>
        <p:spPr bwMode="auto">
          <a:xfrm>
            <a:off x="2438400" y="2196653"/>
            <a:ext cx="5108575" cy="3133725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/>
          </a:ln>
          <a:effectLst>
            <a:outerShdw blurRad="63500" dist="25400" dir="2700000" algn="ctr" rotWithShape="0">
              <a:srgbClr val="000000">
                <a:alpha val="74000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9223" name="Rectangle 21"/>
          <p:cNvSpPr>
            <a:spLocks noChangeArrowheads="1"/>
          </p:cNvSpPr>
          <p:nvPr/>
        </p:nvSpPr>
        <p:spPr bwMode="auto">
          <a:xfrm>
            <a:off x="5648610" y="4116115"/>
            <a:ext cx="228600" cy="228600"/>
          </a:xfrm>
          <a:prstGeom prst="rect">
            <a:avLst/>
          </a:prstGeom>
          <a:solidFill>
            <a:srgbClr val="FF0000"/>
          </a:solidFill>
          <a:ln w="9525">
            <a:solidFill>
              <a:srgbClr val="FFFF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24" name="Text Box 22"/>
          <p:cNvSpPr txBox="1">
            <a:spLocks noChangeArrowheads="1"/>
          </p:cNvSpPr>
          <p:nvPr/>
        </p:nvSpPr>
        <p:spPr bwMode="auto">
          <a:xfrm>
            <a:off x="4495800" y="2831653"/>
            <a:ext cx="31781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buFontTx/>
              <a:buNone/>
            </a:pPr>
            <a:r>
              <a:rPr lang="en-US" sz="2000" i="0" dirty="0">
                <a:solidFill>
                  <a:srgbClr val="800000"/>
                </a:solidFill>
                <a:latin typeface="Trebuchet MS" pitchFamily="34" charset="0"/>
              </a:rPr>
              <a:t>Wilderness “X” at time of designation</a:t>
            </a:r>
          </a:p>
        </p:txBody>
      </p:sp>
      <p:grpSp>
        <p:nvGrpSpPr>
          <p:cNvPr id="2" name="Group 21"/>
          <p:cNvGrpSpPr/>
          <p:nvPr/>
        </p:nvGrpSpPr>
        <p:grpSpPr>
          <a:xfrm>
            <a:off x="1800225" y="5541971"/>
            <a:ext cx="6343650" cy="739320"/>
            <a:chOff x="1800225" y="5541971"/>
            <a:chExt cx="6343650" cy="739320"/>
          </a:xfrm>
        </p:grpSpPr>
        <p:sp>
          <p:nvSpPr>
            <p:cNvPr id="9230" name="Line 12"/>
            <p:cNvSpPr>
              <a:spLocks noChangeShapeType="1"/>
            </p:cNvSpPr>
            <p:nvPr/>
          </p:nvSpPr>
          <p:spPr bwMode="auto">
            <a:xfrm rot="5400000">
              <a:off x="4983163" y="2601921"/>
              <a:ext cx="0" cy="5880100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220" name="Text Box 14"/>
            <p:cNvSpPr txBox="1">
              <a:spLocks noChangeArrowheads="1"/>
            </p:cNvSpPr>
            <p:nvPr/>
          </p:nvSpPr>
          <p:spPr bwMode="auto">
            <a:xfrm>
              <a:off x="2876550" y="5952678"/>
              <a:ext cx="4262438" cy="328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25400" dir="2700000" algn="ctr" rotWithShape="0">
                <a:srgbClr val="000000">
                  <a:alpha val="74000"/>
                </a:srgbClr>
              </a:outerShdw>
            </a:effectLst>
          </p:spPr>
          <p:txBody>
            <a:bodyPr>
              <a:spAutoFit/>
            </a:bodyPr>
            <a:lstStyle/>
            <a:p>
              <a:pPr marL="231775" indent="-231775">
                <a:lnSpc>
                  <a:spcPct val="60000"/>
                </a:lnSpc>
                <a:buFontTx/>
                <a:buNone/>
                <a:defRPr/>
              </a:pPr>
              <a:r>
                <a:rPr lang="en-US" i="0" dirty="0">
                  <a:solidFill>
                    <a:srgbClr val="FFFF00"/>
                  </a:solidFill>
                  <a:latin typeface="Trebuchet MS" pitchFamily="34" charset="0"/>
                </a:rPr>
                <a:t>Modern Human Influence</a:t>
              </a:r>
            </a:p>
          </p:txBody>
        </p:sp>
        <p:sp>
          <p:nvSpPr>
            <p:cNvPr id="9225" name="TextBox 15"/>
            <p:cNvSpPr txBox="1">
              <a:spLocks noChangeArrowheads="1"/>
            </p:cNvSpPr>
            <p:nvPr/>
          </p:nvSpPr>
          <p:spPr bwMode="auto">
            <a:xfrm>
              <a:off x="7046913" y="5603428"/>
              <a:ext cx="1096962" cy="338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25400" dir="2700000" algn="ctr" rotWithShape="0">
                <a:srgbClr val="000000">
                  <a:alpha val="74000"/>
                </a:srgbClr>
              </a:outerShdw>
            </a:effectLst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lang="en-US" sz="1600" i="0" dirty="0" smtClean="0">
                  <a:solidFill>
                    <a:srgbClr val="FFFF00"/>
                  </a:solidFill>
                  <a:latin typeface="Trebuchet MS" pitchFamily="34" charset="0"/>
                </a:rPr>
                <a:t>more</a:t>
              </a:r>
              <a:endParaRPr lang="en-US" sz="1600" i="0" dirty="0">
                <a:solidFill>
                  <a:srgbClr val="FFFF00"/>
                </a:solidFill>
                <a:latin typeface="Trebuchet MS" pitchFamily="34" charset="0"/>
              </a:endParaRPr>
            </a:p>
          </p:txBody>
        </p:sp>
        <p:sp>
          <p:nvSpPr>
            <p:cNvPr id="9226" name="TextBox 16"/>
            <p:cNvSpPr txBox="1">
              <a:spLocks noChangeArrowheads="1"/>
            </p:cNvSpPr>
            <p:nvPr/>
          </p:nvSpPr>
          <p:spPr bwMode="auto">
            <a:xfrm>
              <a:off x="1800225" y="5611366"/>
              <a:ext cx="1096963" cy="338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25400" dir="2700000" algn="ctr" rotWithShape="0">
                <a:srgbClr val="000000">
                  <a:alpha val="74000"/>
                </a:srgbClr>
              </a:outerShdw>
            </a:effectLst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lang="en-US" sz="1600" i="0" dirty="0" smtClean="0">
                  <a:solidFill>
                    <a:srgbClr val="FFFF00"/>
                  </a:solidFill>
                  <a:latin typeface="Trebuchet MS" pitchFamily="34" charset="0"/>
                </a:rPr>
                <a:t>less</a:t>
              </a:r>
              <a:endParaRPr lang="en-US" sz="1600" i="0" dirty="0">
                <a:solidFill>
                  <a:srgbClr val="FFFF00"/>
                </a:solidFill>
                <a:latin typeface="Trebuchet MS" pitchFamily="34" charset="0"/>
              </a:endParaRPr>
            </a:p>
          </p:txBody>
        </p:sp>
      </p:grpSp>
      <p:grpSp>
        <p:nvGrpSpPr>
          <p:cNvPr id="3" name="Group 20"/>
          <p:cNvGrpSpPr/>
          <p:nvPr/>
        </p:nvGrpSpPr>
        <p:grpSpPr>
          <a:xfrm>
            <a:off x="768390" y="1882328"/>
            <a:ext cx="1263610" cy="3849688"/>
            <a:chOff x="768390" y="1882328"/>
            <a:chExt cx="1263610" cy="3849688"/>
          </a:xfrm>
        </p:grpSpPr>
        <p:sp>
          <p:nvSpPr>
            <p:cNvPr id="9229" name="Line 11"/>
            <p:cNvSpPr>
              <a:spLocks noChangeShapeType="1"/>
            </p:cNvSpPr>
            <p:nvPr/>
          </p:nvSpPr>
          <p:spPr bwMode="auto">
            <a:xfrm>
              <a:off x="2032000" y="1963746"/>
              <a:ext cx="0" cy="3600450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221" name="Text Box 17"/>
            <p:cNvSpPr txBox="1">
              <a:spLocks noChangeArrowheads="1"/>
            </p:cNvSpPr>
            <p:nvPr/>
          </p:nvSpPr>
          <p:spPr bwMode="auto">
            <a:xfrm rot="16200000">
              <a:off x="-800549" y="3542881"/>
              <a:ext cx="3599543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25400" dir="2700000" algn="ctr" rotWithShape="0">
                <a:srgbClr val="000000">
                  <a:alpha val="74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>
                <a:buFontTx/>
                <a:buNone/>
                <a:defRPr/>
              </a:pPr>
              <a:r>
                <a:rPr lang="en-US" i="0" dirty="0">
                  <a:solidFill>
                    <a:srgbClr val="FFFF00"/>
                  </a:solidFill>
                  <a:latin typeface="Trebuchet MS" pitchFamily="34" charset="0"/>
                </a:rPr>
                <a:t>Wilderness Character</a:t>
              </a:r>
            </a:p>
          </p:txBody>
        </p:sp>
        <p:sp>
          <p:nvSpPr>
            <p:cNvPr id="9227" name="TextBox 17"/>
            <p:cNvSpPr txBox="1">
              <a:spLocks noChangeArrowheads="1"/>
            </p:cNvSpPr>
            <p:nvPr/>
          </p:nvSpPr>
          <p:spPr bwMode="auto">
            <a:xfrm rot="16200000">
              <a:off x="1304925" y="2261741"/>
              <a:ext cx="1096963" cy="338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25400" dir="2700000" algn="ctr" rotWithShape="0">
                <a:srgbClr val="000000">
                  <a:alpha val="74000"/>
                </a:srgbClr>
              </a:outerShdw>
            </a:effectLst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lang="en-US" sz="1600" i="0" dirty="0" smtClean="0">
                  <a:solidFill>
                    <a:srgbClr val="FFFF00"/>
                  </a:solidFill>
                  <a:latin typeface="Trebuchet MS" pitchFamily="34" charset="0"/>
                </a:rPr>
                <a:t>improved</a:t>
              </a:r>
              <a:endParaRPr lang="en-US" sz="1600" i="0" dirty="0">
                <a:solidFill>
                  <a:srgbClr val="FFFF00"/>
                </a:solidFill>
                <a:latin typeface="Trebuchet MS" pitchFamily="34" charset="0"/>
              </a:endParaRPr>
            </a:p>
          </p:txBody>
        </p:sp>
        <p:sp>
          <p:nvSpPr>
            <p:cNvPr id="9228" name="TextBox 18"/>
            <p:cNvSpPr txBox="1">
              <a:spLocks noChangeArrowheads="1"/>
            </p:cNvSpPr>
            <p:nvPr/>
          </p:nvSpPr>
          <p:spPr bwMode="auto">
            <a:xfrm rot="16200000">
              <a:off x="1300956" y="5013672"/>
              <a:ext cx="1096963" cy="339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25400" dir="2700000" algn="ctr" rotWithShape="0">
                <a:srgbClr val="000000">
                  <a:alpha val="74000"/>
                </a:srgbClr>
              </a:outerShdw>
            </a:effectLst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lang="en-US" sz="1600" i="0" dirty="0" smtClean="0">
                  <a:solidFill>
                    <a:srgbClr val="FFFF00"/>
                  </a:solidFill>
                  <a:latin typeface="Trebuchet MS" pitchFamily="34" charset="0"/>
                </a:rPr>
                <a:t>degraded</a:t>
              </a:r>
              <a:endParaRPr lang="en-US" sz="1600" i="0" dirty="0">
                <a:solidFill>
                  <a:srgbClr val="FFFF00"/>
                </a:solidFill>
                <a:latin typeface="Trebuchet MS" pitchFamily="34" charset="0"/>
              </a:endParaRPr>
            </a:p>
          </p:txBody>
        </p:sp>
      </p:grpSp>
      <p:sp>
        <p:nvSpPr>
          <p:cNvPr id="15" name="Rectangle 2"/>
          <p:cNvSpPr txBox="1">
            <a:spLocks noChangeArrowheads="1"/>
          </p:cNvSpPr>
          <p:nvPr/>
        </p:nvSpPr>
        <p:spPr>
          <a:xfrm>
            <a:off x="449943" y="130626"/>
            <a:ext cx="7322457" cy="1447800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 in </a:t>
            </a: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/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>Stewardship</a:t>
            </a:r>
          </a:p>
        </p:txBody>
      </p:sp>
      <p:cxnSp>
        <p:nvCxnSpPr>
          <p:cNvPr id="19" name="Straight Connector 18"/>
          <p:cNvCxnSpPr/>
          <p:nvPr/>
        </p:nvCxnSpPr>
        <p:spPr bwMode="auto">
          <a:xfrm rot="10800000">
            <a:off x="1826819" y="3338285"/>
            <a:ext cx="2344349" cy="6164"/>
          </a:xfrm>
          <a:prstGeom prst="line">
            <a:avLst/>
          </a:prstGeom>
          <a:solidFill>
            <a:schemeClr val="accent1"/>
          </a:solidFill>
          <a:ln w="22225" cap="flat" cmpd="sng" algn="ctr">
            <a:solidFill>
              <a:srgbClr val="800000"/>
            </a:solidFill>
            <a:prstDash val="dash"/>
            <a:round/>
            <a:headEnd type="none" w="sm" len="sm"/>
            <a:tailEnd type="none" w="sm" len="sm"/>
          </a:ln>
          <a:effectLst/>
        </p:spPr>
      </p:cxnSp>
      <p:sp>
        <p:nvSpPr>
          <p:cNvPr id="20" name="TextBox 16"/>
          <p:cNvSpPr txBox="1">
            <a:spLocks noChangeArrowheads="1"/>
          </p:cNvSpPr>
          <p:nvPr/>
        </p:nvSpPr>
        <p:spPr bwMode="auto">
          <a:xfrm>
            <a:off x="1190199" y="3136732"/>
            <a:ext cx="785352" cy="338554"/>
          </a:xfrm>
          <a:prstGeom prst="rect">
            <a:avLst/>
          </a:prstGeom>
          <a:blipFill>
            <a:blip r:embed="rId5" cstate="email"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>
            <a:innerShdw blurRad="228600">
              <a:srgbClr val="800000">
                <a:alpha val="95000"/>
              </a:srgbClr>
            </a:innerShdw>
          </a:effectLst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en-US" sz="1600" i="0" dirty="0" smtClean="0">
                <a:solidFill>
                  <a:srgbClr val="FFFF00"/>
                </a:solidFill>
                <a:latin typeface="Trebuchet MS" pitchFamily="34" charset="0"/>
              </a:rPr>
              <a:t>stable</a:t>
            </a:r>
            <a:endParaRPr lang="en-US" sz="1600" i="0" dirty="0">
              <a:solidFill>
                <a:srgbClr val="FFFF00"/>
              </a:solidFill>
              <a:latin typeface="Trebuchet MS" pitchFamily="34" charset="0"/>
            </a:endParaRPr>
          </a:p>
        </p:txBody>
      </p:sp>
      <p:sp>
        <p:nvSpPr>
          <p:cNvPr id="26" name="Slide Number Placeholder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11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 advClick="0" advTm="5000">
    <p:sndAc>
      <p:stSnd>
        <p:snd r:embed="rId3" name="08f2c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6642E-6 L -0.23975 -0.19542 " pathEditMode="relative" rAng="0" ptsTypes="AA">
                                      <p:cBhvr>
                                        <p:cTn id="6" dur="4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" y="-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mph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>
                                      <p:cBhvr>
                                        <p:cTn id="8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9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Lake reflection dark blue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78971" y="1582057"/>
            <a:ext cx="8186058" cy="48767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222" name="Line 19"/>
          <p:cNvSpPr>
            <a:spLocks noChangeShapeType="1"/>
          </p:cNvSpPr>
          <p:nvPr/>
        </p:nvSpPr>
        <p:spPr bwMode="auto">
          <a:xfrm>
            <a:off x="2438400" y="2196653"/>
            <a:ext cx="5108575" cy="3133725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/>
          </a:ln>
          <a:effectLst>
            <a:outerShdw blurRad="63500" dist="25400" dir="2700000" algn="ctr" rotWithShape="0">
              <a:srgbClr val="000000">
                <a:alpha val="74000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9223" name="Rectangle 21"/>
          <p:cNvSpPr>
            <a:spLocks noChangeArrowheads="1"/>
          </p:cNvSpPr>
          <p:nvPr/>
        </p:nvSpPr>
        <p:spPr bwMode="auto">
          <a:xfrm>
            <a:off x="4245694" y="3226767"/>
            <a:ext cx="228600" cy="228600"/>
          </a:xfrm>
          <a:prstGeom prst="rect">
            <a:avLst/>
          </a:prstGeom>
          <a:solidFill>
            <a:srgbClr val="000000"/>
          </a:solidFill>
          <a:ln w="9525">
            <a:solidFill>
              <a:srgbClr val="FFFF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24" name="Text Box 22"/>
          <p:cNvSpPr txBox="1">
            <a:spLocks noChangeArrowheads="1"/>
          </p:cNvSpPr>
          <p:nvPr/>
        </p:nvSpPr>
        <p:spPr bwMode="auto">
          <a:xfrm>
            <a:off x="4495800" y="2831653"/>
            <a:ext cx="31781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buFontTx/>
              <a:buNone/>
            </a:pPr>
            <a:r>
              <a:rPr lang="en-US" sz="2000" i="0" dirty="0">
                <a:solidFill>
                  <a:srgbClr val="800000"/>
                </a:solidFill>
                <a:latin typeface="Trebuchet MS" pitchFamily="34" charset="0"/>
              </a:rPr>
              <a:t>Wilderness “X” at time of designation</a:t>
            </a:r>
          </a:p>
        </p:txBody>
      </p:sp>
      <p:grpSp>
        <p:nvGrpSpPr>
          <p:cNvPr id="2" name="Group 21"/>
          <p:cNvGrpSpPr/>
          <p:nvPr/>
        </p:nvGrpSpPr>
        <p:grpSpPr>
          <a:xfrm>
            <a:off x="1800225" y="5541971"/>
            <a:ext cx="6343650" cy="739320"/>
            <a:chOff x="1800225" y="5541971"/>
            <a:chExt cx="6343650" cy="739320"/>
          </a:xfrm>
        </p:grpSpPr>
        <p:sp>
          <p:nvSpPr>
            <p:cNvPr id="9230" name="Line 12"/>
            <p:cNvSpPr>
              <a:spLocks noChangeShapeType="1"/>
            </p:cNvSpPr>
            <p:nvPr/>
          </p:nvSpPr>
          <p:spPr bwMode="auto">
            <a:xfrm rot="5400000">
              <a:off x="4983163" y="2601921"/>
              <a:ext cx="0" cy="5880100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220" name="Text Box 14"/>
            <p:cNvSpPr txBox="1">
              <a:spLocks noChangeArrowheads="1"/>
            </p:cNvSpPr>
            <p:nvPr/>
          </p:nvSpPr>
          <p:spPr bwMode="auto">
            <a:xfrm>
              <a:off x="2876550" y="5952678"/>
              <a:ext cx="4262438" cy="328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25400" dir="2700000" algn="ctr" rotWithShape="0">
                <a:srgbClr val="000000">
                  <a:alpha val="74000"/>
                </a:srgbClr>
              </a:outerShdw>
            </a:effectLst>
          </p:spPr>
          <p:txBody>
            <a:bodyPr>
              <a:spAutoFit/>
            </a:bodyPr>
            <a:lstStyle/>
            <a:p>
              <a:pPr marL="231775" indent="-231775">
                <a:lnSpc>
                  <a:spcPct val="60000"/>
                </a:lnSpc>
                <a:buFontTx/>
                <a:buNone/>
                <a:defRPr/>
              </a:pPr>
              <a:r>
                <a:rPr lang="en-US" i="0" dirty="0">
                  <a:solidFill>
                    <a:srgbClr val="FFFF00"/>
                  </a:solidFill>
                  <a:latin typeface="Trebuchet MS" pitchFamily="34" charset="0"/>
                </a:rPr>
                <a:t>Modern Human Influence</a:t>
              </a:r>
            </a:p>
          </p:txBody>
        </p:sp>
        <p:sp>
          <p:nvSpPr>
            <p:cNvPr id="9225" name="TextBox 15"/>
            <p:cNvSpPr txBox="1">
              <a:spLocks noChangeArrowheads="1"/>
            </p:cNvSpPr>
            <p:nvPr/>
          </p:nvSpPr>
          <p:spPr bwMode="auto">
            <a:xfrm>
              <a:off x="7046913" y="5603428"/>
              <a:ext cx="1096962" cy="338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25400" dir="2700000" algn="ctr" rotWithShape="0">
                <a:srgbClr val="000000">
                  <a:alpha val="74000"/>
                </a:srgbClr>
              </a:outerShdw>
            </a:effectLst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lang="en-US" sz="1600" i="0" dirty="0" smtClean="0">
                  <a:solidFill>
                    <a:srgbClr val="FFFF00"/>
                  </a:solidFill>
                  <a:latin typeface="Trebuchet MS" pitchFamily="34" charset="0"/>
                </a:rPr>
                <a:t>more</a:t>
              </a:r>
              <a:endParaRPr lang="en-US" sz="1600" i="0" dirty="0">
                <a:solidFill>
                  <a:srgbClr val="FFFF00"/>
                </a:solidFill>
                <a:latin typeface="Trebuchet MS" pitchFamily="34" charset="0"/>
              </a:endParaRPr>
            </a:p>
          </p:txBody>
        </p:sp>
        <p:sp>
          <p:nvSpPr>
            <p:cNvPr id="9226" name="TextBox 16"/>
            <p:cNvSpPr txBox="1">
              <a:spLocks noChangeArrowheads="1"/>
            </p:cNvSpPr>
            <p:nvPr/>
          </p:nvSpPr>
          <p:spPr bwMode="auto">
            <a:xfrm>
              <a:off x="1800225" y="5611366"/>
              <a:ext cx="1096963" cy="338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25400" dir="2700000" algn="ctr" rotWithShape="0">
                <a:srgbClr val="000000">
                  <a:alpha val="74000"/>
                </a:srgbClr>
              </a:outerShdw>
            </a:effectLst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lang="en-US" sz="1600" i="0" dirty="0" smtClean="0">
                  <a:solidFill>
                    <a:srgbClr val="FFFF00"/>
                  </a:solidFill>
                  <a:latin typeface="Trebuchet MS" pitchFamily="34" charset="0"/>
                </a:rPr>
                <a:t>less</a:t>
              </a:r>
              <a:endParaRPr lang="en-US" sz="1600" i="0" dirty="0">
                <a:solidFill>
                  <a:srgbClr val="FFFF00"/>
                </a:solidFill>
                <a:latin typeface="Trebuchet MS" pitchFamily="34" charset="0"/>
              </a:endParaRPr>
            </a:p>
          </p:txBody>
        </p:sp>
      </p:grpSp>
      <p:grpSp>
        <p:nvGrpSpPr>
          <p:cNvPr id="3" name="Group 20"/>
          <p:cNvGrpSpPr/>
          <p:nvPr/>
        </p:nvGrpSpPr>
        <p:grpSpPr>
          <a:xfrm>
            <a:off x="768390" y="1882328"/>
            <a:ext cx="1263610" cy="3849688"/>
            <a:chOff x="768390" y="1882328"/>
            <a:chExt cx="1263610" cy="3849688"/>
          </a:xfrm>
        </p:grpSpPr>
        <p:sp>
          <p:nvSpPr>
            <p:cNvPr id="9229" name="Line 11"/>
            <p:cNvSpPr>
              <a:spLocks noChangeShapeType="1"/>
            </p:cNvSpPr>
            <p:nvPr/>
          </p:nvSpPr>
          <p:spPr bwMode="auto">
            <a:xfrm>
              <a:off x="2032000" y="1963746"/>
              <a:ext cx="0" cy="3600450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221" name="Text Box 17"/>
            <p:cNvSpPr txBox="1">
              <a:spLocks noChangeArrowheads="1"/>
            </p:cNvSpPr>
            <p:nvPr/>
          </p:nvSpPr>
          <p:spPr bwMode="auto">
            <a:xfrm rot="16200000">
              <a:off x="-800549" y="3542881"/>
              <a:ext cx="3599543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25400" dir="2700000" algn="ctr" rotWithShape="0">
                <a:srgbClr val="000000">
                  <a:alpha val="74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>
                <a:buFontTx/>
                <a:buNone/>
                <a:defRPr/>
              </a:pPr>
              <a:r>
                <a:rPr lang="en-US" i="0" dirty="0">
                  <a:solidFill>
                    <a:srgbClr val="FFFF00"/>
                  </a:solidFill>
                  <a:latin typeface="Trebuchet MS" pitchFamily="34" charset="0"/>
                </a:rPr>
                <a:t>Wilderness Character</a:t>
              </a:r>
            </a:p>
          </p:txBody>
        </p:sp>
        <p:sp>
          <p:nvSpPr>
            <p:cNvPr id="9227" name="TextBox 17"/>
            <p:cNvSpPr txBox="1">
              <a:spLocks noChangeArrowheads="1"/>
            </p:cNvSpPr>
            <p:nvPr/>
          </p:nvSpPr>
          <p:spPr bwMode="auto">
            <a:xfrm rot="16200000">
              <a:off x="1304925" y="2261741"/>
              <a:ext cx="1096963" cy="338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25400" dir="2700000" algn="ctr" rotWithShape="0">
                <a:srgbClr val="000000">
                  <a:alpha val="74000"/>
                </a:srgbClr>
              </a:outerShdw>
            </a:effectLst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lang="en-US" sz="1600" i="0" dirty="0" smtClean="0">
                  <a:solidFill>
                    <a:srgbClr val="FFFF00"/>
                  </a:solidFill>
                  <a:latin typeface="Trebuchet MS" pitchFamily="34" charset="0"/>
                </a:rPr>
                <a:t>improved</a:t>
              </a:r>
              <a:endParaRPr lang="en-US" sz="1600" i="0" dirty="0">
                <a:solidFill>
                  <a:srgbClr val="FFFF00"/>
                </a:solidFill>
                <a:latin typeface="Trebuchet MS" pitchFamily="34" charset="0"/>
              </a:endParaRPr>
            </a:p>
          </p:txBody>
        </p:sp>
        <p:sp>
          <p:nvSpPr>
            <p:cNvPr id="9228" name="TextBox 18"/>
            <p:cNvSpPr txBox="1">
              <a:spLocks noChangeArrowheads="1"/>
            </p:cNvSpPr>
            <p:nvPr/>
          </p:nvSpPr>
          <p:spPr bwMode="auto">
            <a:xfrm rot="16200000">
              <a:off x="1300956" y="5013672"/>
              <a:ext cx="1096963" cy="339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25400" dir="2700000" algn="ctr" rotWithShape="0">
                <a:srgbClr val="000000">
                  <a:alpha val="74000"/>
                </a:srgbClr>
              </a:outerShdw>
            </a:effectLst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lang="en-US" sz="1600" i="0" dirty="0" smtClean="0">
                  <a:solidFill>
                    <a:srgbClr val="FFFF00"/>
                  </a:solidFill>
                  <a:latin typeface="Trebuchet MS" pitchFamily="34" charset="0"/>
                </a:rPr>
                <a:t>degraded</a:t>
              </a:r>
              <a:endParaRPr lang="en-US" sz="1600" i="0" dirty="0">
                <a:solidFill>
                  <a:srgbClr val="FFFF00"/>
                </a:solidFill>
                <a:latin typeface="Trebuchet MS" pitchFamily="34" charset="0"/>
              </a:endParaRPr>
            </a:p>
          </p:txBody>
        </p:sp>
      </p:grpSp>
      <p:sp>
        <p:nvSpPr>
          <p:cNvPr id="15" name="Rectangle 2"/>
          <p:cNvSpPr txBox="1">
            <a:spLocks noChangeArrowheads="1"/>
          </p:cNvSpPr>
          <p:nvPr/>
        </p:nvSpPr>
        <p:spPr>
          <a:xfrm>
            <a:off x="449943" y="130626"/>
            <a:ext cx="7322457" cy="1447800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 in </a:t>
            </a: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/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>Stewardship</a:t>
            </a:r>
          </a:p>
        </p:txBody>
      </p:sp>
      <p:cxnSp>
        <p:nvCxnSpPr>
          <p:cNvPr id="19" name="Straight Connector 18"/>
          <p:cNvCxnSpPr/>
          <p:nvPr/>
        </p:nvCxnSpPr>
        <p:spPr bwMode="auto">
          <a:xfrm rot="10800000">
            <a:off x="1826819" y="3338285"/>
            <a:ext cx="2344349" cy="6164"/>
          </a:xfrm>
          <a:prstGeom prst="line">
            <a:avLst/>
          </a:prstGeom>
          <a:solidFill>
            <a:schemeClr val="accent1"/>
          </a:solidFill>
          <a:ln w="22225" cap="flat" cmpd="sng" algn="ctr">
            <a:solidFill>
              <a:srgbClr val="800000"/>
            </a:solidFill>
            <a:prstDash val="dash"/>
            <a:round/>
            <a:headEnd type="none" w="sm" len="sm"/>
            <a:tailEnd type="none" w="sm" len="sm"/>
          </a:ln>
          <a:effectLst/>
        </p:spPr>
      </p:cxnSp>
      <p:sp>
        <p:nvSpPr>
          <p:cNvPr id="20" name="TextBox 16"/>
          <p:cNvSpPr txBox="1">
            <a:spLocks noChangeArrowheads="1"/>
          </p:cNvSpPr>
          <p:nvPr/>
        </p:nvSpPr>
        <p:spPr bwMode="auto">
          <a:xfrm>
            <a:off x="1190199" y="3136732"/>
            <a:ext cx="785352" cy="338554"/>
          </a:xfrm>
          <a:prstGeom prst="rect">
            <a:avLst/>
          </a:prstGeom>
          <a:blipFill>
            <a:blip r:embed="rId5" cstate="email"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>
            <a:innerShdw blurRad="228600">
              <a:srgbClr val="800000">
                <a:alpha val="95000"/>
              </a:srgbClr>
            </a:innerShdw>
          </a:effectLst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en-US" sz="1600" i="0" dirty="0" smtClean="0">
                <a:solidFill>
                  <a:srgbClr val="FFFF00"/>
                </a:solidFill>
                <a:latin typeface="Trebuchet MS" pitchFamily="34" charset="0"/>
              </a:rPr>
              <a:t>stable</a:t>
            </a:r>
            <a:endParaRPr lang="en-US" sz="1600" i="0" dirty="0">
              <a:solidFill>
                <a:srgbClr val="FFFF00"/>
              </a:solidFill>
              <a:latin typeface="Trebuchet MS" pitchFamily="34" charset="0"/>
            </a:endParaRPr>
          </a:p>
        </p:txBody>
      </p:sp>
      <p:sp>
        <p:nvSpPr>
          <p:cNvPr id="26" name="Slide Number Placeholder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12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 advClick="0" advTm="10000">
    <p:fade/>
    <p:sndAc>
      <p:stSnd>
        <p:snd r:embed="rId3" name="08f2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9972" name="Picture 4" descr="Zahniser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65124" y="1887332"/>
            <a:ext cx="2900590" cy="3030062"/>
          </a:xfrm>
          <a:prstGeom prst="rect">
            <a:avLst/>
          </a:prstGeom>
          <a:noFill/>
        </p:spPr>
      </p:pic>
      <p:sp>
        <p:nvSpPr>
          <p:cNvPr id="339973" name="Text Box 5"/>
          <p:cNvSpPr txBox="1">
            <a:spLocks noChangeArrowheads="1"/>
          </p:cNvSpPr>
          <p:nvPr/>
        </p:nvSpPr>
        <p:spPr bwMode="auto">
          <a:xfrm>
            <a:off x="3643086" y="2021568"/>
            <a:ext cx="522310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buFontTx/>
              <a:buNone/>
            </a:pPr>
            <a:r>
              <a:rPr lang="en-US" sz="2800" b="0" i="0" dirty="0">
                <a:solidFill>
                  <a:srgbClr val="000000"/>
                </a:solidFill>
                <a:latin typeface="Trebuchet MS" pitchFamily="34" charset="0"/>
              </a:rPr>
              <a:t>“The purpose of the Wilderness Act is to preserve the wilderness character of the areas to be included in the wilderness system, not to establish any particular use.”</a:t>
            </a:r>
          </a:p>
        </p:txBody>
      </p:sp>
      <p:sp>
        <p:nvSpPr>
          <p:cNvPr id="339975" name="Text Box 7"/>
          <p:cNvSpPr txBox="1">
            <a:spLocks noChangeArrowheads="1"/>
          </p:cNvSpPr>
          <p:nvPr/>
        </p:nvSpPr>
        <p:spPr bwMode="auto">
          <a:xfrm>
            <a:off x="399143" y="4983156"/>
            <a:ext cx="28520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en-US" b="0" dirty="0">
                <a:solidFill>
                  <a:srgbClr val="800000"/>
                </a:solidFill>
                <a:latin typeface="Trebuchet MS" pitchFamily="34" charset="0"/>
              </a:rPr>
              <a:t>Howard Zahniser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449943" y="130626"/>
            <a:ext cx="7322457" cy="1447800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 in </a:t>
            </a: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/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>Stewardship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13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 advClick="0" advTm="40000">
    <p:fade/>
    <p:sndAc>
      <p:stSnd>
        <p:snd r:embed="rId3" name="09f2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9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997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8" name="Text Box 4"/>
          <p:cNvSpPr txBox="1">
            <a:spLocks noChangeArrowheads="1"/>
          </p:cNvSpPr>
          <p:nvPr/>
        </p:nvSpPr>
        <p:spPr bwMode="auto">
          <a:xfrm>
            <a:off x="253773" y="3179076"/>
            <a:ext cx="324417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en-US" b="0" i="0" dirty="0">
                <a:solidFill>
                  <a:srgbClr val="000000"/>
                </a:solidFill>
                <a:latin typeface="Trebuchet MS" pitchFamily="34" charset="0"/>
              </a:rPr>
              <a:t>Wilderness “characteristics”</a:t>
            </a:r>
          </a:p>
          <a:p>
            <a:pPr>
              <a:spcBef>
                <a:spcPts val="0"/>
              </a:spcBef>
              <a:buFontTx/>
              <a:buNone/>
            </a:pPr>
            <a:endParaRPr lang="en-US" b="0" i="0" dirty="0" smtClean="0">
              <a:solidFill>
                <a:srgbClr val="000000"/>
              </a:solidFill>
              <a:latin typeface="Trebuchet MS" pitchFamily="34" charset="0"/>
            </a:endParaRPr>
          </a:p>
          <a:p>
            <a:pPr>
              <a:buFontTx/>
              <a:buNone/>
            </a:pPr>
            <a:r>
              <a:rPr lang="en-US" b="0" i="0" dirty="0" smtClean="0">
                <a:solidFill>
                  <a:srgbClr val="000000"/>
                </a:solidFill>
                <a:latin typeface="Trebuchet MS" pitchFamily="34" charset="0"/>
              </a:rPr>
              <a:t>  </a:t>
            </a:r>
            <a:r>
              <a:rPr lang="en-US" sz="2000" b="0" i="0" dirty="0" smtClean="0">
                <a:solidFill>
                  <a:srgbClr val="000000"/>
                </a:solidFill>
                <a:latin typeface="Trebuchet MS" pitchFamily="34" charset="0"/>
              </a:rPr>
              <a:t>ARE NOT THE SAME AS</a:t>
            </a:r>
            <a:endParaRPr lang="en-US" b="0" i="0" dirty="0" smtClean="0">
              <a:solidFill>
                <a:srgbClr val="000000"/>
              </a:solidFill>
              <a:latin typeface="Trebuchet MS" pitchFamily="34" charset="0"/>
            </a:endParaRPr>
          </a:p>
          <a:p>
            <a:pPr>
              <a:buFontTx/>
              <a:buNone/>
            </a:pPr>
            <a:r>
              <a:rPr lang="en-US" b="0" dirty="0" smtClean="0">
                <a:solidFill>
                  <a:srgbClr val="000000"/>
                </a:solidFill>
                <a:latin typeface="Trebuchet MS" pitchFamily="34" charset="0"/>
              </a:rPr>
              <a:t>Wilderness </a:t>
            </a:r>
            <a:r>
              <a:rPr lang="en-US" b="0" dirty="0">
                <a:solidFill>
                  <a:srgbClr val="000000"/>
                </a:solidFill>
                <a:latin typeface="Trebuchet MS" pitchFamily="34" charset="0"/>
              </a:rPr>
              <a:t>C</a:t>
            </a:r>
            <a:r>
              <a:rPr lang="en-US" b="0" dirty="0" smtClean="0">
                <a:solidFill>
                  <a:srgbClr val="000000"/>
                </a:solidFill>
                <a:latin typeface="Trebuchet MS" pitchFamily="34" charset="0"/>
              </a:rPr>
              <a:t>haracter</a:t>
            </a:r>
            <a:endParaRPr lang="en-US" b="0" dirty="0">
              <a:solidFill>
                <a:srgbClr val="000000"/>
              </a:solidFill>
              <a:latin typeface="Trebuchet MS" pitchFamily="34" charset="0"/>
            </a:endParaRPr>
          </a:p>
        </p:txBody>
      </p:sp>
      <p:pic>
        <p:nvPicPr>
          <p:cNvPr id="8" name="Picture 7" descr="14-7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01040" y="1377862"/>
            <a:ext cx="6430027" cy="48225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 descr="14-5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365313" y="3432131"/>
            <a:ext cx="3365327" cy="25239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6066" name="Picture 2" descr="Violin Parts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643087" y="972459"/>
            <a:ext cx="4831130" cy="54251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16067" name="Text Box 3"/>
          <p:cNvSpPr txBox="1">
            <a:spLocks noChangeArrowheads="1"/>
          </p:cNvSpPr>
          <p:nvPr/>
        </p:nvSpPr>
        <p:spPr bwMode="auto">
          <a:xfrm>
            <a:off x="217941" y="1569131"/>
            <a:ext cx="326548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en-US" b="0" dirty="0">
                <a:solidFill>
                  <a:srgbClr val="000000"/>
                </a:solidFill>
                <a:latin typeface="Trebuchet MS" pitchFamily="34" charset="0"/>
              </a:rPr>
              <a:t>Wilderness </a:t>
            </a:r>
            <a:r>
              <a:rPr lang="en-US" b="0" dirty="0" smtClean="0">
                <a:solidFill>
                  <a:srgbClr val="000000"/>
                </a:solidFill>
                <a:latin typeface="Trebuchet MS" pitchFamily="34" charset="0"/>
              </a:rPr>
              <a:t>Character </a:t>
            </a:r>
            <a:r>
              <a:rPr lang="en-US" b="0" i="0" dirty="0">
                <a:solidFill>
                  <a:srgbClr val="000000"/>
                </a:solidFill>
                <a:latin typeface="Trebuchet MS" pitchFamily="34" charset="0"/>
              </a:rPr>
              <a:t>is more than the sum of its parts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49943" y="130626"/>
            <a:ext cx="7322457" cy="1447800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</a:t>
            </a: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/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>What Is It?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14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9382" y="3158836"/>
            <a:ext cx="326274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b="0" i="0" dirty="0" smtClean="0">
                <a:solidFill>
                  <a:srgbClr val="000000"/>
                </a:solidFill>
                <a:latin typeface="Trebuchet MS" pitchFamily="34" charset="0"/>
              </a:rPr>
              <a:t>“an enduring </a:t>
            </a:r>
            <a:r>
              <a:rPr lang="en-US" b="0" i="0" u="sng" dirty="0" smtClean="0">
                <a:solidFill>
                  <a:srgbClr val="000000"/>
                </a:solidFill>
                <a:latin typeface="Trebuchet MS" pitchFamily="34" charset="0"/>
              </a:rPr>
              <a:t>resource</a:t>
            </a:r>
            <a:r>
              <a:rPr lang="en-US" b="0" i="0" dirty="0" smtClean="0">
                <a:solidFill>
                  <a:srgbClr val="000000"/>
                </a:solidFill>
                <a:latin typeface="Trebuchet MS" pitchFamily="34" charset="0"/>
              </a:rPr>
              <a:t> of wilderness”</a:t>
            </a:r>
          </a:p>
          <a:p>
            <a:pPr>
              <a:buNone/>
            </a:pPr>
            <a:r>
              <a:rPr lang="en-US" b="0" i="0" cap="small" dirty="0" smtClean="0">
                <a:solidFill>
                  <a:srgbClr val="000000"/>
                </a:solidFill>
                <a:latin typeface="Trebuchet MS" pitchFamily="34" charset="0"/>
              </a:rPr>
              <a:t>not</a:t>
            </a:r>
          </a:p>
          <a:p>
            <a:pPr>
              <a:buNone/>
            </a:pPr>
            <a:r>
              <a:rPr lang="en-US" b="0" i="0" dirty="0" smtClean="0">
                <a:solidFill>
                  <a:srgbClr val="000000"/>
                </a:solidFill>
                <a:latin typeface="Trebuchet MS" pitchFamily="34" charset="0"/>
              </a:rPr>
              <a:t>“resourc</a:t>
            </a:r>
            <a:r>
              <a:rPr lang="en-US" b="0" i="0" u="sng" dirty="0" smtClean="0">
                <a:solidFill>
                  <a:srgbClr val="000000"/>
                </a:solidFill>
                <a:latin typeface="Trebuchet MS" pitchFamily="34" charset="0"/>
              </a:rPr>
              <a:t>es</a:t>
            </a:r>
            <a:r>
              <a:rPr lang="en-US" b="0" i="0" dirty="0" smtClean="0">
                <a:solidFill>
                  <a:srgbClr val="000000"/>
                </a:solidFill>
                <a:latin typeface="Trebuchet MS" pitchFamily="34" charset="0"/>
              </a:rPr>
              <a:t>” </a:t>
            </a:r>
            <a:endParaRPr lang="en-US" b="0" i="0" dirty="0">
              <a:solidFill>
                <a:srgbClr val="000000"/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ransition spd="slow" advClick="0" advTm="108000">
    <p:fade thruBlk="1"/>
    <p:sndAc>
      <p:stSnd>
        <p:snd r:embed="rId3" name="11f2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1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16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6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64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16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8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160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85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9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068" grpId="0"/>
      <p:bldP spid="216068" grpId="1"/>
      <p:bldP spid="216067" grpId="0"/>
      <p:bldP spid="11" grpId="0"/>
      <p:bldP spid="11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371" name="Picture 27" descr="GTR 212 Cover - Final copy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19138" y="1385429"/>
            <a:ext cx="3697287" cy="5057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3" name="Rectangle 2"/>
          <p:cNvSpPr txBox="1">
            <a:spLocks noChangeArrowheads="1"/>
          </p:cNvSpPr>
          <p:nvPr/>
        </p:nvSpPr>
        <p:spPr>
          <a:xfrm>
            <a:off x="449943" y="130626"/>
            <a:ext cx="7322457" cy="1447800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</a:t>
            </a: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/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>What Is It?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4920343" y="1330036"/>
            <a:ext cx="3817257" cy="3158837"/>
            <a:chOff x="4920343" y="1537856"/>
            <a:chExt cx="3817257" cy="3158837"/>
          </a:xfrm>
        </p:grpSpPr>
        <p:sp>
          <p:nvSpPr>
            <p:cNvPr id="185348" name="Text Box 4"/>
            <p:cNvSpPr txBox="1">
              <a:spLocks noChangeArrowheads="1"/>
            </p:cNvSpPr>
            <p:nvPr/>
          </p:nvSpPr>
          <p:spPr bwMode="auto">
            <a:xfrm>
              <a:off x="4920343" y="1743170"/>
              <a:ext cx="3817257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231775" indent="-231775">
                <a:buFontTx/>
                <a:buNone/>
              </a:pPr>
              <a:r>
                <a:rPr lang="en-US" b="0" i="0" dirty="0">
                  <a:solidFill>
                    <a:srgbClr val="000000"/>
                  </a:solidFill>
                  <a:latin typeface="Trebuchet MS" pitchFamily="34" charset="0"/>
                </a:rPr>
                <a:t>Wilderness Act of 1964</a:t>
              </a:r>
            </a:p>
          </p:txBody>
        </p:sp>
        <p:sp>
          <p:nvSpPr>
            <p:cNvPr id="185349" name="Text Box 5"/>
            <p:cNvSpPr txBox="1">
              <a:spLocks noChangeArrowheads="1"/>
            </p:cNvSpPr>
            <p:nvPr/>
          </p:nvSpPr>
          <p:spPr bwMode="auto">
            <a:xfrm>
              <a:off x="5086647" y="2706998"/>
              <a:ext cx="348464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231775" indent="-231775">
                <a:buFontTx/>
                <a:buNone/>
              </a:pPr>
              <a:r>
                <a:rPr lang="en-US" b="0" i="0" dirty="0" smtClean="0">
                  <a:solidFill>
                    <a:srgbClr val="000000"/>
                  </a:solidFill>
                  <a:latin typeface="Trebuchet MS" pitchFamily="34" charset="0"/>
                </a:rPr>
                <a:t>“wilderness character”</a:t>
              </a:r>
              <a:endParaRPr lang="en-US" b="0" i="0" dirty="0">
                <a:solidFill>
                  <a:srgbClr val="000000"/>
                </a:solidFill>
                <a:latin typeface="Trebuchet MS" pitchFamily="34" charset="0"/>
              </a:endParaRPr>
            </a:p>
          </p:txBody>
        </p:sp>
        <p:sp>
          <p:nvSpPr>
            <p:cNvPr id="185350" name="Line 6"/>
            <p:cNvSpPr>
              <a:spLocks noChangeShapeType="1"/>
            </p:cNvSpPr>
            <p:nvPr/>
          </p:nvSpPr>
          <p:spPr bwMode="auto">
            <a:xfrm>
              <a:off x="6828972" y="2175635"/>
              <a:ext cx="0" cy="589484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>
                <a:solidFill>
                  <a:srgbClr val="000000"/>
                </a:solidFill>
                <a:latin typeface="Trebuchet MS" pitchFamily="34" charset="0"/>
              </a:endParaRPr>
            </a:p>
          </p:txBody>
        </p:sp>
        <p:grpSp>
          <p:nvGrpSpPr>
            <p:cNvPr id="24" name="Group 23"/>
            <p:cNvGrpSpPr/>
            <p:nvPr/>
          </p:nvGrpSpPr>
          <p:grpSpPr>
            <a:xfrm>
              <a:off x="5131124" y="3197550"/>
              <a:ext cx="3395696" cy="1398934"/>
              <a:chOff x="5452609" y="2466999"/>
              <a:chExt cx="2787650" cy="1032262"/>
            </a:xfrm>
          </p:grpSpPr>
          <p:sp>
            <p:nvSpPr>
              <p:cNvPr id="185355" name="Text Box 11"/>
              <p:cNvSpPr txBox="1">
                <a:spLocks noChangeArrowheads="1"/>
              </p:cNvSpPr>
              <p:nvPr/>
            </p:nvSpPr>
            <p:spPr bwMode="auto">
              <a:xfrm>
                <a:off x="5452609" y="2886075"/>
                <a:ext cx="2787650" cy="6131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marL="231775" indent="-231775">
                  <a:buFontTx/>
                  <a:buNone/>
                </a:pPr>
                <a:r>
                  <a:rPr lang="en-US" b="0" i="0" dirty="0">
                    <a:solidFill>
                      <a:srgbClr val="000000"/>
                    </a:solidFill>
                    <a:latin typeface="Trebuchet MS" pitchFamily="34" charset="0"/>
                  </a:rPr>
                  <a:t>Section 2(c) Definition of Wilderness</a:t>
                </a:r>
              </a:p>
            </p:txBody>
          </p:sp>
          <p:sp>
            <p:nvSpPr>
              <p:cNvPr id="185356" name="Line 12"/>
              <p:cNvSpPr>
                <a:spLocks noChangeShapeType="1"/>
              </p:cNvSpPr>
              <p:nvPr/>
            </p:nvSpPr>
            <p:spPr bwMode="auto">
              <a:xfrm>
                <a:off x="6846434" y="2466999"/>
                <a:ext cx="0" cy="434975"/>
              </a:xfrm>
              <a:prstGeom prst="line">
                <a:avLst/>
              </a:prstGeom>
              <a:noFill/>
              <a:ln w="28575">
                <a:solidFill>
                  <a:srgbClr val="000066"/>
                </a:solidFill>
                <a:round/>
                <a:headEnd/>
                <a:tailEnd type="triangle" w="med" len="med"/>
              </a:ln>
              <a:effectLst/>
            </p:spPr>
            <p:txBody>
              <a:bodyPr>
                <a:spAutoFit/>
              </a:bodyPr>
              <a:lstStyle/>
              <a:p>
                <a:endParaRPr lang="en-US">
                  <a:solidFill>
                    <a:srgbClr val="000000"/>
                  </a:solidFill>
                  <a:latin typeface="Trebuchet MS" pitchFamily="34" charset="0"/>
                </a:endParaRPr>
              </a:p>
            </p:txBody>
          </p:sp>
        </p:grpSp>
        <p:sp>
          <p:nvSpPr>
            <p:cNvPr id="27" name="Rounded Rectangle 26"/>
            <p:cNvSpPr/>
            <p:nvPr/>
          </p:nvSpPr>
          <p:spPr bwMode="auto">
            <a:xfrm>
              <a:off x="5080000" y="1537856"/>
              <a:ext cx="3541486" cy="3158837"/>
            </a:xfrm>
            <a:prstGeom prst="roundRect">
              <a:avLst/>
            </a:prstGeom>
            <a:noFill/>
            <a:ln w="50800" cap="rnd" cmpd="sng" algn="ctr">
              <a:solidFill>
                <a:srgbClr val="800000"/>
              </a:solidFill>
              <a:prstDash val="sysDash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6000" b="1" i="0" u="none" strike="noStrike" cap="none" normalizeH="0" baseline="0" smtClean="0">
                <a:ln>
                  <a:noFill/>
                </a:ln>
                <a:solidFill>
                  <a:srgbClr val="FFFF66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5179468" y="4656210"/>
            <a:ext cx="3300942" cy="1362345"/>
            <a:chOff x="5179468" y="4656210"/>
            <a:chExt cx="3300942" cy="1362345"/>
          </a:xfrm>
        </p:grpSpPr>
        <p:sp>
          <p:nvSpPr>
            <p:cNvPr id="185359" name="Text Box 15"/>
            <p:cNvSpPr txBox="1">
              <a:spLocks noChangeArrowheads="1"/>
            </p:cNvSpPr>
            <p:nvPr/>
          </p:nvSpPr>
          <p:spPr bwMode="auto">
            <a:xfrm>
              <a:off x="5179468" y="5409157"/>
              <a:ext cx="3300942" cy="6093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231775" indent="-231775">
                <a:lnSpc>
                  <a:spcPct val="45000"/>
                </a:lnSpc>
                <a:buFontTx/>
                <a:buNone/>
              </a:pPr>
              <a:r>
                <a:rPr lang="en-US" b="0" i="0" dirty="0">
                  <a:solidFill>
                    <a:srgbClr val="000000"/>
                  </a:solidFill>
                  <a:latin typeface="Trebuchet MS" pitchFamily="34" charset="0"/>
                </a:rPr>
                <a:t>Qualities of</a:t>
              </a:r>
            </a:p>
            <a:p>
              <a:pPr marL="231775" indent="-231775">
                <a:lnSpc>
                  <a:spcPct val="45000"/>
                </a:lnSpc>
                <a:buFontTx/>
                <a:buNone/>
              </a:pPr>
              <a:r>
                <a:rPr lang="en-US" b="0" i="0" dirty="0">
                  <a:solidFill>
                    <a:srgbClr val="000000"/>
                  </a:solidFill>
                  <a:latin typeface="Trebuchet MS" pitchFamily="34" charset="0"/>
                </a:rPr>
                <a:t>Wilderness Character</a:t>
              </a:r>
            </a:p>
          </p:txBody>
        </p:sp>
        <p:sp>
          <p:nvSpPr>
            <p:cNvPr id="28" name="Line 12"/>
            <p:cNvSpPr>
              <a:spLocks noChangeShapeType="1"/>
            </p:cNvSpPr>
            <p:nvPr/>
          </p:nvSpPr>
          <p:spPr bwMode="auto">
            <a:xfrm>
              <a:off x="6836232" y="4656210"/>
              <a:ext cx="0" cy="589484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>
                <a:solidFill>
                  <a:srgbClr val="000000"/>
                </a:solidFill>
                <a:latin typeface="Trebuchet MS" pitchFamily="34" charset="0"/>
              </a:endParaRPr>
            </a:p>
          </p:txBody>
        </p:sp>
      </p:grp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15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Tm="40000">
    <p:fade/>
    <p:sndAc>
      <p:stSnd>
        <p:snd r:embed="rId3" name="12f3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616850" y="3111748"/>
            <a:ext cx="3976913" cy="827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115888" indent="-115888" algn="l">
              <a:lnSpc>
                <a:spcPts val="2800"/>
              </a:lnSpc>
              <a:spcBef>
                <a:spcPts val="0"/>
              </a:spcBef>
              <a:buFontTx/>
              <a:buNone/>
            </a:pPr>
            <a:r>
              <a:rPr lang="en-US" sz="2800" i="0" dirty="0" smtClean="0">
                <a:solidFill>
                  <a:srgbClr val="008000"/>
                </a:solidFill>
                <a:latin typeface="Centaur" pitchFamily="18" charset="0"/>
              </a:rPr>
              <a:t>“…affected primarily by the forces of nature…”</a:t>
            </a:r>
          </a:p>
        </p:txBody>
      </p:sp>
      <p:sp>
        <p:nvSpPr>
          <p:cNvPr id="187394" name="Text Box 2"/>
          <p:cNvSpPr txBox="1">
            <a:spLocks noChangeArrowheads="1"/>
          </p:cNvSpPr>
          <p:nvPr/>
        </p:nvSpPr>
        <p:spPr bwMode="auto">
          <a:xfrm>
            <a:off x="506413" y="1024864"/>
            <a:ext cx="313667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31775" indent="-231775" algn="l">
              <a:buFontTx/>
              <a:buNone/>
            </a:pPr>
            <a:r>
              <a:rPr lang="en-US" sz="2800" i="0" dirty="0" smtClean="0">
                <a:solidFill>
                  <a:srgbClr val="000000"/>
                </a:solidFill>
                <a:latin typeface="Trebuchet MS" pitchFamily="34" charset="0"/>
              </a:rPr>
              <a:t>Untrammeled</a:t>
            </a:r>
            <a:endParaRPr lang="en-US" sz="2800" i="0" dirty="0">
              <a:solidFill>
                <a:srgbClr val="000000"/>
              </a:solidFill>
              <a:latin typeface="Trebuchet MS" pitchFamily="34" charset="0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49943" y="130626"/>
            <a:ext cx="7765143" cy="696688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Character: Qualities</a:t>
            </a: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/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endParaRPr kumimoji="0" lang="en-US" sz="4000" b="0" i="1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rebuchet MS" pitchFamily="34" charset="0"/>
              <a:ea typeface="+mj-ea"/>
              <a:cs typeface="Lucida Sans Unicode" pitchFamily="34" charset="0"/>
            </a:endParaRPr>
          </a:p>
        </p:txBody>
      </p:sp>
      <p:sp>
        <p:nvSpPr>
          <p:cNvPr id="187395" name="Text Box 3"/>
          <p:cNvSpPr txBox="1">
            <a:spLocks noChangeArrowheads="1"/>
          </p:cNvSpPr>
          <p:nvPr/>
        </p:nvSpPr>
        <p:spPr bwMode="auto">
          <a:xfrm>
            <a:off x="609600" y="1580491"/>
            <a:ext cx="3976913" cy="1545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115888" indent="-115888" algn="l">
              <a:lnSpc>
                <a:spcPts val="2800"/>
              </a:lnSpc>
              <a:spcBef>
                <a:spcPts val="0"/>
              </a:spcBef>
              <a:buFontTx/>
              <a:buNone/>
            </a:pPr>
            <a:r>
              <a:rPr lang="en-US" sz="2800" i="0" dirty="0" smtClean="0">
                <a:solidFill>
                  <a:srgbClr val="008000"/>
                </a:solidFill>
                <a:latin typeface="Centaur" pitchFamily="18" charset="0"/>
              </a:rPr>
              <a:t>“…an area where the earth and its community of life are untrammeled by man…”</a:t>
            </a:r>
          </a:p>
        </p:txBody>
      </p:sp>
      <p:pic>
        <p:nvPicPr>
          <p:cNvPr id="187399" name="Picture 7" descr="Kennedy quote photo - reduced sizse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2540000" y="2948227"/>
            <a:ext cx="6259512" cy="36915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5" descr="Crown flames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385935" y="1267280"/>
            <a:ext cx="3368675" cy="51228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16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132124" y="4341074"/>
            <a:ext cx="256903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FontTx/>
              <a:buNone/>
            </a:pPr>
            <a:r>
              <a:rPr lang="en-US" i="0" dirty="0" err="1" smtClean="0">
                <a:solidFill>
                  <a:srgbClr val="000000"/>
                </a:solidFill>
                <a:latin typeface="Trebuchet MS" pitchFamily="34" charset="0"/>
              </a:rPr>
              <a:t>Unmanipulated</a:t>
            </a:r>
            <a:endParaRPr lang="en-US" i="0" dirty="0" smtClean="0">
              <a:solidFill>
                <a:srgbClr val="000000"/>
              </a:solidFill>
              <a:latin typeface="Trebuchet MS" pitchFamily="34" charset="0"/>
            </a:endParaRPr>
          </a:p>
          <a:p>
            <a:pPr algn="r">
              <a:buFontTx/>
              <a:buNone/>
            </a:pPr>
            <a:r>
              <a:rPr lang="en-US" i="0" dirty="0" smtClean="0">
                <a:solidFill>
                  <a:srgbClr val="000000"/>
                </a:solidFill>
                <a:latin typeface="Trebuchet MS" pitchFamily="34" charset="0"/>
              </a:rPr>
              <a:t>Free</a:t>
            </a:r>
          </a:p>
          <a:p>
            <a:pPr algn="r">
              <a:buNone/>
            </a:pPr>
            <a:r>
              <a:rPr lang="en-US" i="0" dirty="0" smtClean="0">
                <a:solidFill>
                  <a:srgbClr val="000000"/>
                </a:solidFill>
                <a:latin typeface="Trebuchet MS" pitchFamily="34" charset="0"/>
              </a:rPr>
              <a:t>Uncontrolled</a:t>
            </a:r>
          </a:p>
          <a:p>
            <a:pPr algn="r">
              <a:buFontTx/>
              <a:buNone/>
            </a:pPr>
            <a:r>
              <a:rPr lang="en-US" i="0" dirty="0" smtClean="0">
                <a:solidFill>
                  <a:srgbClr val="000000"/>
                </a:solidFill>
                <a:latin typeface="Trebuchet MS" pitchFamily="34" charset="0"/>
              </a:rPr>
              <a:t>Wild</a:t>
            </a:r>
          </a:p>
        </p:txBody>
      </p:sp>
    </p:spTree>
  </p:cSld>
  <p:clrMapOvr>
    <a:masterClrMapping/>
  </p:clrMapOvr>
  <p:transition spd="slow" advClick="0" advTm="40000">
    <p:fade thruBlk="1"/>
    <p:sndAc>
      <p:stSnd>
        <p:snd r:embed="rId3" name="13f2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7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7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7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873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7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32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7394" grpId="0"/>
      <p:bldP spid="18739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49943" y="130626"/>
            <a:ext cx="7765143" cy="696688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Character: Qualities</a:t>
            </a: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/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endParaRPr kumimoji="0" lang="en-US" sz="4000" b="0" i="1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rebuchet MS" pitchFamily="34" charset="0"/>
              <a:ea typeface="+mj-ea"/>
              <a:cs typeface="Lucida Sans Unicode" pitchFamily="34" charset="0"/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506413" y="1024864"/>
            <a:ext cx="313667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31775" indent="-231775" algn="l">
              <a:buFontTx/>
              <a:buNone/>
            </a:pPr>
            <a:r>
              <a:rPr lang="en-US" sz="2800" i="0" dirty="0" smtClean="0">
                <a:solidFill>
                  <a:srgbClr val="000000"/>
                </a:solidFill>
                <a:latin typeface="Trebuchet MS" pitchFamily="34" charset="0"/>
              </a:rPr>
              <a:t>Untrammeled</a:t>
            </a:r>
            <a:endParaRPr lang="en-US" sz="2800" i="0" dirty="0">
              <a:solidFill>
                <a:srgbClr val="000000"/>
              </a:solidFill>
              <a:latin typeface="Trebuchet MS" pitchFamily="34" charset="0"/>
            </a:endParaRPr>
          </a:p>
        </p:txBody>
      </p:sp>
      <p:pic>
        <p:nvPicPr>
          <p:cNvPr id="8" name="Picture 13" descr="Arctic National Wildlife Refuge, Brian Anderson pic - reduced"/>
          <p:cNvPicPr>
            <a:picLocks noChangeAspect="1" noChangeArrowheads="1"/>
          </p:cNvPicPr>
          <p:nvPr/>
        </p:nvPicPr>
        <p:blipFill>
          <a:blip r:embed="rId4" cstate="email">
            <a:lum bright="25000"/>
          </a:blip>
          <a:srcRect/>
          <a:stretch>
            <a:fillRect/>
          </a:stretch>
        </p:blipFill>
        <p:spPr bwMode="auto">
          <a:xfrm>
            <a:off x="1310962" y="2044079"/>
            <a:ext cx="6512236" cy="42340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31750"/>
          </a:effectLst>
        </p:spPr>
      </p:pic>
      <p:pic>
        <p:nvPicPr>
          <p:cNvPr id="9" name="Picture 4" descr="Statue-of-Liberty---reduced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07976" y="1565493"/>
            <a:ext cx="2319111" cy="32714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6" descr="Vietnam_War_Memorial #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473372" y="1063400"/>
            <a:ext cx="2337254" cy="25941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17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25000">
    <p:fade/>
    <p:sndAc>
      <p:stSnd>
        <p:snd r:embed="rId3" name="15f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6" descr="Yell collar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878946" y="3555998"/>
            <a:ext cx="4024415" cy="29028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13" descr="plane dropping retardant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499106" y="1065895"/>
            <a:ext cx="4324429" cy="29110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7394" name="Text Box 2"/>
          <p:cNvSpPr txBox="1">
            <a:spLocks noChangeArrowheads="1"/>
          </p:cNvSpPr>
          <p:nvPr/>
        </p:nvSpPr>
        <p:spPr bwMode="auto">
          <a:xfrm>
            <a:off x="506413" y="1024864"/>
            <a:ext cx="313667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31775" indent="-231775" algn="l">
              <a:buFontTx/>
              <a:buNone/>
            </a:pPr>
            <a:r>
              <a:rPr lang="en-US" sz="2800" i="0" dirty="0" smtClean="0">
                <a:solidFill>
                  <a:srgbClr val="000000"/>
                </a:solidFill>
                <a:latin typeface="Trebuchet MS" pitchFamily="34" charset="0"/>
              </a:rPr>
              <a:t>Untrammeled</a:t>
            </a:r>
            <a:endParaRPr lang="en-US" sz="2800" i="0" dirty="0">
              <a:solidFill>
                <a:srgbClr val="000000"/>
              </a:solidFill>
              <a:latin typeface="Trebuchet MS" pitchFamily="34" charset="0"/>
            </a:endParaRPr>
          </a:p>
        </p:txBody>
      </p:sp>
      <p:sp>
        <p:nvSpPr>
          <p:cNvPr id="187395" name="Text Box 3"/>
          <p:cNvSpPr txBox="1">
            <a:spLocks noChangeArrowheads="1"/>
          </p:cNvSpPr>
          <p:nvPr/>
        </p:nvSpPr>
        <p:spPr bwMode="auto">
          <a:xfrm>
            <a:off x="856344" y="1565977"/>
            <a:ext cx="3643085" cy="1528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115888" indent="-115888" algn="l">
              <a:lnSpc>
                <a:spcPts val="2800"/>
              </a:lnSpc>
              <a:spcBef>
                <a:spcPts val="0"/>
              </a:spcBef>
              <a:buFontTx/>
              <a:buNone/>
            </a:pPr>
            <a:r>
              <a:rPr lang="en-US" i="0" dirty="0" smtClean="0">
                <a:solidFill>
                  <a:srgbClr val="000000"/>
                </a:solidFill>
                <a:latin typeface="Trebuchet MS" pitchFamily="34" charset="0"/>
              </a:rPr>
              <a:t>Degraded by actions that manipulate, control, or hinder “the community of life”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49943" y="130626"/>
            <a:ext cx="7765143" cy="696688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Character: Qualities</a:t>
            </a: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/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endParaRPr kumimoji="0" lang="en-US" sz="4000" b="0" i="1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rebuchet MS" pitchFamily="34" charset="0"/>
              <a:ea typeface="+mj-ea"/>
              <a:cs typeface="Lucida Sans Unicode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90285" y="3615360"/>
            <a:ext cx="3309258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FontTx/>
              <a:buNone/>
            </a:pPr>
            <a:r>
              <a:rPr lang="en-US" i="0" dirty="0" smtClean="0">
                <a:solidFill>
                  <a:srgbClr val="000000"/>
                </a:solidFill>
                <a:latin typeface="Trebuchet MS" pitchFamily="34" charset="0"/>
              </a:rPr>
              <a:t>Spraying weeds</a:t>
            </a:r>
          </a:p>
          <a:p>
            <a:pPr algn="r">
              <a:buFontTx/>
              <a:buNone/>
            </a:pPr>
            <a:r>
              <a:rPr lang="en-US" i="0" dirty="0" smtClean="0">
                <a:solidFill>
                  <a:srgbClr val="000000"/>
                </a:solidFill>
                <a:latin typeface="Trebuchet MS" pitchFamily="34" charset="0"/>
              </a:rPr>
              <a:t>Killing predators</a:t>
            </a:r>
          </a:p>
          <a:p>
            <a:pPr algn="r">
              <a:buFontTx/>
              <a:buNone/>
            </a:pPr>
            <a:r>
              <a:rPr lang="en-US" i="0" dirty="0" smtClean="0">
                <a:solidFill>
                  <a:srgbClr val="000000"/>
                </a:solidFill>
                <a:latin typeface="Trebuchet MS" pitchFamily="34" charset="0"/>
              </a:rPr>
              <a:t>Collaring</a:t>
            </a:r>
          </a:p>
          <a:p>
            <a:pPr algn="r">
              <a:buFontTx/>
              <a:buNone/>
            </a:pPr>
            <a:r>
              <a:rPr lang="en-US" i="0" dirty="0" smtClean="0">
                <a:solidFill>
                  <a:srgbClr val="000000"/>
                </a:solidFill>
                <a:latin typeface="Trebuchet MS" pitchFamily="34" charset="0"/>
              </a:rPr>
              <a:t>Suppressing / lighting fires</a:t>
            </a:r>
          </a:p>
        </p:txBody>
      </p:sp>
      <p:pic>
        <p:nvPicPr>
          <p:cNvPr id="8" name="Picture 7" descr="2001 2 sprayers cropped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4554872" y="2960260"/>
            <a:ext cx="2426499" cy="31930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 descr="killing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6444344" y="1074056"/>
            <a:ext cx="2237240" cy="31505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18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15" name="Picture 14" descr="drip torch cropped.jp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4206386" y="3706541"/>
            <a:ext cx="2614503" cy="23922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Tm="45000">
    <p:fade/>
    <p:sndAc>
      <p:stSnd>
        <p:snd r:embed="rId3" name="16f2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7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3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1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3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39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49943" y="130626"/>
            <a:ext cx="7765143" cy="696688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Character: Qualities</a:t>
            </a: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/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endParaRPr kumimoji="0" lang="en-US" sz="4000" b="0" i="1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rebuchet MS" pitchFamily="34" charset="0"/>
              <a:ea typeface="+mj-ea"/>
              <a:cs typeface="Lucida Sans Unicode" pitchFamily="34" charset="0"/>
            </a:endParaRPr>
          </a:p>
        </p:txBody>
      </p:sp>
      <p:pic>
        <p:nvPicPr>
          <p:cNvPr id="6" name="Picture 5" descr="Crown flames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914401" y="1611087"/>
            <a:ext cx="7300685" cy="37243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506413" y="1024864"/>
            <a:ext cx="313667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31775" indent="-231775" algn="l">
              <a:buFontTx/>
              <a:buNone/>
            </a:pPr>
            <a:r>
              <a:rPr lang="en-US" sz="2800" i="0" dirty="0" smtClean="0">
                <a:solidFill>
                  <a:srgbClr val="000000"/>
                </a:solidFill>
                <a:latin typeface="Trebuchet MS" pitchFamily="34" charset="0"/>
              </a:rPr>
              <a:t>Untrammeled</a:t>
            </a:r>
            <a:endParaRPr lang="en-US" sz="2800" i="0" dirty="0">
              <a:solidFill>
                <a:srgbClr val="000000"/>
              </a:solidFill>
              <a:latin typeface="Trebuchet MS" pitchFamily="34" charset="0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449943" y="5588000"/>
            <a:ext cx="821508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en-US" sz="2800" i="0" dirty="0" smtClean="0">
                <a:solidFill>
                  <a:srgbClr val="800000"/>
                </a:solidFill>
                <a:latin typeface="Trebuchet MS" pitchFamily="34" charset="0"/>
              </a:rPr>
              <a:t>Wilderness is essentially unhindered and free from modern human control or manipulation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19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29000">
    <p:fade/>
    <p:sndAc>
      <p:stSnd>
        <p:snd r:embed="rId3" name="17f2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474" name="Rectangle 2"/>
          <p:cNvSpPr>
            <a:spLocks noGrp="1" noChangeArrowheads="1"/>
          </p:cNvSpPr>
          <p:nvPr>
            <p:ph type="title"/>
          </p:nvPr>
        </p:nvSpPr>
        <p:spPr>
          <a:xfrm>
            <a:off x="449943" y="0"/>
            <a:ext cx="7322457" cy="1447800"/>
          </a:xfrm>
        </p:spPr>
        <p:txBody>
          <a:bodyPr/>
          <a:lstStyle/>
          <a:p>
            <a:pPr algn="l"/>
            <a:r>
              <a:rPr lang="en-US" sz="4000" i="1" dirty="0" smtClean="0">
                <a:latin typeface="Trebuchet MS" pitchFamily="34" charset="0"/>
                <a:cs typeface="Lucida Sans Unicode" pitchFamily="34" charset="0"/>
              </a:rPr>
              <a:t>Monitoring Changes in</a:t>
            </a:r>
            <a:br>
              <a:rPr lang="en-US" sz="4000" i="1" dirty="0" smtClean="0">
                <a:latin typeface="Trebuchet MS" pitchFamily="34" charset="0"/>
                <a:cs typeface="Lucida Sans Unicode" pitchFamily="34" charset="0"/>
              </a:rPr>
            </a:br>
            <a:r>
              <a:rPr lang="en-US" sz="4000" i="1" dirty="0" smtClean="0">
                <a:latin typeface="Trebuchet MS" pitchFamily="34" charset="0"/>
                <a:cs typeface="Lucida Sans Unicode" pitchFamily="34" charset="0"/>
              </a:rPr>
              <a:t>Wilderness Character</a:t>
            </a:r>
            <a:endParaRPr lang="en-US" sz="4000" i="1" dirty="0">
              <a:latin typeface="Trebuchet MS" pitchFamily="34" charset="0"/>
              <a:cs typeface="Lucida Sans Unicode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42686" y="4328888"/>
            <a:ext cx="4038600" cy="1723571"/>
          </a:xfrm>
        </p:spPr>
        <p:txBody>
          <a:bodyPr/>
          <a:lstStyle/>
          <a:p>
            <a:pPr>
              <a:buNone/>
            </a:pPr>
            <a:r>
              <a:rPr lang="en-US" sz="2000" dirty="0" smtClean="0">
                <a:latin typeface="Trebuchet MS" pitchFamily="34" charset="0"/>
                <a:cs typeface="Lucida Sans Unicode" pitchFamily="34" charset="0"/>
              </a:rPr>
              <a:t>Peter Landres</a:t>
            </a:r>
          </a:p>
          <a:p>
            <a:pPr>
              <a:buNone/>
            </a:pPr>
            <a:r>
              <a:rPr lang="en-US" sz="2000" dirty="0" smtClean="0">
                <a:latin typeface="Trebuchet MS" pitchFamily="34" charset="0"/>
                <a:cs typeface="Lucida Sans Unicode" pitchFamily="34" charset="0"/>
              </a:rPr>
              <a:t>Ecologist, USDA Forest Service</a:t>
            </a:r>
          </a:p>
          <a:p>
            <a:pPr>
              <a:buNone/>
            </a:pPr>
            <a:r>
              <a:rPr lang="en-US" sz="2000" dirty="0" smtClean="0">
                <a:latin typeface="Trebuchet MS" pitchFamily="34" charset="0"/>
                <a:cs typeface="Lucida Sans Unicode" pitchFamily="34" charset="0"/>
              </a:rPr>
              <a:t>Aldo Leopold Wilderness Research Institute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633685" y="4328886"/>
            <a:ext cx="4038600" cy="2013857"/>
          </a:xfrm>
        </p:spPr>
        <p:txBody>
          <a:bodyPr/>
          <a:lstStyle/>
          <a:p>
            <a:pPr>
              <a:buNone/>
            </a:pPr>
            <a:r>
              <a:rPr lang="en-US" sz="2000" dirty="0" smtClean="0">
                <a:latin typeface="Trebuchet MS" pitchFamily="34" charset="0"/>
              </a:rPr>
              <a:t>Chris Barns</a:t>
            </a:r>
          </a:p>
          <a:p>
            <a:pPr>
              <a:buNone/>
            </a:pPr>
            <a:r>
              <a:rPr lang="en-US" sz="2000" dirty="0" smtClean="0">
                <a:solidFill>
                  <a:srgbClr val="000000"/>
                </a:solidFill>
                <a:latin typeface="Trebuchet MS" pitchFamily="34" charset="0"/>
              </a:rPr>
              <a:t>Wilderness</a:t>
            </a:r>
            <a:r>
              <a:rPr lang="en-US" sz="2000" dirty="0" smtClean="0">
                <a:latin typeface="Trebuchet MS" pitchFamily="34" charset="0"/>
              </a:rPr>
              <a:t> Specialist, BLM National Landscape Conservation System</a:t>
            </a:r>
          </a:p>
          <a:p>
            <a:pPr>
              <a:buNone/>
            </a:pPr>
            <a:r>
              <a:rPr lang="en-US" sz="2000" dirty="0" smtClean="0">
                <a:latin typeface="Trebuchet MS" pitchFamily="34" charset="0"/>
              </a:rPr>
              <a:t>Arthur Carhart National Wilderness Training Center</a:t>
            </a:r>
          </a:p>
        </p:txBody>
      </p:sp>
      <p:pic>
        <p:nvPicPr>
          <p:cNvPr id="6" name="Picture 5" descr="24 - CB at The Reservoir - cropped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486408" y="1573863"/>
            <a:ext cx="2315680" cy="24412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 descr="Peter Landres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091146" y="1589248"/>
            <a:ext cx="2706178" cy="2421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9BC01-F741-4AF9-B540-373CB0B34D98}" type="slidenum">
              <a:rPr lang="en-US" smtClean="0">
                <a:solidFill>
                  <a:srgbClr val="000000"/>
                </a:solidFill>
              </a:rPr>
              <a:pPr/>
              <a:t>2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Tm="20000">
    <p:dissolve/>
    <p:sndAc>
      <p:stSnd>
        <p:snd r:embed="rId3" name="02f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5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5" name="Text Box 3"/>
          <p:cNvSpPr txBox="1">
            <a:spLocks noChangeArrowheads="1"/>
          </p:cNvSpPr>
          <p:nvPr/>
        </p:nvSpPr>
        <p:spPr bwMode="auto">
          <a:xfrm>
            <a:off x="609601" y="1943341"/>
            <a:ext cx="2814638" cy="1545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115888" indent="-115888" algn="l">
              <a:lnSpc>
                <a:spcPts val="2800"/>
              </a:lnSpc>
              <a:spcBef>
                <a:spcPts val="0"/>
              </a:spcBef>
              <a:buFontTx/>
              <a:buNone/>
            </a:pPr>
            <a:r>
              <a:rPr lang="en-US" sz="2800" i="0" dirty="0" smtClean="0">
                <a:solidFill>
                  <a:srgbClr val="008000"/>
                </a:solidFill>
                <a:latin typeface="Centaur" pitchFamily="18" charset="0"/>
              </a:rPr>
              <a:t>“...protected </a:t>
            </a:r>
            <a:r>
              <a:rPr lang="en-US" sz="2800" i="0" dirty="0">
                <a:solidFill>
                  <a:srgbClr val="008000"/>
                </a:solidFill>
                <a:latin typeface="Centaur" pitchFamily="18" charset="0"/>
              </a:rPr>
              <a:t>and managed so as to preserve its natural </a:t>
            </a:r>
            <a:r>
              <a:rPr lang="en-US" sz="2800" i="0" dirty="0" smtClean="0">
                <a:solidFill>
                  <a:srgbClr val="008000"/>
                </a:solidFill>
                <a:latin typeface="Centaur" pitchFamily="18" charset="0"/>
              </a:rPr>
              <a:t>conditions….”</a:t>
            </a:r>
            <a:endParaRPr lang="en-US" sz="2800" i="0" dirty="0">
              <a:solidFill>
                <a:srgbClr val="008000"/>
              </a:solidFill>
              <a:latin typeface="Centaur" pitchFamily="18" charset="0"/>
            </a:endParaRPr>
          </a:p>
        </p:txBody>
      </p:sp>
      <p:pic>
        <p:nvPicPr>
          <p:cNvPr id="187399" name="Picture 7" descr="Kennedy quote photo - reduced sizse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3451225" y="1473276"/>
            <a:ext cx="5348288" cy="37066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49943" y="130626"/>
            <a:ext cx="7765143" cy="696688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Character: Qualities</a:t>
            </a: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/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endParaRPr kumimoji="0" lang="en-US" sz="4000" b="0" i="1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rebuchet MS" pitchFamily="34" charset="0"/>
              <a:ea typeface="+mj-ea"/>
              <a:cs typeface="Lucida Sans Unicode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499159" y="1024864"/>
            <a:ext cx="3143927" cy="907844"/>
            <a:chOff x="499159" y="1315144"/>
            <a:chExt cx="3143927" cy="907844"/>
          </a:xfrm>
        </p:grpSpPr>
        <p:sp>
          <p:nvSpPr>
            <p:cNvPr id="7" name="Text Box 2"/>
            <p:cNvSpPr txBox="1">
              <a:spLocks noChangeArrowheads="1"/>
            </p:cNvSpPr>
            <p:nvPr/>
          </p:nvSpPr>
          <p:spPr bwMode="auto">
            <a:xfrm>
              <a:off x="499159" y="1699768"/>
              <a:ext cx="3136673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marL="231775" indent="-231775" algn="l">
                <a:buFontTx/>
                <a:buNone/>
              </a:pPr>
              <a:r>
                <a:rPr lang="en-US" sz="2800" i="0" dirty="0" smtClean="0">
                  <a:solidFill>
                    <a:srgbClr val="000000"/>
                  </a:solidFill>
                  <a:latin typeface="Trebuchet MS" pitchFamily="34" charset="0"/>
                </a:rPr>
                <a:t>Natural</a:t>
              </a:r>
              <a:endParaRPr lang="en-US" sz="2800" i="0" dirty="0">
                <a:solidFill>
                  <a:srgbClr val="000000"/>
                </a:solidFill>
                <a:latin typeface="Trebuchet MS" pitchFamily="34" charset="0"/>
              </a:endParaRPr>
            </a:p>
          </p:txBody>
        </p:sp>
        <p:sp>
          <p:nvSpPr>
            <p:cNvPr id="8" name="Text Box 2"/>
            <p:cNvSpPr txBox="1">
              <a:spLocks noChangeArrowheads="1"/>
            </p:cNvSpPr>
            <p:nvPr/>
          </p:nvSpPr>
          <p:spPr bwMode="auto">
            <a:xfrm>
              <a:off x="506413" y="1315144"/>
              <a:ext cx="3136673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marL="231775" indent="-231775" algn="l">
                <a:buFontTx/>
                <a:buNone/>
              </a:pPr>
              <a:r>
                <a:rPr lang="en-US" sz="2800" i="0" dirty="0" smtClean="0">
                  <a:solidFill>
                    <a:schemeClr val="bg2">
                      <a:lumMod val="60000"/>
                      <a:lumOff val="40000"/>
                    </a:schemeClr>
                  </a:solidFill>
                  <a:latin typeface="Trebuchet MS" pitchFamily="34" charset="0"/>
                </a:rPr>
                <a:t>Untrammeled</a:t>
              </a:r>
              <a:endParaRPr lang="en-US" sz="2800" i="0" dirty="0">
                <a:solidFill>
                  <a:schemeClr val="bg2">
                    <a:lumMod val="60000"/>
                    <a:lumOff val="40000"/>
                  </a:schemeClr>
                </a:solidFill>
                <a:latin typeface="Trebuchet MS" pitchFamily="34" charset="0"/>
              </a:endParaRPr>
            </a:p>
          </p:txBody>
        </p:sp>
      </p:grp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20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39091" y="4301836"/>
            <a:ext cx="7003473" cy="1246495"/>
          </a:xfrm>
          <a:prstGeom prst="rect">
            <a:avLst/>
          </a:prstGeom>
          <a:solidFill>
            <a:srgbClr val="E5D59F">
              <a:alpha val="85000"/>
            </a:srgbClr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l">
              <a:buNone/>
            </a:pPr>
            <a:r>
              <a:rPr lang="en-US" sz="3000" dirty="0" smtClean="0">
                <a:solidFill>
                  <a:srgbClr val="800000"/>
                </a:solidFill>
                <a:latin typeface="Trebuchet MS" pitchFamily="34" charset="0"/>
              </a:rPr>
              <a:t>Untrammeled: decisions or actions</a:t>
            </a:r>
          </a:p>
          <a:p>
            <a:pPr algn="l">
              <a:buNone/>
            </a:pPr>
            <a:r>
              <a:rPr lang="en-US" sz="3000" dirty="0" smtClean="0">
                <a:solidFill>
                  <a:srgbClr val="800000"/>
                </a:solidFill>
                <a:latin typeface="Trebuchet MS" pitchFamily="34" charset="0"/>
              </a:rPr>
              <a:t>Natural: effects</a:t>
            </a:r>
            <a:endParaRPr lang="en-US" sz="3000" dirty="0">
              <a:solidFill>
                <a:srgbClr val="800000"/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ransition spd="slow" advClick="0" advTm="103000">
    <p:fade/>
    <p:sndAc>
      <p:stSnd>
        <p:snd r:embed="rId3" name="18f3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7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395" grpId="0"/>
      <p:bldP spid="10" grpId="0" uiExpand="1" build="allAtOnce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5" name="Text Box 3"/>
          <p:cNvSpPr txBox="1">
            <a:spLocks noChangeArrowheads="1"/>
          </p:cNvSpPr>
          <p:nvPr/>
        </p:nvSpPr>
        <p:spPr bwMode="auto">
          <a:xfrm>
            <a:off x="609601" y="1943341"/>
            <a:ext cx="2814638" cy="1545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115888" indent="-115888" algn="l">
              <a:lnSpc>
                <a:spcPts val="2800"/>
              </a:lnSpc>
              <a:spcBef>
                <a:spcPts val="0"/>
              </a:spcBef>
              <a:buFontTx/>
              <a:buNone/>
            </a:pPr>
            <a:r>
              <a:rPr lang="en-US" sz="2800" i="0" dirty="0" smtClean="0">
                <a:solidFill>
                  <a:srgbClr val="008000"/>
                </a:solidFill>
                <a:latin typeface="Centaur" pitchFamily="18" charset="0"/>
              </a:rPr>
              <a:t>“...protected </a:t>
            </a:r>
            <a:r>
              <a:rPr lang="en-US" sz="2800" i="0" dirty="0">
                <a:solidFill>
                  <a:srgbClr val="008000"/>
                </a:solidFill>
                <a:latin typeface="Centaur" pitchFamily="18" charset="0"/>
              </a:rPr>
              <a:t>and managed so as to preserve its natural </a:t>
            </a:r>
            <a:r>
              <a:rPr lang="en-US" sz="2800" i="0" dirty="0" smtClean="0">
                <a:solidFill>
                  <a:srgbClr val="008000"/>
                </a:solidFill>
                <a:latin typeface="Centaur" pitchFamily="18" charset="0"/>
              </a:rPr>
              <a:t>conditions….”</a:t>
            </a:r>
            <a:endParaRPr lang="en-US" sz="2800" i="0" dirty="0">
              <a:solidFill>
                <a:srgbClr val="008000"/>
              </a:solidFill>
              <a:latin typeface="Centaur" pitchFamily="18" charset="0"/>
            </a:endParaRPr>
          </a:p>
        </p:txBody>
      </p:sp>
      <p:pic>
        <p:nvPicPr>
          <p:cNvPr id="187399" name="Picture 7" descr="Kennedy quote photo - reduced sizse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3451225" y="1473276"/>
            <a:ext cx="5348288" cy="37066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49943" y="130626"/>
            <a:ext cx="7765143" cy="696688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Character: Qualities</a:t>
            </a: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/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endParaRPr kumimoji="0" lang="en-US" sz="4000" b="0" i="1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rebuchet MS" pitchFamily="34" charset="0"/>
              <a:ea typeface="+mj-ea"/>
              <a:cs typeface="Lucida Sans Unicode" pitchFamily="34" charset="0"/>
            </a:endParaRPr>
          </a:p>
        </p:txBody>
      </p:sp>
      <p:grpSp>
        <p:nvGrpSpPr>
          <p:cNvPr id="2" name="Group 10"/>
          <p:cNvGrpSpPr/>
          <p:nvPr/>
        </p:nvGrpSpPr>
        <p:grpSpPr>
          <a:xfrm>
            <a:off x="499159" y="1024864"/>
            <a:ext cx="3143927" cy="907844"/>
            <a:chOff x="499159" y="1315144"/>
            <a:chExt cx="3143927" cy="907844"/>
          </a:xfrm>
        </p:grpSpPr>
        <p:sp>
          <p:nvSpPr>
            <p:cNvPr id="7" name="Text Box 2"/>
            <p:cNvSpPr txBox="1">
              <a:spLocks noChangeArrowheads="1"/>
            </p:cNvSpPr>
            <p:nvPr/>
          </p:nvSpPr>
          <p:spPr bwMode="auto">
            <a:xfrm>
              <a:off x="499159" y="1699768"/>
              <a:ext cx="3136673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marL="231775" indent="-231775" algn="l">
                <a:buFontTx/>
                <a:buNone/>
              </a:pPr>
              <a:r>
                <a:rPr lang="en-US" sz="2800" i="0" dirty="0" smtClean="0">
                  <a:solidFill>
                    <a:srgbClr val="000000"/>
                  </a:solidFill>
                  <a:latin typeface="Trebuchet MS" pitchFamily="34" charset="0"/>
                </a:rPr>
                <a:t>Natural</a:t>
              </a:r>
              <a:endParaRPr lang="en-US" sz="2800" i="0" dirty="0">
                <a:solidFill>
                  <a:srgbClr val="000000"/>
                </a:solidFill>
                <a:latin typeface="Trebuchet MS" pitchFamily="34" charset="0"/>
              </a:endParaRPr>
            </a:p>
          </p:txBody>
        </p:sp>
        <p:sp>
          <p:nvSpPr>
            <p:cNvPr id="8" name="Text Box 2"/>
            <p:cNvSpPr txBox="1">
              <a:spLocks noChangeArrowheads="1"/>
            </p:cNvSpPr>
            <p:nvPr/>
          </p:nvSpPr>
          <p:spPr bwMode="auto">
            <a:xfrm>
              <a:off x="506413" y="1315144"/>
              <a:ext cx="3136673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marL="231775" indent="-231775" algn="l">
                <a:buFontTx/>
                <a:buNone/>
              </a:pPr>
              <a:r>
                <a:rPr lang="en-US" sz="2800" i="0" dirty="0" smtClean="0">
                  <a:solidFill>
                    <a:schemeClr val="bg2">
                      <a:lumMod val="60000"/>
                      <a:lumOff val="40000"/>
                    </a:schemeClr>
                  </a:solidFill>
                  <a:latin typeface="Trebuchet MS" pitchFamily="34" charset="0"/>
                </a:rPr>
                <a:t>Untrammeled</a:t>
              </a:r>
              <a:endParaRPr lang="en-US" sz="2800" i="0" dirty="0">
                <a:solidFill>
                  <a:schemeClr val="bg2">
                    <a:lumMod val="60000"/>
                    <a:lumOff val="40000"/>
                  </a:schemeClr>
                </a:solidFill>
                <a:latin typeface="Trebuchet MS" pitchFamily="34" charset="0"/>
              </a:endParaRPr>
            </a:p>
          </p:txBody>
        </p:sp>
      </p:grp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21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39091" y="4301836"/>
            <a:ext cx="7003473" cy="1246495"/>
          </a:xfrm>
          <a:prstGeom prst="rect">
            <a:avLst/>
          </a:prstGeom>
          <a:solidFill>
            <a:srgbClr val="E5D59F">
              <a:alpha val="85000"/>
            </a:srgbClr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l">
              <a:buNone/>
            </a:pPr>
            <a:r>
              <a:rPr lang="en-US" sz="3000" dirty="0" smtClean="0">
                <a:solidFill>
                  <a:srgbClr val="800000"/>
                </a:solidFill>
                <a:latin typeface="Trebuchet MS" pitchFamily="34" charset="0"/>
              </a:rPr>
              <a:t>Untrammeled:</a:t>
            </a:r>
          </a:p>
          <a:p>
            <a:pPr algn="l">
              <a:buNone/>
            </a:pPr>
            <a:r>
              <a:rPr lang="en-US" sz="3000" dirty="0" smtClean="0">
                <a:solidFill>
                  <a:srgbClr val="800000"/>
                </a:solidFill>
                <a:latin typeface="Trebuchet MS" pitchFamily="34" charset="0"/>
              </a:rPr>
              <a:t>Natural:</a:t>
            </a:r>
            <a:endParaRPr lang="en-US" sz="3000" dirty="0">
              <a:solidFill>
                <a:srgbClr val="800000"/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ransition spd="med" advClick="0" advTm="2000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5" name="Text Box 3"/>
          <p:cNvSpPr txBox="1">
            <a:spLocks noChangeArrowheads="1"/>
          </p:cNvSpPr>
          <p:nvPr/>
        </p:nvSpPr>
        <p:spPr bwMode="auto">
          <a:xfrm>
            <a:off x="609601" y="1943341"/>
            <a:ext cx="2814638" cy="1545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115888" indent="-115888" algn="l">
              <a:lnSpc>
                <a:spcPts val="2800"/>
              </a:lnSpc>
              <a:spcBef>
                <a:spcPts val="0"/>
              </a:spcBef>
              <a:buFontTx/>
              <a:buNone/>
            </a:pPr>
            <a:r>
              <a:rPr lang="en-US" sz="2800" i="0" dirty="0" smtClean="0">
                <a:solidFill>
                  <a:srgbClr val="008000"/>
                </a:solidFill>
                <a:latin typeface="Centaur" pitchFamily="18" charset="0"/>
              </a:rPr>
              <a:t>“...protected </a:t>
            </a:r>
            <a:r>
              <a:rPr lang="en-US" sz="2800" i="0" dirty="0">
                <a:solidFill>
                  <a:srgbClr val="008000"/>
                </a:solidFill>
                <a:latin typeface="Centaur" pitchFamily="18" charset="0"/>
              </a:rPr>
              <a:t>and managed so as to preserve its natural </a:t>
            </a:r>
            <a:r>
              <a:rPr lang="en-US" sz="2800" i="0" dirty="0" smtClean="0">
                <a:solidFill>
                  <a:srgbClr val="008000"/>
                </a:solidFill>
                <a:latin typeface="Centaur" pitchFamily="18" charset="0"/>
              </a:rPr>
              <a:t>conditions….”</a:t>
            </a:r>
            <a:endParaRPr lang="en-US" sz="2800" i="0" dirty="0">
              <a:solidFill>
                <a:srgbClr val="008000"/>
              </a:solidFill>
              <a:latin typeface="Centaur" pitchFamily="18" charset="0"/>
            </a:endParaRPr>
          </a:p>
        </p:txBody>
      </p:sp>
      <p:pic>
        <p:nvPicPr>
          <p:cNvPr id="187399" name="Picture 7" descr="Kennedy quote photo - reduced sizse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3451225" y="1473276"/>
            <a:ext cx="5348288" cy="37066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49943" y="130626"/>
            <a:ext cx="7765143" cy="696688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Character: Qualities</a:t>
            </a: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/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endParaRPr kumimoji="0" lang="en-US" sz="4000" b="0" i="1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rebuchet MS" pitchFamily="34" charset="0"/>
              <a:ea typeface="+mj-ea"/>
              <a:cs typeface="Lucida Sans Unicode" pitchFamily="34" charset="0"/>
            </a:endParaRPr>
          </a:p>
        </p:txBody>
      </p:sp>
      <p:grpSp>
        <p:nvGrpSpPr>
          <p:cNvPr id="2" name="Group 10"/>
          <p:cNvGrpSpPr/>
          <p:nvPr/>
        </p:nvGrpSpPr>
        <p:grpSpPr>
          <a:xfrm>
            <a:off x="499159" y="1024864"/>
            <a:ext cx="3143927" cy="907844"/>
            <a:chOff x="499159" y="1315144"/>
            <a:chExt cx="3143927" cy="907844"/>
          </a:xfrm>
        </p:grpSpPr>
        <p:sp>
          <p:nvSpPr>
            <p:cNvPr id="7" name="Text Box 2"/>
            <p:cNvSpPr txBox="1">
              <a:spLocks noChangeArrowheads="1"/>
            </p:cNvSpPr>
            <p:nvPr/>
          </p:nvSpPr>
          <p:spPr bwMode="auto">
            <a:xfrm>
              <a:off x="499159" y="1699768"/>
              <a:ext cx="3136673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marL="231775" indent="-231775" algn="l">
                <a:buFontTx/>
                <a:buNone/>
              </a:pPr>
              <a:r>
                <a:rPr lang="en-US" sz="2800" i="0" dirty="0" smtClean="0">
                  <a:solidFill>
                    <a:srgbClr val="000000"/>
                  </a:solidFill>
                  <a:latin typeface="Trebuchet MS" pitchFamily="34" charset="0"/>
                </a:rPr>
                <a:t>Natural</a:t>
              </a:r>
              <a:endParaRPr lang="en-US" sz="2800" i="0" dirty="0">
                <a:solidFill>
                  <a:srgbClr val="000000"/>
                </a:solidFill>
                <a:latin typeface="Trebuchet MS" pitchFamily="34" charset="0"/>
              </a:endParaRPr>
            </a:p>
          </p:txBody>
        </p:sp>
        <p:sp>
          <p:nvSpPr>
            <p:cNvPr id="8" name="Text Box 2"/>
            <p:cNvSpPr txBox="1">
              <a:spLocks noChangeArrowheads="1"/>
            </p:cNvSpPr>
            <p:nvPr/>
          </p:nvSpPr>
          <p:spPr bwMode="auto">
            <a:xfrm>
              <a:off x="506413" y="1315144"/>
              <a:ext cx="3136673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marL="231775" indent="-231775" algn="l">
                <a:buFontTx/>
                <a:buNone/>
              </a:pPr>
              <a:r>
                <a:rPr lang="en-US" sz="2800" i="0" dirty="0" smtClean="0">
                  <a:solidFill>
                    <a:schemeClr val="bg2">
                      <a:lumMod val="60000"/>
                      <a:lumOff val="40000"/>
                    </a:schemeClr>
                  </a:solidFill>
                  <a:latin typeface="Trebuchet MS" pitchFamily="34" charset="0"/>
                </a:rPr>
                <a:t>Untrammeled</a:t>
              </a:r>
              <a:endParaRPr lang="en-US" sz="2800" i="0" dirty="0">
                <a:solidFill>
                  <a:schemeClr val="bg2">
                    <a:lumMod val="60000"/>
                    <a:lumOff val="40000"/>
                  </a:schemeClr>
                </a:solidFill>
                <a:latin typeface="Trebuchet MS" pitchFamily="34" charset="0"/>
              </a:endParaRPr>
            </a:p>
          </p:txBody>
        </p:sp>
      </p:grp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22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39091" y="4301836"/>
            <a:ext cx="7003473" cy="1246495"/>
          </a:xfrm>
          <a:prstGeom prst="rect">
            <a:avLst/>
          </a:prstGeom>
          <a:solidFill>
            <a:srgbClr val="E5D59F">
              <a:alpha val="85000"/>
            </a:srgbClr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l">
              <a:buNone/>
            </a:pPr>
            <a:r>
              <a:rPr lang="en-US" sz="3000" dirty="0" smtClean="0">
                <a:solidFill>
                  <a:srgbClr val="800000"/>
                </a:solidFill>
                <a:latin typeface="Trebuchet MS" pitchFamily="34" charset="0"/>
              </a:rPr>
              <a:t>Untrammeled: management decision</a:t>
            </a:r>
          </a:p>
          <a:p>
            <a:pPr algn="l">
              <a:buNone/>
            </a:pPr>
            <a:r>
              <a:rPr lang="en-US" sz="3000" dirty="0" smtClean="0">
                <a:solidFill>
                  <a:srgbClr val="800000"/>
                </a:solidFill>
                <a:latin typeface="Trebuchet MS" pitchFamily="34" charset="0"/>
              </a:rPr>
              <a:t>Natural:</a:t>
            </a:r>
            <a:endParaRPr lang="en-US" sz="3000" dirty="0">
              <a:solidFill>
                <a:srgbClr val="800000"/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ransition advClick="0" advTm="2000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5" name="Text Box 3"/>
          <p:cNvSpPr txBox="1">
            <a:spLocks noChangeArrowheads="1"/>
          </p:cNvSpPr>
          <p:nvPr/>
        </p:nvSpPr>
        <p:spPr bwMode="auto">
          <a:xfrm>
            <a:off x="609601" y="1943341"/>
            <a:ext cx="2814638" cy="1545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115888" indent="-115888" algn="l">
              <a:lnSpc>
                <a:spcPts val="2800"/>
              </a:lnSpc>
              <a:spcBef>
                <a:spcPts val="0"/>
              </a:spcBef>
              <a:buFontTx/>
              <a:buNone/>
            </a:pPr>
            <a:r>
              <a:rPr lang="en-US" sz="2800" i="0" dirty="0" smtClean="0">
                <a:solidFill>
                  <a:srgbClr val="008000"/>
                </a:solidFill>
                <a:latin typeface="Centaur" pitchFamily="18" charset="0"/>
              </a:rPr>
              <a:t>“...protected </a:t>
            </a:r>
            <a:r>
              <a:rPr lang="en-US" sz="2800" i="0" dirty="0">
                <a:solidFill>
                  <a:srgbClr val="008000"/>
                </a:solidFill>
                <a:latin typeface="Centaur" pitchFamily="18" charset="0"/>
              </a:rPr>
              <a:t>and managed so as to preserve its natural </a:t>
            </a:r>
            <a:r>
              <a:rPr lang="en-US" sz="2800" i="0" dirty="0" smtClean="0">
                <a:solidFill>
                  <a:srgbClr val="008000"/>
                </a:solidFill>
                <a:latin typeface="Centaur" pitchFamily="18" charset="0"/>
              </a:rPr>
              <a:t>conditions….”</a:t>
            </a:r>
            <a:endParaRPr lang="en-US" sz="2800" i="0" dirty="0">
              <a:solidFill>
                <a:srgbClr val="008000"/>
              </a:solidFill>
              <a:latin typeface="Centaur" pitchFamily="18" charset="0"/>
            </a:endParaRPr>
          </a:p>
        </p:txBody>
      </p:sp>
      <p:pic>
        <p:nvPicPr>
          <p:cNvPr id="187399" name="Picture 7" descr="Kennedy quote photo - reduced sizse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3451225" y="1473276"/>
            <a:ext cx="5348288" cy="37066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49943" y="130626"/>
            <a:ext cx="7765143" cy="696688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Character: Qualities</a:t>
            </a: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/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endParaRPr kumimoji="0" lang="en-US" sz="4000" b="0" i="1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rebuchet MS" pitchFamily="34" charset="0"/>
              <a:ea typeface="+mj-ea"/>
              <a:cs typeface="Lucida Sans Unicode" pitchFamily="34" charset="0"/>
            </a:endParaRPr>
          </a:p>
        </p:txBody>
      </p:sp>
      <p:grpSp>
        <p:nvGrpSpPr>
          <p:cNvPr id="2" name="Group 10"/>
          <p:cNvGrpSpPr/>
          <p:nvPr/>
        </p:nvGrpSpPr>
        <p:grpSpPr>
          <a:xfrm>
            <a:off x="499159" y="1024864"/>
            <a:ext cx="3143927" cy="907844"/>
            <a:chOff x="499159" y="1315144"/>
            <a:chExt cx="3143927" cy="907844"/>
          </a:xfrm>
        </p:grpSpPr>
        <p:sp>
          <p:nvSpPr>
            <p:cNvPr id="7" name="Text Box 2"/>
            <p:cNvSpPr txBox="1">
              <a:spLocks noChangeArrowheads="1"/>
            </p:cNvSpPr>
            <p:nvPr/>
          </p:nvSpPr>
          <p:spPr bwMode="auto">
            <a:xfrm>
              <a:off x="499159" y="1699768"/>
              <a:ext cx="3136673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marL="231775" indent="-231775" algn="l">
                <a:buFontTx/>
                <a:buNone/>
              </a:pPr>
              <a:r>
                <a:rPr lang="en-US" sz="2800" i="0" dirty="0" smtClean="0">
                  <a:solidFill>
                    <a:srgbClr val="000000"/>
                  </a:solidFill>
                  <a:latin typeface="Trebuchet MS" pitchFamily="34" charset="0"/>
                </a:rPr>
                <a:t>Natural</a:t>
              </a:r>
              <a:endParaRPr lang="en-US" sz="2800" i="0" dirty="0">
                <a:solidFill>
                  <a:srgbClr val="000000"/>
                </a:solidFill>
                <a:latin typeface="Trebuchet MS" pitchFamily="34" charset="0"/>
              </a:endParaRPr>
            </a:p>
          </p:txBody>
        </p:sp>
        <p:sp>
          <p:nvSpPr>
            <p:cNvPr id="8" name="Text Box 2"/>
            <p:cNvSpPr txBox="1">
              <a:spLocks noChangeArrowheads="1"/>
            </p:cNvSpPr>
            <p:nvPr/>
          </p:nvSpPr>
          <p:spPr bwMode="auto">
            <a:xfrm>
              <a:off x="506413" y="1315144"/>
              <a:ext cx="3136673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marL="231775" indent="-231775" algn="l">
                <a:buFontTx/>
                <a:buNone/>
              </a:pPr>
              <a:r>
                <a:rPr lang="en-US" sz="2800" i="0" dirty="0" smtClean="0">
                  <a:solidFill>
                    <a:schemeClr val="bg2">
                      <a:lumMod val="60000"/>
                      <a:lumOff val="40000"/>
                    </a:schemeClr>
                  </a:solidFill>
                  <a:latin typeface="Trebuchet MS" pitchFamily="34" charset="0"/>
                </a:rPr>
                <a:t>Untrammeled</a:t>
              </a:r>
              <a:endParaRPr lang="en-US" sz="2800" i="0" dirty="0">
                <a:solidFill>
                  <a:schemeClr val="bg2">
                    <a:lumMod val="60000"/>
                    <a:lumOff val="40000"/>
                  </a:schemeClr>
                </a:solidFill>
                <a:latin typeface="Trebuchet MS" pitchFamily="34" charset="0"/>
              </a:endParaRPr>
            </a:p>
          </p:txBody>
        </p:sp>
      </p:grp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23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39091" y="4301836"/>
            <a:ext cx="7003473" cy="1246495"/>
          </a:xfrm>
          <a:prstGeom prst="rect">
            <a:avLst/>
          </a:prstGeom>
          <a:solidFill>
            <a:srgbClr val="E5D59F">
              <a:alpha val="85000"/>
            </a:srgbClr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l">
              <a:buNone/>
            </a:pPr>
            <a:r>
              <a:rPr lang="en-US" sz="3000" dirty="0" smtClean="0">
                <a:solidFill>
                  <a:srgbClr val="800000"/>
                </a:solidFill>
                <a:latin typeface="Trebuchet MS" pitchFamily="34" charset="0"/>
              </a:rPr>
              <a:t>Untrammeled: management decision</a:t>
            </a:r>
          </a:p>
          <a:p>
            <a:pPr algn="l">
              <a:buNone/>
            </a:pPr>
            <a:r>
              <a:rPr lang="en-US" sz="3000" dirty="0" smtClean="0">
                <a:solidFill>
                  <a:srgbClr val="800000"/>
                </a:solidFill>
                <a:latin typeface="Trebuchet MS" pitchFamily="34" charset="0"/>
              </a:rPr>
              <a:t>Natural: condition of the land</a:t>
            </a:r>
            <a:endParaRPr lang="en-US" sz="3000" dirty="0">
              <a:solidFill>
                <a:srgbClr val="800000"/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ransition spd="slow" advClick="0" advTm="2000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7" descr="Good old ppine_AZ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3442279" y="1594843"/>
            <a:ext cx="4248702" cy="28324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2" name="Group 11"/>
          <p:cNvGrpSpPr/>
          <p:nvPr/>
        </p:nvGrpSpPr>
        <p:grpSpPr>
          <a:xfrm>
            <a:off x="499159" y="1024864"/>
            <a:ext cx="3143927" cy="907844"/>
            <a:chOff x="499159" y="1315144"/>
            <a:chExt cx="3143927" cy="907844"/>
          </a:xfrm>
        </p:grpSpPr>
        <p:sp>
          <p:nvSpPr>
            <p:cNvPr id="14" name="Text Box 2"/>
            <p:cNvSpPr txBox="1">
              <a:spLocks noChangeArrowheads="1"/>
            </p:cNvSpPr>
            <p:nvPr/>
          </p:nvSpPr>
          <p:spPr bwMode="auto">
            <a:xfrm>
              <a:off x="499159" y="1699768"/>
              <a:ext cx="3136673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marL="231775" indent="-231775" algn="l">
                <a:buFontTx/>
                <a:buNone/>
              </a:pPr>
              <a:r>
                <a:rPr lang="en-US" sz="2800" i="0" dirty="0" smtClean="0">
                  <a:solidFill>
                    <a:srgbClr val="000000"/>
                  </a:solidFill>
                  <a:latin typeface="Trebuchet MS" pitchFamily="34" charset="0"/>
                </a:rPr>
                <a:t>Natural</a:t>
              </a:r>
              <a:endParaRPr lang="en-US" sz="2800" i="0" dirty="0">
                <a:solidFill>
                  <a:srgbClr val="000000"/>
                </a:solidFill>
                <a:latin typeface="Trebuchet MS" pitchFamily="34" charset="0"/>
              </a:endParaRPr>
            </a:p>
          </p:txBody>
        </p:sp>
        <p:sp>
          <p:nvSpPr>
            <p:cNvPr id="15" name="Text Box 2"/>
            <p:cNvSpPr txBox="1">
              <a:spLocks noChangeArrowheads="1"/>
            </p:cNvSpPr>
            <p:nvPr/>
          </p:nvSpPr>
          <p:spPr bwMode="auto">
            <a:xfrm>
              <a:off x="506413" y="1315144"/>
              <a:ext cx="3136673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marL="231775" indent="-231775" algn="l">
                <a:buFontTx/>
                <a:buNone/>
              </a:pPr>
              <a:r>
                <a:rPr lang="en-US" sz="2800" i="0" dirty="0" smtClean="0">
                  <a:solidFill>
                    <a:schemeClr val="bg2">
                      <a:lumMod val="60000"/>
                      <a:lumOff val="40000"/>
                    </a:schemeClr>
                  </a:solidFill>
                  <a:latin typeface="Trebuchet MS" pitchFamily="34" charset="0"/>
                </a:rPr>
                <a:t>Untrammeled</a:t>
              </a:r>
              <a:endParaRPr lang="en-US" sz="2800" i="0" dirty="0">
                <a:solidFill>
                  <a:schemeClr val="bg2">
                    <a:lumMod val="60000"/>
                    <a:lumOff val="40000"/>
                  </a:schemeClr>
                </a:solidFill>
                <a:latin typeface="Trebuchet MS" pitchFamily="34" charset="0"/>
              </a:endParaRPr>
            </a:p>
          </p:txBody>
        </p:sp>
      </p:grpSp>
      <p:sp>
        <p:nvSpPr>
          <p:cNvPr id="187395" name="Text Box 3"/>
          <p:cNvSpPr txBox="1">
            <a:spLocks noChangeArrowheads="1"/>
          </p:cNvSpPr>
          <p:nvPr/>
        </p:nvSpPr>
        <p:spPr bwMode="auto">
          <a:xfrm>
            <a:off x="609601" y="1943341"/>
            <a:ext cx="2814638" cy="1545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115888" indent="-115888" algn="l">
              <a:lnSpc>
                <a:spcPts val="2800"/>
              </a:lnSpc>
              <a:spcBef>
                <a:spcPts val="0"/>
              </a:spcBef>
              <a:buFontTx/>
              <a:buNone/>
            </a:pPr>
            <a:r>
              <a:rPr lang="en-US" sz="2800" i="0" dirty="0" smtClean="0">
                <a:solidFill>
                  <a:srgbClr val="008000"/>
                </a:solidFill>
                <a:latin typeface="Centaur" pitchFamily="18" charset="0"/>
              </a:rPr>
              <a:t>“...protected </a:t>
            </a:r>
            <a:r>
              <a:rPr lang="en-US" sz="2800" i="0" dirty="0">
                <a:solidFill>
                  <a:srgbClr val="008000"/>
                </a:solidFill>
                <a:latin typeface="Centaur" pitchFamily="18" charset="0"/>
              </a:rPr>
              <a:t>and managed so as to preserve its natural </a:t>
            </a:r>
            <a:r>
              <a:rPr lang="en-US" sz="2800" i="0" dirty="0" smtClean="0">
                <a:solidFill>
                  <a:srgbClr val="008000"/>
                </a:solidFill>
                <a:latin typeface="Centaur" pitchFamily="18" charset="0"/>
              </a:rPr>
              <a:t>conditions….”</a:t>
            </a:r>
            <a:endParaRPr lang="en-US" sz="2800" i="0" dirty="0">
              <a:solidFill>
                <a:srgbClr val="008000"/>
              </a:solidFill>
              <a:latin typeface="Centaur" pitchFamily="18" charset="0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49943" y="130626"/>
            <a:ext cx="7765143" cy="696688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Character: Qualities</a:t>
            </a: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/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endParaRPr kumimoji="0" lang="en-US" sz="4000" b="0" i="1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rebuchet MS" pitchFamily="34" charset="0"/>
              <a:ea typeface="+mj-ea"/>
              <a:cs typeface="Lucida Sans Unicode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99143" y="4123364"/>
            <a:ext cx="2924629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FontTx/>
              <a:buNone/>
            </a:pPr>
            <a:r>
              <a:rPr lang="en-US" i="0" dirty="0" smtClean="0">
                <a:solidFill>
                  <a:srgbClr val="000000"/>
                </a:solidFill>
                <a:latin typeface="Trebuchet MS" pitchFamily="34" charset="0"/>
              </a:rPr>
              <a:t>Vegetation</a:t>
            </a:r>
          </a:p>
          <a:p>
            <a:pPr algn="r">
              <a:buFontTx/>
              <a:buNone/>
            </a:pPr>
            <a:r>
              <a:rPr lang="en-US" i="0" dirty="0" smtClean="0">
                <a:solidFill>
                  <a:srgbClr val="000000"/>
                </a:solidFill>
                <a:latin typeface="Trebuchet MS" pitchFamily="34" charset="0"/>
              </a:rPr>
              <a:t>Wildlife</a:t>
            </a:r>
          </a:p>
          <a:p>
            <a:pPr algn="r">
              <a:buFontTx/>
              <a:buNone/>
            </a:pPr>
            <a:r>
              <a:rPr lang="en-US" i="0" dirty="0" smtClean="0">
                <a:solidFill>
                  <a:srgbClr val="000000"/>
                </a:solidFill>
                <a:latin typeface="Trebuchet MS" pitchFamily="34" charset="0"/>
              </a:rPr>
              <a:t>Air, Water, Soil</a:t>
            </a:r>
          </a:p>
          <a:p>
            <a:pPr algn="r">
              <a:buFontTx/>
              <a:buNone/>
            </a:pPr>
            <a:r>
              <a:rPr lang="en-US" i="0" dirty="0" smtClean="0">
                <a:solidFill>
                  <a:srgbClr val="000000"/>
                </a:solidFill>
                <a:latin typeface="Trebuchet MS" pitchFamily="34" charset="0"/>
              </a:rPr>
              <a:t>Ecological Processes</a:t>
            </a:r>
            <a:endParaRPr lang="en-US" i="0" dirty="0">
              <a:solidFill>
                <a:srgbClr val="000000"/>
              </a:solidFill>
              <a:latin typeface="Trebuchet MS" pitchFamily="34" charset="0"/>
            </a:endParaRPr>
          </a:p>
        </p:txBody>
      </p:sp>
      <p:pic>
        <p:nvPicPr>
          <p:cNvPr id="13" name="Picture 6" descr="Lynx #3"/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>
            <a:off x="6420705" y="3001352"/>
            <a:ext cx="2186772" cy="32933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20" descr="Alaska6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567113" y="2989940"/>
            <a:ext cx="2516790" cy="30099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16" descr="Cryptobiotic crust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425801" y="3918853"/>
            <a:ext cx="3485970" cy="26226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11" descr="Flame-in-trees---reduced-si"/>
          <p:cNvPicPr>
            <a:picLocks noChangeAspect="1" noChangeArrowheads="1"/>
          </p:cNvPicPr>
          <p:nvPr/>
        </p:nvPicPr>
        <p:blipFill>
          <a:blip r:embed="rId8" cstate="email"/>
          <a:stretch>
            <a:fillRect/>
          </a:stretch>
        </p:blipFill>
        <p:spPr bwMode="auto">
          <a:xfrm>
            <a:off x="3699557" y="1168268"/>
            <a:ext cx="2454500" cy="35643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23" descr="Alaska12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303583" y="2191664"/>
            <a:ext cx="2468489" cy="39508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24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49000">
    <p:fade/>
    <p:sndAc>
      <p:stSnd>
        <p:snd r:embed="rId3" name="19f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3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35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499159" y="1024864"/>
            <a:ext cx="3143927" cy="907844"/>
            <a:chOff x="499159" y="1315144"/>
            <a:chExt cx="3143927" cy="907844"/>
          </a:xfrm>
        </p:grpSpPr>
        <p:sp>
          <p:nvSpPr>
            <p:cNvPr id="13" name="Text Box 2"/>
            <p:cNvSpPr txBox="1">
              <a:spLocks noChangeArrowheads="1"/>
            </p:cNvSpPr>
            <p:nvPr/>
          </p:nvSpPr>
          <p:spPr bwMode="auto">
            <a:xfrm>
              <a:off x="499159" y="1699768"/>
              <a:ext cx="3136673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marL="231775" indent="-231775" algn="l">
                <a:buFontTx/>
                <a:buNone/>
              </a:pPr>
              <a:r>
                <a:rPr lang="en-US" sz="2800" i="0" dirty="0" smtClean="0">
                  <a:solidFill>
                    <a:srgbClr val="000000"/>
                  </a:solidFill>
                  <a:latin typeface="Trebuchet MS" pitchFamily="34" charset="0"/>
                </a:rPr>
                <a:t>Natural</a:t>
              </a:r>
              <a:endParaRPr lang="en-US" sz="2800" i="0" dirty="0">
                <a:solidFill>
                  <a:srgbClr val="000000"/>
                </a:solidFill>
                <a:latin typeface="Trebuchet MS" pitchFamily="34" charset="0"/>
              </a:endParaRPr>
            </a:p>
          </p:txBody>
        </p:sp>
        <p:sp>
          <p:nvSpPr>
            <p:cNvPr id="14" name="Text Box 2"/>
            <p:cNvSpPr txBox="1">
              <a:spLocks noChangeArrowheads="1"/>
            </p:cNvSpPr>
            <p:nvPr/>
          </p:nvSpPr>
          <p:spPr bwMode="auto">
            <a:xfrm>
              <a:off x="506413" y="1315144"/>
              <a:ext cx="3136673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marL="231775" indent="-231775" algn="l">
                <a:buFontTx/>
                <a:buNone/>
              </a:pPr>
              <a:r>
                <a:rPr lang="en-US" sz="2800" i="0" dirty="0" smtClean="0">
                  <a:solidFill>
                    <a:schemeClr val="bg2">
                      <a:lumMod val="60000"/>
                      <a:lumOff val="40000"/>
                    </a:schemeClr>
                  </a:solidFill>
                  <a:latin typeface="Trebuchet MS" pitchFamily="34" charset="0"/>
                </a:rPr>
                <a:t>Untrammeled</a:t>
              </a:r>
              <a:endParaRPr lang="en-US" sz="2800" i="0" dirty="0">
                <a:solidFill>
                  <a:schemeClr val="bg2">
                    <a:lumMod val="60000"/>
                    <a:lumOff val="40000"/>
                  </a:schemeClr>
                </a:solidFill>
                <a:latin typeface="Trebuchet MS" pitchFamily="34" charset="0"/>
              </a:endParaRPr>
            </a:p>
          </p:txBody>
        </p:sp>
      </p:grpSp>
      <p:sp>
        <p:nvSpPr>
          <p:cNvPr id="187395" name="Text Box 3"/>
          <p:cNvSpPr txBox="1">
            <a:spLocks noChangeArrowheads="1"/>
          </p:cNvSpPr>
          <p:nvPr/>
        </p:nvSpPr>
        <p:spPr bwMode="auto">
          <a:xfrm>
            <a:off x="609600" y="1870771"/>
            <a:ext cx="3033485" cy="1528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115888" indent="-115888" algn="l">
              <a:lnSpc>
                <a:spcPts val="2800"/>
              </a:lnSpc>
              <a:spcBef>
                <a:spcPts val="0"/>
              </a:spcBef>
              <a:buFontTx/>
              <a:buNone/>
            </a:pPr>
            <a:r>
              <a:rPr lang="en-US" b="0" i="0" dirty="0" smtClean="0">
                <a:solidFill>
                  <a:srgbClr val="000000"/>
                </a:solidFill>
                <a:latin typeface="Trebuchet MS" pitchFamily="34" charset="0"/>
              </a:rPr>
              <a:t>Degraded by effects (intended or unintended) of modern civilization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49943" y="130626"/>
            <a:ext cx="7765143" cy="696688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Character: Qualities</a:t>
            </a: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/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endParaRPr kumimoji="0" lang="en-US" sz="4000" b="0" i="1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rebuchet MS" pitchFamily="34" charset="0"/>
              <a:ea typeface="+mj-ea"/>
              <a:cs typeface="Lucida Sans Unicode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61257" y="3775028"/>
            <a:ext cx="3077029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FontTx/>
              <a:buNone/>
            </a:pPr>
            <a:r>
              <a:rPr lang="en-US" i="0" dirty="0" smtClean="0">
                <a:solidFill>
                  <a:srgbClr val="000000"/>
                </a:solidFill>
                <a:latin typeface="Trebuchet MS" pitchFamily="34" charset="0"/>
              </a:rPr>
              <a:t>Non-native species</a:t>
            </a:r>
          </a:p>
          <a:p>
            <a:pPr algn="r">
              <a:buFontTx/>
              <a:buNone/>
            </a:pPr>
            <a:r>
              <a:rPr lang="en-US" i="0" dirty="0" smtClean="0">
                <a:solidFill>
                  <a:srgbClr val="000000"/>
                </a:solidFill>
                <a:latin typeface="Trebuchet MS" pitchFamily="34" charset="0"/>
              </a:rPr>
              <a:t>Extirpation</a:t>
            </a:r>
          </a:p>
          <a:p>
            <a:pPr algn="r">
              <a:buFontTx/>
              <a:buNone/>
            </a:pPr>
            <a:r>
              <a:rPr lang="en-US" i="0" dirty="0" smtClean="0">
                <a:solidFill>
                  <a:srgbClr val="000000"/>
                </a:solidFill>
                <a:latin typeface="Trebuchet MS" pitchFamily="34" charset="0"/>
              </a:rPr>
              <a:t>Pollution</a:t>
            </a:r>
          </a:p>
          <a:p>
            <a:pPr algn="r">
              <a:buFontTx/>
              <a:buNone/>
            </a:pPr>
            <a:r>
              <a:rPr lang="en-US" i="0" dirty="0" smtClean="0">
                <a:solidFill>
                  <a:srgbClr val="000000"/>
                </a:solidFill>
                <a:latin typeface="Trebuchet MS" pitchFamily="34" charset="0"/>
              </a:rPr>
              <a:t>Interference with ecological processes</a:t>
            </a:r>
          </a:p>
        </p:txBody>
      </p:sp>
      <p:pic>
        <p:nvPicPr>
          <p:cNvPr id="12" name="Picture 11" descr="wolve4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817257" y="1238589"/>
            <a:ext cx="3687773" cy="27963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25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18" name="Picture 17" descr="fireline.bmp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628572" y="3402240"/>
            <a:ext cx="4441370" cy="30688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18" descr="tamarisk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3620038" y="2046515"/>
            <a:ext cx="5052247" cy="33831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3" name="Group 22"/>
          <p:cNvGrpSpPr/>
          <p:nvPr/>
        </p:nvGrpSpPr>
        <p:grpSpPr>
          <a:xfrm>
            <a:off x="3783046" y="4246325"/>
            <a:ext cx="5016819" cy="1419787"/>
            <a:chOff x="3783046" y="4246325"/>
            <a:chExt cx="5016819" cy="1419787"/>
          </a:xfrm>
        </p:grpSpPr>
        <p:pic>
          <p:nvPicPr>
            <p:cNvPr id="16" name="Picture 39" descr="Olympic NP view to Mt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6300592" y="4246325"/>
              <a:ext cx="2499273" cy="141543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21" name="Picture 40" descr="Olympic NP view to Mt"/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3783046" y="4249793"/>
              <a:ext cx="2542597" cy="141631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pic>
        <p:nvPicPr>
          <p:cNvPr id="20" name="Picture 19" descr="CL tortise shot.jpg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5660571" y="3877783"/>
            <a:ext cx="3222171" cy="21463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 advTm="70000">
    <p:fade/>
    <p:sndAc>
      <p:stSnd>
        <p:snd r:embed="rId3" name="20f2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7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4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5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5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30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30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39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7" name="Text Box 5"/>
          <p:cNvSpPr txBox="1">
            <a:spLocks noChangeArrowheads="1"/>
          </p:cNvSpPr>
          <p:nvPr/>
        </p:nvSpPr>
        <p:spPr bwMode="auto">
          <a:xfrm>
            <a:off x="449943" y="5588000"/>
            <a:ext cx="821508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en-US" sz="2800" i="0" dirty="0">
                <a:solidFill>
                  <a:srgbClr val="800000"/>
                </a:solidFill>
                <a:latin typeface="Trebuchet MS" pitchFamily="34" charset="0"/>
              </a:rPr>
              <a:t>Wilderness ecological systems are substantially free from the effects of modern civilization</a:t>
            </a:r>
          </a:p>
        </p:txBody>
      </p:sp>
      <p:pic>
        <p:nvPicPr>
          <p:cNvPr id="187399" name="Picture 7" descr="Kennedy quote photo - reduced sizse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1190170" y="1930400"/>
            <a:ext cx="6734629" cy="34600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49943" y="130626"/>
            <a:ext cx="7765143" cy="696688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Character: Qualities</a:t>
            </a: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/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endParaRPr kumimoji="0" lang="en-US" sz="4000" b="0" i="1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rebuchet MS" pitchFamily="34" charset="0"/>
              <a:ea typeface="+mj-ea"/>
              <a:cs typeface="Lucida Sans Unicode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499159" y="1024864"/>
            <a:ext cx="3143927" cy="907844"/>
            <a:chOff x="499159" y="1315144"/>
            <a:chExt cx="3143927" cy="907844"/>
          </a:xfrm>
        </p:grpSpPr>
        <p:sp>
          <p:nvSpPr>
            <p:cNvPr id="8" name="Text Box 2"/>
            <p:cNvSpPr txBox="1">
              <a:spLocks noChangeArrowheads="1"/>
            </p:cNvSpPr>
            <p:nvPr/>
          </p:nvSpPr>
          <p:spPr bwMode="auto">
            <a:xfrm>
              <a:off x="499159" y="1699768"/>
              <a:ext cx="3136673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marL="231775" indent="-231775" algn="l">
                <a:buFontTx/>
                <a:buNone/>
              </a:pPr>
              <a:r>
                <a:rPr lang="en-US" sz="2800" i="0" dirty="0" smtClean="0">
                  <a:solidFill>
                    <a:srgbClr val="000000"/>
                  </a:solidFill>
                  <a:latin typeface="Trebuchet MS" pitchFamily="34" charset="0"/>
                </a:rPr>
                <a:t>Natural</a:t>
              </a:r>
              <a:endParaRPr lang="en-US" sz="2800" i="0" dirty="0">
                <a:solidFill>
                  <a:srgbClr val="000000"/>
                </a:solidFill>
                <a:latin typeface="Trebuchet MS" pitchFamily="34" charset="0"/>
              </a:endParaRPr>
            </a:p>
          </p:txBody>
        </p:sp>
        <p:sp>
          <p:nvSpPr>
            <p:cNvPr id="10" name="Text Box 2"/>
            <p:cNvSpPr txBox="1">
              <a:spLocks noChangeArrowheads="1"/>
            </p:cNvSpPr>
            <p:nvPr/>
          </p:nvSpPr>
          <p:spPr bwMode="auto">
            <a:xfrm>
              <a:off x="506413" y="1315144"/>
              <a:ext cx="3136673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marL="231775" indent="-231775" algn="l">
                <a:buFontTx/>
                <a:buNone/>
              </a:pPr>
              <a:r>
                <a:rPr lang="en-US" sz="2800" i="0" dirty="0" smtClean="0">
                  <a:solidFill>
                    <a:schemeClr val="bg2">
                      <a:lumMod val="60000"/>
                      <a:lumOff val="40000"/>
                    </a:schemeClr>
                  </a:solidFill>
                  <a:latin typeface="Trebuchet MS" pitchFamily="34" charset="0"/>
                </a:rPr>
                <a:t>Untrammeled</a:t>
              </a:r>
              <a:endParaRPr lang="en-US" sz="2800" i="0" dirty="0">
                <a:solidFill>
                  <a:schemeClr val="bg2">
                    <a:lumMod val="60000"/>
                    <a:lumOff val="40000"/>
                  </a:schemeClr>
                </a:solidFill>
                <a:latin typeface="Trebuchet MS" pitchFamily="34" charset="0"/>
              </a:endParaRPr>
            </a:p>
          </p:txBody>
        </p:sp>
      </p:grp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26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28000">
    <p:fade/>
    <p:sndAc>
      <p:stSnd>
        <p:snd r:embed="rId3" name="21f2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7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7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39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49943" y="130626"/>
            <a:ext cx="7765143" cy="696688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Character: Qualities</a:t>
            </a: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/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endParaRPr kumimoji="0" lang="en-US" sz="4000" b="0" i="1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rebuchet MS" pitchFamily="34" charset="0"/>
              <a:ea typeface="+mj-ea"/>
              <a:cs typeface="Lucida Sans Unicode" pitchFamily="34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499159" y="1024864"/>
            <a:ext cx="3143927" cy="1292927"/>
            <a:chOff x="499159" y="1315144"/>
            <a:chExt cx="3143927" cy="1292927"/>
          </a:xfrm>
        </p:grpSpPr>
        <p:grpSp>
          <p:nvGrpSpPr>
            <p:cNvPr id="2" name="Group 6"/>
            <p:cNvGrpSpPr/>
            <p:nvPr/>
          </p:nvGrpSpPr>
          <p:grpSpPr>
            <a:xfrm>
              <a:off x="499159" y="1315144"/>
              <a:ext cx="3143927" cy="922358"/>
              <a:chOff x="499159" y="1315144"/>
              <a:chExt cx="3143927" cy="922358"/>
            </a:xfrm>
          </p:grpSpPr>
          <p:sp>
            <p:nvSpPr>
              <p:cNvPr id="8" name="Text Box 2"/>
              <p:cNvSpPr txBox="1">
                <a:spLocks noChangeArrowheads="1"/>
              </p:cNvSpPr>
              <p:nvPr/>
            </p:nvSpPr>
            <p:spPr bwMode="auto">
              <a:xfrm>
                <a:off x="499159" y="1714282"/>
                <a:ext cx="3136673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marL="231775" indent="-231775" algn="l">
                  <a:buFontTx/>
                  <a:buNone/>
                </a:pPr>
                <a:r>
                  <a:rPr lang="en-US" sz="2800" i="0" dirty="0" smtClean="0">
                    <a:solidFill>
                      <a:schemeClr val="bg2">
                        <a:lumMod val="60000"/>
                        <a:lumOff val="40000"/>
                      </a:schemeClr>
                    </a:solidFill>
                    <a:latin typeface="Trebuchet MS" pitchFamily="34" charset="0"/>
                  </a:rPr>
                  <a:t>Natural</a:t>
                </a:r>
                <a:endParaRPr lang="en-US" sz="2800" i="0" dirty="0">
                  <a:solidFill>
                    <a:schemeClr val="bg2">
                      <a:lumMod val="60000"/>
                      <a:lumOff val="40000"/>
                    </a:schemeClr>
                  </a:solidFill>
                  <a:latin typeface="Trebuchet MS" pitchFamily="34" charset="0"/>
                </a:endParaRPr>
              </a:p>
            </p:txBody>
          </p:sp>
          <p:sp>
            <p:nvSpPr>
              <p:cNvPr id="10" name="Text Box 2"/>
              <p:cNvSpPr txBox="1">
                <a:spLocks noChangeArrowheads="1"/>
              </p:cNvSpPr>
              <p:nvPr/>
            </p:nvSpPr>
            <p:spPr bwMode="auto">
              <a:xfrm>
                <a:off x="506413" y="1315144"/>
                <a:ext cx="3136673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marL="231775" indent="-231775" algn="l">
                  <a:buFontTx/>
                  <a:buNone/>
                </a:pPr>
                <a:r>
                  <a:rPr lang="en-US" sz="2800" i="0" dirty="0" smtClean="0">
                    <a:solidFill>
                      <a:schemeClr val="bg2">
                        <a:lumMod val="60000"/>
                        <a:lumOff val="40000"/>
                      </a:schemeClr>
                    </a:solidFill>
                    <a:latin typeface="Trebuchet MS" pitchFamily="34" charset="0"/>
                  </a:rPr>
                  <a:t>Untrammeled</a:t>
                </a:r>
                <a:endParaRPr lang="en-US" sz="2800" i="0" dirty="0">
                  <a:solidFill>
                    <a:schemeClr val="bg2">
                      <a:lumMod val="60000"/>
                      <a:lumOff val="40000"/>
                    </a:schemeClr>
                  </a:solidFill>
                  <a:latin typeface="Trebuchet MS" pitchFamily="34" charset="0"/>
                </a:endParaRPr>
              </a:p>
            </p:txBody>
          </p:sp>
        </p:grpSp>
        <p:sp>
          <p:nvSpPr>
            <p:cNvPr id="11" name="Text Box 1026"/>
            <p:cNvSpPr txBox="1">
              <a:spLocks noChangeArrowheads="1"/>
            </p:cNvSpPr>
            <p:nvPr/>
          </p:nvSpPr>
          <p:spPr bwMode="auto">
            <a:xfrm>
              <a:off x="509361" y="2084851"/>
              <a:ext cx="2567668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marL="231775" indent="-231775" algn="l">
                <a:buFontTx/>
                <a:buNone/>
              </a:pPr>
              <a:r>
                <a:rPr lang="en-US" sz="2800" i="0" dirty="0" smtClean="0">
                  <a:solidFill>
                    <a:srgbClr val="000000"/>
                  </a:solidFill>
                  <a:latin typeface="Trebuchet MS" pitchFamily="34" charset="0"/>
                </a:rPr>
                <a:t>Undeveloped</a:t>
              </a:r>
              <a:endParaRPr lang="en-US" sz="2800" i="0" dirty="0">
                <a:solidFill>
                  <a:srgbClr val="000000"/>
                </a:solidFill>
                <a:latin typeface="Trebuchet MS" pitchFamily="34" charset="0"/>
              </a:endParaRPr>
            </a:p>
          </p:txBody>
        </p:sp>
      </p:grpSp>
      <p:pic>
        <p:nvPicPr>
          <p:cNvPr id="14" name="Picture 1031" descr="Evolution Lake, California (on the Pacific Crest Trail)"/>
          <p:cNvPicPr>
            <a:picLocks noChangeAspect="1" noChangeArrowheads="1"/>
          </p:cNvPicPr>
          <p:nvPr/>
        </p:nvPicPr>
        <p:blipFill>
          <a:blip r:embed="rId4" cstate="email"/>
          <a:srcRect l="-3866"/>
          <a:stretch>
            <a:fillRect/>
          </a:stretch>
        </p:blipFill>
        <p:spPr bwMode="auto">
          <a:xfrm>
            <a:off x="3927726" y="1330318"/>
            <a:ext cx="4852286" cy="37641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Text Box 1027"/>
          <p:cNvSpPr txBox="1">
            <a:spLocks noChangeArrowheads="1"/>
          </p:cNvSpPr>
          <p:nvPr/>
        </p:nvSpPr>
        <p:spPr bwMode="auto">
          <a:xfrm>
            <a:off x="738642" y="2303241"/>
            <a:ext cx="3267301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115888" indent="-115888" algn="l">
              <a:lnSpc>
                <a:spcPts val="2800"/>
              </a:lnSpc>
              <a:spcBef>
                <a:spcPts val="0"/>
              </a:spcBef>
              <a:buFontTx/>
              <a:buNone/>
            </a:pPr>
            <a:r>
              <a:rPr lang="en-US" sz="2800" i="0" dirty="0" smtClean="0">
                <a:solidFill>
                  <a:srgbClr val="008000"/>
                </a:solidFill>
                <a:latin typeface="Centaur" pitchFamily="18" charset="0"/>
              </a:rPr>
              <a:t>“…undeveloped…land retaining…primeval character and influence, without permanent improvements…”</a:t>
            </a:r>
          </a:p>
          <a:p>
            <a:pPr marL="115888" indent="-115888" algn="l">
              <a:lnSpc>
                <a:spcPts val="2800"/>
              </a:lnSpc>
              <a:buFontTx/>
              <a:buNone/>
            </a:pPr>
            <a:r>
              <a:rPr lang="en-US" sz="2800" i="0" dirty="0" smtClean="0">
                <a:solidFill>
                  <a:srgbClr val="008000"/>
                </a:solidFill>
                <a:latin typeface="Centaur" pitchFamily="18" charset="0"/>
              </a:rPr>
              <a:t>“...</a:t>
            </a:r>
            <a:r>
              <a:rPr lang="en-US" sz="2800" i="0" dirty="0">
                <a:solidFill>
                  <a:srgbClr val="008000"/>
                </a:solidFill>
                <a:latin typeface="Centaur" pitchFamily="18" charset="0"/>
              </a:rPr>
              <a:t>where man himself is a visitor who does not remain.”</a:t>
            </a: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27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 advClick="0" advTm="18000">
    <p:fade/>
    <p:sndAc>
      <p:stSnd>
        <p:snd r:embed="rId3" name="22f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625929" y="2956137"/>
            <a:ext cx="4236357" cy="2240608"/>
            <a:chOff x="625929" y="2956137"/>
            <a:chExt cx="4236357" cy="2240608"/>
          </a:xfrm>
        </p:grpSpPr>
        <p:sp>
          <p:nvSpPr>
            <p:cNvPr id="339974" name="Text Box 6"/>
            <p:cNvSpPr txBox="1">
              <a:spLocks noChangeArrowheads="1"/>
            </p:cNvSpPr>
            <p:nvPr/>
          </p:nvSpPr>
          <p:spPr bwMode="auto">
            <a:xfrm>
              <a:off x="625929" y="2956137"/>
              <a:ext cx="4236357" cy="18158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l">
                <a:buFontTx/>
                <a:buNone/>
              </a:pPr>
              <a:r>
                <a:rPr lang="en-US" sz="2800" b="0" i="0" dirty="0" smtClean="0">
                  <a:solidFill>
                    <a:srgbClr val="000000"/>
                  </a:solidFill>
                  <a:latin typeface="Trebuchet MS" pitchFamily="34" charset="0"/>
                </a:rPr>
                <a:t>“We stand without our mechanisms that make us immediate masters over our environment.”</a:t>
              </a:r>
            </a:p>
          </p:txBody>
        </p:sp>
        <p:sp>
          <p:nvSpPr>
            <p:cNvPr id="339975" name="Text Box 7"/>
            <p:cNvSpPr txBox="1">
              <a:spLocks noChangeArrowheads="1"/>
            </p:cNvSpPr>
            <p:nvPr/>
          </p:nvSpPr>
          <p:spPr bwMode="auto">
            <a:xfrm>
              <a:off x="1654632" y="4735080"/>
              <a:ext cx="3176361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r">
                <a:buFontTx/>
                <a:buNone/>
              </a:pPr>
              <a:r>
                <a:rPr lang="en-US" b="0" dirty="0">
                  <a:solidFill>
                    <a:srgbClr val="800000"/>
                  </a:solidFill>
                  <a:latin typeface="Trebuchet MS" pitchFamily="34" charset="0"/>
                </a:rPr>
                <a:t>Howard Zahniser</a:t>
              </a:r>
            </a:p>
          </p:txBody>
        </p:sp>
      </p:grp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49943" y="130626"/>
            <a:ext cx="7765143" cy="696688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Character: Qualities</a:t>
            </a: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/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endParaRPr kumimoji="0" lang="en-US" sz="4000" b="0" i="1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rebuchet MS" pitchFamily="34" charset="0"/>
              <a:ea typeface="+mj-ea"/>
              <a:cs typeface="Lucida Sans Unicode" pitchFamily="34" charset="0"/>
            </a:endParaRPr>
          </a:p>
        </p:txBody>
      </p:sp>
      <p:grpSp>
        <p:nvGrpSpPr>
          <p:cNvPr id="8" name="Group 12"/>
          <p:cNvGrpSpPr/>
          <p:nvPr/>
        </p:nvGrpSpPr>
        <p:grpSpPr>
          <a:xfrm>
            <a:off x="499159" y="1024864"/>
            <a:ext cx="3143927" cy="1292927"/>
            <a:chOff x="499159" y="1315144"/>
            <a:chExt cx="3143927" cy="1292927"/>
          </a:xfrm>
        </p:grpSpPr>
        <p:grpSp>
          <p:nvGrpSpPr>
            <p:cNvPr id="9" name="Group 6"/>
            <p:cNvGrpSpPr/>
            <p:nvPr/>
          </p:nvGrpSpPr>
          <p:grpSpPr>
            <a:xfrm>
              <a:off x="499159" y="1315144"/>
              <a:ext cx="3143927" cy="922358"/>
              <a:chOff x="499159" y="1315144"/>
              <a:chExt cx="3143927" cy="922358"/>
            </a:xfrm>
          </p:grpSpPr>
          <p:sp>
            <p:nvSpPr>
              <p:cNvPr id="11" name="Text Box 2"/>
              <p:cNvSpPr txBox="1">
                <a:spLocks noChangeArrowheads="1"/>
              </p:cNvSpPr>
              <p:nvPr/>
            </p:nvSpPr>
            <p:spPr bwMode="auto">
              <a:xfrm>
                <a:off x="499159" y="1714282"/>
                <a:ext cx="3136673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marL="231775" indent="-231775" algn="l">
                  <a:buFontTx/>
                  <a:buNone/>
                </a:pPr>
                <a:r>
                  <a:rPr lang="en-US" sz="2800" i="0" dirty="0" smtClean="0">
                    <a:solidFill>
                      <a:schemeClr val="bg2">
                        <a:lumMod val="60000"/>
                        <a:lumOff val="40000"/>
                      </a:schemeClr>
                    </a:solidFill>
                    <a:latin typeface="Trebuchet MS" pitchFamily="34" charset="0"/>
                  </a:rPr>
                  <a:t>Natural</a:t>
                </a:r>
                <a:endParaRPr lang="en-US" sz="2800" i="0" dirty="0">
                  <a:solidFill>
                    <a:schemeClr val="bg2">
                      <a:lumMod val="60000"/>
                      <a:lumOff val="40000"/>
                    </a:schemeClr>
                  </a:solidFill>
                  <a:latin typeface="Trebuchet MS" pitchFamily="34" charset="0"/>
                </a:endParaRPr>
              </a:p>
            </p:txBody>
          </p:sp>
          <p:sp>
            <p:nvSpPr>
              <p:cNvPr id="12" name="Text Box 2"/>
              <p:cNvSpPr txBox="1">
                <a:spLocks noChangeArrowheads="1"/>
              </p:cNvSpPr>
              <p:nvPr/>
            </p:nvSpPr>
            <p:spPr bwMode="auto">
              <a:xfrm>
                <a:off x="506413" y="1315144"/>
                <a:ext cx="3136673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marL="231775" indent="-231775" algn="l">
                  <a:buFontTx/>
                  <a:buNone/>
                </a:pPr>
                <a:r>
                  <a:rPr lang="en-US" sz="2800" i="0" dirty="0" smtClean="0">
                    <a:solidFill>
                      <a:schemeClr val="bg2">
                        <a:lumMod val="60000"/>
                        <a:lumOff val="40000"/>
                      </a:schemeClr>
                    </a:solidFill>
                    <a:latin typeface="Trebuchet MS" pitchFamily="34" charset="0"/>
                  </a:rPr>
                  <a:t>Untrammeled</a:t>
                </a:r>
                <a:endParaRPr lang="en-US" sz="2800" i="0" dirty="0">
                  <a:solidFill>
                    <a:schemeClr val="bg2">
                      <a:lumMod val="60000"/>
                      <a:lumOff val="40000"/>
                    </a:schemeClr>
                  </a:solidFill>
                  <a:latin typeface="Trebuchet MS" pitchFamily="34" charset="0"/>
                </a:endParaRPr>
              </a:p>
            </p:txBody>
          </p:sp>
        </p:grpSp>
        <p:sp>
          <p:nvSpPr>
            <p:cNvPr id="10" name="Text Box 1026"/>
            <p:cNvSpPr txBox="1">
              <a:spLocks noChangeArrowheads="1"/>
            </p:cNvSpPr>
            <p:nvPr/>
          </p:nvSpPr>
          <p:spPr bwMode="auto">
            <a:xfrm>
              <a:off x="509361" y="2084851"/>
              <a:ext cx="2567668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marL="231775" indent="-231775" algn="l">
                <a:buFontTx/>
                <a:buNone/>
              </a:pPr>
              <a:r>
                <a:rPr lang="en-US" sz="2800" i="0" dirty="0" smtClean="0">
                  <a:solidFill>
                    <a:srgbClr val="000000"/>
                  </a:solidFill>
                  <a:latin typeface="Trebuchet MS" pitchFamily="34" charset="0"/>
                </a:rPr>
                <a:t>Undeveloped</a:t>
              </a:r>
              <a:endParaRPr lang="en-US" sz="2800" i="0" dirty="0">
                <a:solidFill>
                  <a:srgbClr val="000000"/>
                </a:solidFill>
                <a:latin typeface="Trebuchet MS" pitchFamily="34" charset="0"/>
              </a:endParaRPr>
            </a:p>
          </p:txBody>
        </p:sp>
      </p:grpSp>
      <p:pic>
        <p:nvPicPr>
          <p:cNvPr id="13" name="Picture 12" descr="03 - Nellis Wash Wilderness cropped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175615" y="1161141"/>
            <a:ext cx="3319698" cy="49856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28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0166" y="3532901"/>
            <a:ext cx="4842161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None/>
            </a:pPr>
            <a:r>
              <a:rPr lang="en-US" sz="2800" i="0" dirty="0" smtClean="0">
                <a:solidFill>
                  <a:srgbClr val="008000"/>
                </a:solidFill>
                <a:latin typeface="Centaur" pitchFamily="18" charset="0"/>
              </a:rPr>
              <a:t>“In order to assure that…growing mechanization does not occupy and modify all areas within the United States…”</a:t>
            </a:r>
          </a:p>
          <a:p>
            <a:pPr algn="r">
              <a:buNone/>
            </a:pPr>
            <a:r>
              <a:rPr lang="en-US" sz="2800" b="0" dirty="0" err="1" smtClean="0">
                <a:solidFill>
                  <a:srgbClr val="000000"/>
                </a:solidFill>
                <a:latin typeface="Centaur" pitchFamily="18" charset="0"/>
              </a:rPr>
              <a:t>TheWilderness</a:t>
            </a:r>
            <a:r>
              <a:rPr lang="en-US" sz="2800" b="0" dirty="0" smtClean="0">
                <a:solidFill>
                  <a:srgbClr val="000000"/>
                </a:solidFill>
                <a:latin typeface="Centaur" pitchFamily="18" charset="0"/>
              </a:rPr>
              <a:t> Act, § 2(a)</a:t>
            </a:r>
            <a:endParaRPr lang="en-US" sz="2800" b="0" dirty="0">
              <a:solidFill>
                <a:srgbClr val="000000"/>
              </a:solidFill>
              <a:latin typeface="Centaur" pitchFamily="18" charset="0"/>
            </a:endParaRPr>
          </a:p>
        </p:txBody>
      </p:sp>
    </p:spTree>
  </p:cSld>
  <p:clrMapOvr>
    <a:masterClrMapping/>
  </p:clrMapOvr>
  <p:transition spd="slow" advClick="0" advTm="60000">
    <p:fade/>
    <p:sndAc>
      <p:stSnd>
        <p:snd r:embed="rId3" name="23f2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S-B dam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771488" y="1799778"/>
            <a:ext cx="3057986" cy="44216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Picture 23" descr="heli landing in EVER Vert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776686" y="1089623"/>
            <a:ext cx="3040598" cy="39249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" name="Picture 26" descr="mechanical transport wagon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4368797" y="3701143"/>
            <a:ext cx="4499429" cy="28520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Picture 20" descr="MetStationDenali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4190381" y="3657599"/>
            <a:ext cx="4300475" cy="28876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" name="Picture 25" descr="chain saw V.jp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3679850" y="3585029"/>
            <a:ext cx="2562350" cy="30552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7395" name="Text Box 3"/>
          <p:cNvSpPr txBox="1">
            <a:spLocks noChangeArrowheads="1"/>
          </p:cNvSpPr>
          <p:nvPr/>
        </p:nvSpPr>
        <p:spPr bwMode="auto">
          <a:xfrm>
            <a:off x="609599" y="2233621"/>
            <a:ext cx="5152572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115888" indent="-115888" algn="l">
              <a:lnSpc>
                <a:spcPts val="2800"/>
              </a:lnSpc>
              <a:spcBef>
                <a:spcPts val="0"/>
              </a:spcBef>
              <a:buNone/>
            </a:pPr>
            <a:r>
              <a:rPr lang="en-US" b="0" i="0" dirty="0" smtClean="0">
                <a:solidFill>
                  <a:srgbClr val="000000"/>
                </a:solidFill>
                <a:latin typeface="Trebuchet MS" pitchFamily="34" charset="0"/>
              </a:rPr>
              <a:t>Degraded by structures and tools that facilitate our ability to occupy or modify the environment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49943" y="130626"/>
            <a:ext cx="7765143" cy="696688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Character: Qualities</a:t>
            </a: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/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endParaRPr kumimoji="0" lang="en-US" sz="4000" b="0" i="1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rebuchet MS" pitchFamily="34" charset="0"/>
              <a:ea typeface="+mj-ea"/>
              <a:cs typeface="Lucida Sans Unicode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13657" y="3586346"/>
            <a:ext cx="292462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FontTx/>
              <a:buNone/>
            </a:pPr>
            <a:r>
              <a:rPr lang="en-US" i="0" dirty="0" smtClean="0">
                <a:solidFill>
                  <a:srgbClr val="000000"/>
                </a:solidFill>
                <a:latin typeface="Trebuchet MS" pitchFamily="34" charset="0"/>
              </a:rPr>
              <a:t>Structures</a:t>
            </a:r>
          </a:p>
          <a:p>
            <a:pPr algn="r">
              <a:buFontTx/>
              <a:buNone/>
            </a:pPr>
            <a:r>
              <a:rPr lang="en-US" i="0" dirty="0" smtClean="0">
                <a:solidFill>
                  <a:srgbClr val="000000"/>
                </a:solidFill>
                <a:latin typeface="Trebuchet MS" pitchFamily="34" charset="0"/>
              </a:rPr>
              <a:t>Installations</a:t>
            </a:r>
          </a:p>
          <a:p>
            <a:pPr algn="r">
              <a:buFontTx/>
              <a:buNone/>
            </a:pPr>
            <a:r>
              <a:rPr lang="en-US" i="0" dirty="0" smtClean="0">
                <a:solidFill>
                  <a:srgbClr val="000000"/>
                </a:solidFill>
                <a:latin typeface="Trebuchet MS" pitchFamily="34" charset="0"/>
              </a:rPr>
              <a:t>Aircraft</a:t>
            </a:r>
          </a:p>
          <a:p>
            <a:pPr algn="r">
              <a:buFontTx/>
              <a:buNone/>
            </a:pPr>
            <a:r>
              <a:rPr lang="en-US" i="0" dirty="0" smtClean="0">
                <a:solidFill>
                  <a:srgbClr val="000000"/>
                </a:solidFill>
                <a:latin typeface="Trebuchet MS" pitchFamily="34" charset="0"/>
              </a:rPr>
              <a:t>Motors</a:t>
            </a:r>
          </a:p>
          <a:p>
            <a:pPr algn="r">
              <a:buFontTx/>
              <a:buNone/>
            </a:pPr>
            <a:r>
              <a:rPr lang="en-US" i="0" dirty="0" smtClean="0">
                <a:solidFill>
                  <a:srgbClr val="000000"/>
                </a:solidFill>
                <a:latin typeface="Trebuchet MS" pitchFamily="34" charset="0"/>
              </a:rPr>
              <a:t>Mechanical transport</a:t>
            </a:r>
          </a:p>
        </p:txBody>
      </p:sp>
      <p:grpSp>
        <p:nvGrpSpPr>
          <p:cNvPr id="11" name="Group 12"/>
          <p:cNvGrpSpPr/>
          <p:nvPr/>
        </p:nvGrpSpPr>
        <p:grpSpPr>
          <a:xfrm>
            <a:off x="499159" y="1024864"/>
            <a:ext cx="3143927" cy="1292927"/>
            <a:chOff x="499159" y="1315144"/>
            <a:chExt cx="3143927" cy="1292927"/>
          </a:xfrm>
        </p:grpSpPr>
        <p:grpSp>
          <p:nvGrpSpPr>
            <p:cNvPr id="16" name="Group 6"/>
            <p:cNvGrpSpPr/>
            <p:nvPr/>
          </p:nvGrpSpPr>
          <p:grpSpPr>
            <a:xfrm>
              <a:off x="499159" y="1315144"/>
              <a:ext cx="3143927" cy="922358"/>
              <a:chOff x="499159" y="1315144"/>
              <a:chExt cx="3143927" cy="922358"/>
            </a:xfrm>
          </p:grpSpPr>
          <p:sp>
            <p:nvSpPr>
              <p:cNvPr id="18" name="Text Box 2"/>
              <p:cNvSpPr txBox="1">
                <a:spLocks noChangeArrowheads="1"/>
              </p:cNvSpPr>
              <p:nvPr/>
            </p:nvSpPr>
            <p:spPr bwMode="auto">
              <a:xfrm>
                <a:off x="499159" y="1714282"/>
                <a:ext cx="3136673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marL="231775" indent="-231775" algn="l">
                  <a:buFontTx/>
                  <a:buNone/>
                </a:pPr>
                <a:r>
                  <a:rPr lang="en-US" sz="2800" i="0" dirty="0" smtClean="0">
                    <a:solidFill>
                      <a:schemeClr val="bg2">
                        <a:lumMod val="60000"/>
                        <a:lumOff val="40000"/>
                      </a:schemeClr>
                    </a:solidFill>
                    <a:latin typeface="Trebuchet MS" pitchFamily="34" charset="0"/>
                  </a:rPr>
                  <a:t>Natural</a:t>
                </a:r>
                <a:endParaRPr lang="en-US" sz="2800" i="0" dirty="0">
                  <a:solidFill>
                    <a:schemeClr val="bg2">
                      <a:lumMod val="60000"/>
                      <a:lumOff val="40000"/>
                    </a:schemeClr>
                  </a:solidFill>
                  <a:latin typeface="Trebuchet MS" pitchFamily="34" charset="0"/>
                </a:endParaRPr>
              </a:p>
            </p:txBody>
          </p:sp>
          <p:sp>
            <p:nvSpPr>
              <p:cNvPr id="19" name="Text Box 2"/>
              <p:cNvSpPr txBox="1">
                <a:spLocks noChangeArrowheads="1"/>
              </p:cNvSpPr>
              <p:nvPr/>
            </p:nvSpPr>
            <p:spPr bwMode="auto">
              <a:xfrm>
                <a:off x="506413" y="1315144"/>
                <a:ext cx="3136673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marL="231775" indent="-231775" algn="l">
                  <a:buFontTx/>
                  <a:buNone/>
                </a:pPr>
                <a:r>
                  <a:rPr lang="en-US" sz="2800" i="0" dirty="0" smtClean="0">
                    <a:solidFill>
                      <a:schemeClr val="bg2">
                        <a:lumMod val="60000"/>
                        <a:lumOff val="40000"/>
                      </a:schemeClr>
                    </a:solidFill>
                    <a:latin typeface="Trebuchet MS" pitchFamily="34" charset="0"/>
                  </a:rPr>
                  <a:t>Untrammeled</a:t>
                </a:r>
                <a:endParaRPr lang="en-US" sz="2800" i="0" dirty="0">
                  <a:solidFill>
                    <a:schemeClr val="bg2">
                      <a:lumMod val="60000"/>
                      <a:lumOff val="40000"/>
                    </a:schemeClr>
                  </a:solidFill>
                  <a:latin typeface="Trebuchet MS" pitchFamily="34" charset="0"/>
                </a:endParaRPr>
              </a:p>
            </p:txBody>
          </p:sp>
        </p:grpSp>
        <p:sp>
          <p:nvSpPr>
            <p:cNvPr id="17" name="Text Box 1026"/>
            <p:cNvSpPr txBox="1">
              <a:spLocks noChangeArrowheads="1"/>
            </p:cNvSpPr>
            <p:nvPr/>
          </p:nvSpPr>
          <p:spPr bwMode="auto">
            <a:xfrm>
              <a:off x="509361" y="2084851"/>
              <a:ext cx="2567668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marL="231775" indent="-231775" algn="l">
                <a:buFontTx/>
                <a:buNone/>
              </a:pPr>
              <a:r>
                <a:rPr lang="en-US" sz="2800" i="0" dirty="0" smtClean="0">
                  <a:solidFill>
                    <a:srgbClr val="000000"/>
                  </a:solidFill>
                  <a:latin typeface="Trebuchet MS" pitchFamily="34" charset="0"/>
                </a:rPr>
                <a:t>Undeveloped</a:t>
              </a:r>
              <a:endParaRPr lang="en-US" sz="2800" i="0" dirty="0">
                <a:solidFill>
                  <a:srgbClr val="000000"/>
                </a:solidFill>
                <a:latin typeface="Trebuchet MS" pitchFamily="34" charset="0"/>
              </a:endParaRPr>
            </a:p>
          </p:txBody>
        </p:sp>
      </p:grp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29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30000">
    <p:fade/>
    <p:sndAc>
      <p:stSnd>
        <p:snd r:embed="rId3" name="24f2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7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7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17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1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39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14286" y="2496457"/>
            <a:ext cx="5486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i="0" dirty="0" smtClean="0">
                <a:solidFill>
                  <a:srgbClr val="000000"/>
                </a:solidFill>
                <a:latin typeface="Trebuchet MS" pitchFamily="34" charset="0"/>
              </a:rPr>
              <a:t>The Interagency Wilderness Policy Council has said that the 4 wilderness managing agencies will have baseline monitoring for EVERY wilderness completed by 2014</a:t>
            </a:r>
            <a:endParaRPr lang="en-US" i="0" dirty="0">
              <a:solidFill>
                <a:srgbClr val="000000"/>
              </a:solidFill>
              <a:latin typeface="Trebuchet MS" pitchFamily="34" charset="0"/>
            </a:endParaRPr>
          </a:p>
        </p:txBody>
      </p:sp>
      <p:pic>
        <p:nvPicPr>
          <p:cNvPr id="4" name="Picture 7" descr="arowhead flat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317014" y="4074878"/>
            <a:ext cx="790218" cy="1019636"/>
          </a:xfrm>
          <a:prstGeom prst="rect">
            <a:avLst/>
          </a:prstGeom>
          <a:noFill/>
        </p:spPr>
      </p:pic>
      <p:pic>
        <p:nvPicPr>
          <p:cNvPr id="5" name="Picture 6" descr="usfslogo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99886" y="4074870"/>
            <a:ext cx="907140" cy="1007648"/>
          </a:xfrm>
          <a:prstGeom prst="rect">
            <a:avLst/>
          </a:prstGeom>
          <a:noFill/>
        </p:spPr>
      </p:pic>
      <p:pic>
        <p:nvPicPr>
          <p:cNvPr id="6" name="Picture 4" descr="blmlogo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908328" y="1625600"/>
            <a:ext cx="893256" cy="864033"/>
          </a:xfrm>
          <a:prstGeom prst="rect">
            <a:avLst/>
          </a:prstGeom>
          <a:noFill/>
        </p:spPr>
      </p:pic>
      <p:pic>
        <p:nvPicPr>
          <p:cNvPr id="8" name="Picture 5" descr="F+Wlogo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313385" y="1594939"/>
            <a:ext cx="756558" cy="902401"/>
          </a:xfrm>
          <a:prstGeom prst="rect">
            <a:avLst/>
          </a:prstGeom>
          <a:noFill/>
        </p:spPr>
      </p:pic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1014" y="2379945"/>
            <a:ext cx="574944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i="0" dirty="0" smtClean="0">
                <a:solidFill>
                  <a:srgbClr val="000000"/>
                </a:solidFill>
                <a:latin typeface="Trebuchet MS" pitchFamily="34" charset="0"/>
              </a:rPr>
              <a:t>Review legal and policy mandates</a:t>
            </a:r>
          </a:p>
          <a:p>
            <a:pPr>
              <a:buNone/>
            </a:pPr>
            <a:r>
              <a:rPr lang="en-US" i="0" dirty="0" smtClean="0">
                <a:solidFill>
                  <a:srgbClr val="000000"/>
                </a:solidFill>
                <a:latin typeface="Trebuchet MS" pitchFamily="34" charset="0"/>
              </a:rPr>
              <a:t>Outline practical stewardship rationale</a:t>
            </a:r>
          </a:p>
          <a:p>
            <a:pPr>
              <a:buNone/>
            </a:pPr>
            <a:r>
              <a:rPr lang="en-US" i="0" dirty="0" smtClean="0">
                <a:solidFill>
                  <a:srgbClr val="000000"/>
                </a:solidFill>
                <a:latin typeface="Trebuchet MS" pitchFamily="34" charset="0"/>
              </a:rPr>
              <a:t>Define “wilderness character”</a:t>
            </a:r>
          </a:p>
          <a:p>
            <a:pPr>
              <a:buNone/>
            </a:pPr>
            <a:r>
              <a:rPr lang="en-US" i="0" dirty="0" smtClean="0">
                <a:solidFill>
                  <a:srgbClr val="000000"/>
                </a:solidFill>
                <a:latin typeface="Trebuchet MS" pitchFamily="34" charset="0"/>
              </a:rPr>
              <a:t>Describe monitoring indicators </a:t>
            </a:r>
            <a:endParaRPr lang="en-US" i="0" dirty="0">
              <a:solidFill>
                <a:srgbClr val="000000"/>
              </a:solidFill>
              <a:latin typeface="Trebuchet MS" pitchFamily="34" charset="0"/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449943" y="125260"/>
            <a:ext cx="7322457" cy="14478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>Monitoring Changes in</a:t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>Wilderness Character</a:t>
            </a:r>
            <a:endParaRPr kumimoji="0" lang="en-US" sz="4000" b="0" i="1" u="none" strike="noStrike" kern="0" cap="none" spc="0" normalizeH="0" baseline="0" noProof="0" dirty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rebuchet MS" pitchFamily="34" charset="0"/>
              <a:ea typeface="+mj-ea"/>
              <a:cs typeface="Lucida Sans Unicode" pitchFamily="34" charset="0"/>
            </a:endParaRPr>
          </a:p>
        </p:txBody>
      </p:sp>
    </p:spTree>
  </p:cSld>
  <p:clrMapOvr>
    <a:masterClrMapping/>
  </p:clrMapOvr>
  <p:transition spd="slow" advClick="0" advTm="25000">
    <p:fade thruBlk="1"/>
    <p:sndAc>
      <p:stSnd>
        <p:snd r:embed="rId3" name="new03f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4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0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49943" y="130626"/>
            <a:ext cx="7765143" cy="696688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Character: Qualities</a:t>
            </a: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/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endParaRPr kumimoji="0" lang="en-US" sz="4000" b="0" i="1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rebuchet MS" pitchFamily="34" charset="0"/>
              <a:ea typeface="+mj-ea"/>
              <a:cs typeface="Lucida Sans Unicode" pitchFamily="34" charset="0"/>
            </a:endParaRPr>
          </a:p>
        </p:txBody>
      </p:sp>
      <p:grpSp>
        <p:nvGrpSpPr>
          <p:cNvPr id="2" name="Group 12"/>
          <p:cNvGrpSpPr/>
          <p:nvPr/>
        </p:nvGrpSpPr>
        <p:grpSpPr>
          <a:xfrm>
            <a:off x="499159" y="1024864"/>
            <a:ext cx="3143927" cy="1292927"/>
            <a:chOff x="499159" y="1315144"/>
            <a:chExt cx="3143927" cy="1292927"/>
          </a:xfrm>
        </p:grpSpPr>
        <p:grpSp>
          <p:nvGrpSpPr>
            <p:cNvPr id="3" name="Group 6"/>
            <p:cNvGrpSpPr/>
            <p:nvPr/>
          </p:nvGrpSpPr>
          <p:grpSpPr>
            <a:xfrm>
              <a:off x="499159" y="1315144"/>
              <a:ext cx="3143927" cy="922358"/>
              <a:chOff x="499159" y="1315144"/>
              <a:chExt cx="3143927" cy="922358"/>
            </a:xfrm>
          </p:grpSpPr>
          <p:sp>
            <p:nvSpPr>
              <p:cNvPr id="8" name="Text Box 2"/>
              <p:cNvSpPr txBox="1">
                <a:spLocks noChangeArrowheads="1"/>
              </p:cNvSpPr>
              <p:nvPr/>
            </p:nvSpPr>
            <p:spPr bwMode="auto">
              <a:xfrm>
                <a:off x="499159" y="1714282"/>
                <a:ext cx="3136673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marL="231775" indent="-231775" algn="l">
                  <a:buFontTx/>
                  <a:buNone/>
                </a:pPr>
                <a:r>
                  <a:rPr lang="en-US" sz="2800" i="0" dirty="0" smtClean="0">
                    <a:solidFill>
                      <a:schemeClr val="bg2">
                        <a:lumMod val="60000"/>
                        <a:lumOff val="40000"/>
                      </a:schemeClr>
                    </a:solidFill>
                    <a:latin typeface="Trebuchet MS" pitchFamily="34" charset="0"/>
                  </a:rPr>
                  <a:t>Natural</a:t>
                </a:r>
                <a:endParaRPr lang="en-US" sz="2800" i="0" dirty="0">
                  <a:solidFill>
                    <a:schemeClr val="bg2">
                      <a:lumMod val="60000"/>
                      <a:lumOff val="40000"/>
                    </a:schemeClr>
                  </a:solidFill>
                  <a:latin typeface="Trebuchet MS" pitchFamily="34" charset="0"/>
                </a:endParaRPr>
              </a:p>
            </p:txBody>
          </p:sp>
          <p:sp>
            <p:nvSpPr>
              <p:cNvPr id="10" name="Text Box 2"/>
              <p:cNvSpPr txBox="1">
                <a:spLocks noChangeArrowheads="1"/>
              </p:cNvSpPr>
              <p:nvPr/>
            </p:nvSpPr>
            <p:spPr bwMode="auto">
              <a:xfrm>
                <a:off x="506413" y="1315144"/>
                <a:ext cx="3136673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marL="231775" indent="-231775" algn="l">
                  <a:buFontTx/>
                  <a:buNone/>
                </a:pPr>
                <a:r>
                  <a:rPr lang="en-US" sz="2800" i="0" dirty="0" smtClean="0">
                    <a:solidFill>
                      <a:schemeClr val="bg2">
                        <a:lumMod val="60000"/>
                        <a:lumOff val="40000"/>
                      </a:schemeClr>
                    </a:solidFill>
                    <a:latin typeface="Trebuchet MS" pitchFamily="34" charset="0"/>
                  </a:rPr>
                  <a:t>Untrammeled</a:t>
                </a:r>
                <a:endParaRPr lang="en-US" sz="2800" i="0" dirty="0">
                  <a:solidFill>
                    <a:schemeClr val="bg2">
                      <a:lumMod val="60000"/>
                      <a:lumOff val="40000"/>
                    </a:schemeClr>
                  </a:solidFill>
                  <a:latin typeface="Trebuchet MS" pitchFamily="34" charset="0"/>
                </a:endParaRPr>
              </a:p>
            </p:txBody>
          </p:sp>
        </p:grpSp>
        <p:sp>
          <p:nvSpPr>
            <p:cNvPr id="11" name="Text Box 1026"/>
            <p:cNvSpPr txBox="1">
              <a:spLocks noChangeArrowheads="1"/>
            </p:cNvSpPr>
            <p:nvPr/>
          </p:nvSpPr>
          <p:spPr bwMode="auto">
            <a:xfrm>
              <a:off x="509361" y="2084851"/>
              <a:ext cx="2567668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marL="231775" indent="-231775" algn="l">
                <a:buFontTx/>
                <a:buNone/>
              </a:pPr>
              <a:r>
                <a:rPr lang="en-US" sz="2800" i="0" dirty="0" smtClean="0">
                  <a:solidFill>
                    <a:srgbClr val="000000"/>
                  </a:solidFill>
                  <a:latin typeface="Trebuchet MS" pitchFamily="34" charset="0"/>
                </a:rPr>
                <a:t>Undeveloped</a:t>
              </a:r>
              <a:endParaRPr lang="en-US" sz="2800" i="0" dirty="0">
                <a:solidFill>
                  <a:srgbClr val="000000"/>
                </a:solidFill>
                <a:latin typeface="Trebuchet MS" pitchFamily="34" charset="0"/>
              </a:endParaRPr>
            </a:p>
          </p:txBody>
        </p:sp>
      </p:grp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464457" y="5370290"/>
            <a:ext cx="821508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en-US" sz="2800" i="0" dirty="0" smtClean="0">
                <a:solidFill>
                  <a:srgbClr val="800000"/>
                </a:solidFill>
                <a:latin typeface="Trebuchet MS" pitchFamily="34" charset="0"/>
              </a:rPr>
              <a:t>Wilderness retains its primeval character and influence, and is essentially without permanent improvement or modern human occupation</a:t>
            </a:r>
          </a:p>
        </p:txBody>
      </p:sp>
      <p:pic>
        <p:nvPicPr>
          <p:cNvPr id="13" name="Picture 12" descr="Kalmiopsis_dog_ford_banner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422399" y="2341569"/>
            <a:ext cx="6270172" cy="27674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30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19000">
    <p:fade/>
    <p:sndAc>
      <p:stSnd>
        <p:snd r:embed="rId3" name="25f2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49943" y="130626"/>
            <a:ext cx="7765143" cy="696688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Character: Qualities</a:t>
            </a: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/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endParaRPr kumimoji="0" lang="en-US" sz="4000" b="0" i="1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rebuchet MS" pitchFamily="34" charset="0"/>
              <a:ea typeface="+mj-ea"/>
              <a:cs typeface="Lucida Sans Unicode" pitchFamily="34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499159" y="1024864"/>
            <a:ext cx="4537298" cy="2137677"/>
            <a:chOff x="499159" y="1024864"/>
            <a:chExt cx="4537298" cy="2137677"/>
          </a:xfrm>
        </p:grpSpPr>
        <p:grpSp>
          <p:nvGrpSpPr>
            <p:cNvPr id="2" name="Group 12"/>
            <p:cNvGrpSpPr/>
            <p:nvPr/>
          </p:nvGrpSpPr>
          <p:grpSpPr>
            <a:xfrm>
              <a:off x="499159" y="1024864"/>
              <a:ext cx="3143927" cy="1292927"/>
              <a:chOff x="499159" y="1315144"/>
              <a:chExt cx="3143927" cy="1292927"/>
            </a:xfrm>
          </p:grpSpPr>
          <p:grpSp>
            <p:nvGrpSpPr>
              <p:cNvPr id="3" name="Group 6"/>
              <p:cNvGrpSpPr/>
              <p:nvPr/>
            </p:nvGrpSpPr>
            <p:grpSpPr>
              <a:xfrm>
                <a:off x="499159" y="1315144"/>
                <a:ext cx="3143927" cy="922358"/>
                <a:chOff x="499159" y="1315144"/>
                <a:chExt cx="3143927" cy="922358"/>
              </a:xfrm>
            </p:grpSpPr>
            <p:sp>
              <p:nvSpPr>
                <p:cNvPr id="8" name="Text Box 2"/>
                <p:cNvSpPr txBox="1">
                  <a:spLocks noChangeArrowheads="1"/>
                </p:cNvSpPr>
                <p:nvPr/>
              </p:nvSpPr>
              <p:spPr bwMode="auto">
                <a:xfrm>
                  <a:off x="499159" y="1714282"/>
                  <a:ext cx="3136673" cy="52322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pPr marL="231775" indent="-231775" algn="l">
                    <a:buFontTx/>
                    <a:buNone/>
                  </a:pPr>
                  <a:r>
                    <a:rPr lang="en-US" sz="2800" i="0" dirty="0" smtClean="0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latin typeface="Trebuchet MS" pitchFamily="34" charset="0"/>
                    </a:rPr>
                    <a:t>Natural</a:t>
                  </a:r>
                  <a:endParaRPr lang="en-US" sz="2800" i="0" dirty="0">
                    <a:solidFill>
                      <a:schemeClr val="bg2">
                        <a:lumMod val="60000"/>
                        <a:lumOff val="40000"/>
                      </a:schemeClr>
                    </a:solidFill>
                    <a:latin typeface="Trebuchet MS" pitchFamily="34" charset="0"/>
                  </a:endParaRPr>
                </a:p>
              </p:txBody>
            </p:sp>
            <p:sp>
              <p:nvSpPr>
                <p:cNvPr id="10" name="Text Box 2"/>
                <p:cNvSpPr txBox="1">
                  <a:spLocks noChangeArrowheads="1"/>
                </p:cNvSpPr>
                <p:nvPr/>
              </p:nvSpPr>
              <p:spPr bwMode="auto">
                <a:xfrm>
                  <a:off x="506413" y="1315144"/>
                  <a:ext cx="3136673" cy="52322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pPr marL="231775" indent="-231775" algn="l">
                    <a:buFontTx/>
                    <a:buNone/>
                  </a:pPr>
                  <a:r>
                    <a:rPr lang="en-US" sz="2800" i="0" dirty="0" smtClean="0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latin typeface="Trebuchet MS" pitchFamily="34" charset="0"/>
                    </a:rPr>
                    <a:t>Untrammeled</a:t>
                  </a:r>
                  <a:endParaRPr lang="en-US" sz="2800" i="0" dirty="0">
                    <a:solidFill>
                      <a:schemeClr val="bg2">
                        <a:lumMod val="60000"/>
                        <a:lumOff val="40000"/>
                      </a:schemeClr>
                    </a:solidFill>
                    <a:latin typeface="Trebuchet MS" pitchFamily="34" charset="0"/>
                  </a:endParaRPr>
                </a:p>
              </p:txBody>
            </p:sp>
          </p:grpSp>
          <p:sp>
            <p:nvSpPr>
              <p:cNvPr id="11" name="Text Box 1026"/>
              <p:cNvSpPr txBox="1">
                <a:spLocks noChangeArrowheads="1"/>
              </p:cNvSpPr>
              <p:nvPr/>
            </p:nvSpPr>
            <p:spPr bwMode="auto">
              <a:xfrm>
                <a:off x="509361" y="2084851"/>
                <a:ext cx="2567668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marL="231775" indent="-231775" algn="l">
                  <a:buFontTx/>
                  <a:buNone/>
                </a:pPr>
                <a:r>
                  <a:rPr lang="en-US" sz="2800" i="0" dirty="0" smtClean="0">
                    <a:solidFill>
                      <a:schemeClr val="bg2">
                        <a:lumMod val="60000"/>
                        <a:lumOff val="40000"/>
                      </a:schemeClr>
                    </a:solidFill>
                    <a:latin typeface="Trebuchet MS" pitchFamily="34" charset="0"/>
                  </a:rPr>
                  <a:t>Undeveloped</a:t>
                </a:r>
                <a:endParaRPr lang="en-US" sz="2800" i="0" dirty="0">
                  <a:solidFill>
                    <a:schemeClr val="bg2">
                      <a:lumMod val="60000"/>
                      <a:lumOff val="40000"/>
                    </a:schemeClr>
                  </a:solidFill>
                  <a:latin typeface="Trebuchet MS" pitchFamily="34" charset="0"/>
                </a:endParaRPr>
              </a:p>
            </p:txBody>
          </p:sp>
        </p:grpSp>
        <p:sp>
          <p:nvSpPr>
            <p:cNvPr id="14" name="Text Box 2"/>
            <p:cNvSpPr txBox="1">
              <a:spLocks noChangeArrowheads="1"/>
            </p:cNvSpPr>
            <p:nvPr/>
          </p:nvSpPr>
          <p:spPr bwMode="auto">
            <a:xfrm>
              <a:off x="530226" y="2208434"/>
              <a:ext cx="4506231" cy="954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marL="347663" indent="-347663" algn="l">
                <a:buFontTx/>
                <a:buNone/>
              </a:pPr>
              <a:r>
                <a:rPr lang="en-US" sz="2800" i="0" dirty="0" smtClean="0">
                  <a:solidFill>
                    <a:srgbClr val="000000"/>
                  </a:solidFill>
                  <a:latin typeface="Trebuchet MS" pitchFamily="34" charset="0"/>
                </a:rPr>
                <a:t>Solitude </a:t>
              </a:r>
              <a:r>
                <a:rPr lang="en-US" sz="2800" i="0" dirty="0">
                  <a:solidFill>
                    <a:srgbClr val="000000"/>
                  </a:solidFill>
                  <a:latin typeface="Trebuchet MS" pitchFamily="34" charset="0"/>
                </a:rPr>
                <a:t>or </a:t>
              </a:r>
              <a:r>
                <a:rPr lang="en-US" sz="2800" i="0" dirty="0" smtClean="0">
                  <a:solidFill>
                    <a:srgbClr val="000000"/>
                  </a:solidFill>
                  <a:latin typeface="Trebuchet MS" pitchFamily="34" charset="0"/>
                </a:rPr>
                <a:t>Primitive and Unconfined Recreation</a:t>
              </a:r>
              <a:endParaRPr lang="en-US" sz="2800" i="0" dirty="0">
                <a:solidFill>
                  <a:srgbClr val="000000"/>
                </a:solidFill>
                <a:latin typeface="Trebuchet MS" pitchFamily="34" charset="0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890603" y="3140317"/>
            <a:ext cx="3359889" cy="1905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8872" lvl="1" indent="-118872" algn="l">
              <a:lnSpc>
                <a:spcPts val="2800"/>
              </a:lnSpc>
              <a:buNone/>
            </a:pPr>
            <a:r>
              <a:rPr lang="en-US" sz="2800" i="0" dirty="0" smtClean="0">
                <a:solidFill>
                  <a:srgbClr val="008000"/>
                </a:solidFill>
                <a:latin typeface="Centaur" pitchFamily="18" charset="0"/>
              </a:rPr>
              <a:t>“…outstanding opportunities for solitude or a primitive and unconfined type of recreation…”</a:t>
            </a:r>
          </a:p>
        </p:txBody>
      </p:sp>
      <p:pic>
        <p:nvPicPr>
          <p:cNvPr id="17" name="Picture 14" descr="Arctic National Wildlife Refuge, Brian Anderson pic - reduced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4426860" y="3426804"/>
            <a:ext cx="4298950" cy="30115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31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 advClick="0" advTm="33000">
    <p:fade/>
    <p:sndAc>
      <p:stSnd>
        <p:snd r:embed="rId3" name="26f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49943" y="130626"/>
            <a:ext cx="7765143" cy="696688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Character: Qualities</a:t>
            </a: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/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endParaRPr kumimoji="0" lang="en-US" sz="4000" b="0" i="1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rebuchet MS" pitchFamily="34" charset="0"/>
              <a:ea typeface="+mj-ea"/>
              <a:cs typeface="Lucida Sans Unicode" pitchFamily="34" charset="0"/>
            </a:endParaRPr>
          </a:p>
        </p:txBody>
      </p:sp>
      <p:grpSp>
        <p:nvGrpSpPr>
          <p:cNvPr id="2" name="Group 14"/>
          <p:cNvGrpSpPr/>
          <p:nvPr/>
        </p:nvGrpSpPr>
        <p:grpSpPr>
          <a:xfrm>
            <a:off x="499159" y="1024864"/>
            <a:ext cx="4537298" cy="2137677"/>
            <a:chOff x="499159" y="1024864"/>
            <a:chExt cx="4537298" cy="2137677"/>
          </a:xfrm>
        </p:grpSpPr>
        <p:grpSp>
          <p:nvGrpSpPr>
            <p:cNvPr id="3" name="Group 12"/>
            <p:cNvGrpSpPr/>
            <p:nvPr/>
          </p:nvGrpSpPr>
          <p:grpSpPr>
            <a:xfrm>
              <a:off x="499159" y="1024864"/>
              <a:ext cx="3143927" cy="1292927"/>
              <a:chOff x="499159" y="1315144"/>
              <a:chExt cx="3143927" cy="1292927"/>
            </a:xfrm>
          </p:grpSpPr>
          <p:grpSp>
            <p:nvGrpSpPr>
              <p:cNvPr id="4" name="Group 6"/>
              <p:cNvGrpSpPr/>
              <p:nvPr/>
            </p:nvGrpSpPr>
            <p:grpSpPr>
              <a:xfrm>
                <a:off x="499159" y="1315144"/>
                <a:ext cx="3143927" cy="922358"/>
                <a:chOff x="499159" y="1315144"/>
                <a:chExt cx="3143927" cy="922358"/>
              </a:xfrm>
            </p:grpSpPr>
            <p:sp>
              <p:nvSpPr>
                <p:cNvPr id="8" name="Text Box 2"/>
                <p:cNvSpPr txBox="1">
                  <a:spLocks noChangeArrowheads="1"/>
                </p:cNvSpPr>
                <p:nvPr/>
              </p:nvSpPr>
              <p:spPr bwMode="auto">
                <a:xfrm>
                  <a:off x="499159" y="1714282"/>
                  <a:ext cx="3136673" cy="52322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pPr marL="231775" indent="-231775" algn="l">
                    <a:buFontTx/>
                    <a:buNone/>
                  </a:pPr>
                  <a:r>
                    <a:rPr lang="en-US" sz="2800" i="0" dirty="0" smtClean="0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latin typeface="Trebuchet MS" pitchFamily="34" charset="0"/>
                    </a:rPr>
                    <a:t>Natural</a:t>
                  </a:r>
                  <a:endParaRPr lang="en-US" sz="2800" i="0" dirty="0">
                    <a:solidFill>
                      <a:schemeClr val="bg2">
                        <a:lumMod val="60000"/>
                        <a:lumOff val="40000"/>
                      </a:schemeClr>
                    </a:solidFill>
                    <a:latin typeface="Trebuchet MS" pitchFamily="34" charset="0"/>
                  </a:endParaRPr>
                </a:p>
              </p:txBody>
            </p:sp>
            <p:sp>
              <p:nvSpPr>
                <p:cNvPr id="10" name="Text Box 2"/>
                <p:cNvSpPr txBox="1">
                  <a:spLocks noChangeArrowheads="1"/>
                </p:cNvSpPr>
                <p:nvPr/>
              </p:nvSpPr>
              <p:spPr bwMode="auto">
                <a:xfrm>
                  <a:off x="506413" y="1315144"/>
                  <a:ext cx="3136673" cy="52322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pPr marL="231775" indent="-231775" algn="l">
                    <a:buFontTx/>
                    <a:buNone/>
                  </a:pPr>
                  <a:r>
                    <a:rPr lang="en-US" sz="2800" i="0" dirty="0" smtClean="0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latin typeface="Trebuchet MS" pitchFamily="34" charset="0"/>
                    </a:rPr>
                    <a:t>Untrammeled</a:t>
                  </a:r>
                  <a:endParaRPr lang="en-US" sz="2800" i="0" dirty="0">
                    <a:solidFill>
                      <a:schemeClr val="bg2">
                        <a:lumMod val="60000"/>
                        <a:lumOff val="40000"/>
                      </a:schemeClr>
                    </a:solidFill>
                    <a:latin typeface="Trebuchet MS" pitchFamily="34" charset="0"/>
                  </a:endParaRPr>
                </a:p>
              </p:txBody>
            </p:sp>
          </p:grpSp>
          <p:sp>
            <p:nvSpPr>
              <p:cNvPr id="11" name="Text Box 1026"/>
              <p:cNvSpPr txBox="1">
                <a:spLocks noChangeArrowheads="1"/>
              </p:cNvSpPr>
              <p:nvPr/>
            </p:nvSpPr>
            <p:spPr bwMode="auto">
              <a:xfrm>
                <a:off x="509361" y="2084851"/>
                <a:ext cx="2567668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marL="231775" indent="-231775" algn="l">
                  <a:buFontTx/>
                  <a:buNone/>
                </a:pPr>
                <a:r>
                  <a:rPr lang="en-US" sz="2800" i="0" dirty="0" smtClean="0">
                    <a:solidFill>
                      <a:schemeClr val="bg2">
                        <a:lumMod val="60000"/>
                        <a:lumOff val="40000"/>
                      </a:schemeClr>
                    </a:solidFill>
                    <a:latin typeface="Trebuchet MS" pitchFamily="34" charset="0"/>
                  </a:rPr>
                  <a:t>Undeveloped</a:t>
                </a:r>
                <a:endParaRPr lang="en-US" sz="2800" i="0" dirty="0">
                  <a:solidFill>
                    <a:schemeClr val="bg2">
                      <a:lumMod val="60000"/>
                      <a:lumOff val="40000"/>
                    </a:schemeClr>
                  </a:solidFill>
                  <a:latin typeface="Trebuchet MS" pitchFamily="34" charset="0"/>
                </a:endParaRPr>
              </a:p>
            </p:txBody>
          </p:sp>
        </p:grpSp>
        <p:sp>
          <p:nvSpPr>
            <p:cNvPr id="14" name="Text Box 2"/>
            <p:cNvSpPr txBox="1">
              <a:spLocks noChangeArrowheads="1"/>
            </p:cNvSpPr>
            <p:nvPr/>
          </p:nvSpPr>
          <p:spPr bwMode="auto">
            <a:xfrm>
              <a:off x="530226" y="2208434"/>
              <a:ext cx="4506231" cy="954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marL="347663" indent="-347663" algn="l">
                <a:buFontTx/>
                <a:buNone/>
              </a:pPr>
              <a:r>
                <a:rPr lang="en-US" sz="2800" i="0" dirty="0" smtClean="0">
                  <a:solidFill>
                    <a:srgbClr val="000000"/>
                  </a:solidFill>
                  <a:latin typeface="Trebuchet MS" pitchFamily="34" charset="0"/>
                </a:rPr>
                <a:t>Solitude </a:t>
              </a:r>
              <a:r>
                <a:rPr lang="en-US" sz="2800" i="0" dirty="0">
                  <a:solidFill>
                    <a:srgbClr val="000000"/>
                  </a:solidFill>
                  <a:latin typeface="Trebuchet MS" pitchFamily="34" charset="0"/>
                </a:rPr>
                <a:t>or </a:t>
              </a:r>
              <a:r>
                <a:rPr lang="en-US" sz="2800" i="0" dirty="0" smtClean="0">
                  <a:solidFill>
                    <a:srgbClr val="000000"/>
                  </a:solidFill>
                  <a:latin typeface="Trebuchet MS" pitchFamily="34" charset="0"/>
                </a:rPr>
                <a:t>Primitive and Unconfined Recreation</a:t>
              </a:r>
              <a:endParaRPr lang="en-US" sz="2800" i="0" dirty="0">
                <a:solidFill>
                  <a:srgbClr val="000000"/>
                </a:solidFill>
                <a:latin typeface="Trebuchet MS" pitchFamily="34" charset="0"/>
              </a:endParaRPr>
            </a:p>
          </p:txBody>
        </p:sp>
      </p:grpSp>
      <p:sp>
        <p:nvSpPr>
          <p:cNvPr id="12" name="Rectangle 11"/>
          <p:cNvSpPr/>
          <p:nvPr/>
        </p:nvSpPr>
        <p:spPr>
          <a:xfrm>
            <a:off x="174171" y="3586346"/>
            <a:ext cx="316411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FontTx/>
              <a:buNone/>
            </a:pPr>
            <a:r>
              <a:rPr lang="en-US" i="0" dirty="0" smtClean="0">
                <a:solidFill>
                  <a:srgbClr val="000000"/>
                </a:solidFill>
                <a:latin typeface="Trebuchet MS" pitchFamily="34" charset="0"/>
              </a:rPr>
              <a:t>Traditional / Primitive Skills</a:t>
            </a:r>
          </a:p>
          <a:p>
            <a:pPr algn="r">
              <a:buFontTx/>
              <a:buNone/>
            </a:pPr>
            <a:r>
              <a:rPr lang="en-US" i="0" dirty="0" smtClean="0">
                <a:solidFill>
                  <a:srgbClr val="000000"/>
                </a:solidFill>
                <a:latin typeface="Trebuchet MS" pitchFamily="34" charset="0"/>
              </a:rPr>
              <a:t>Challenge &amp; Self-discovery</a:t>
            </a:r>
          </a:p>
          <a:p>
            <a:pPr algn="r">
              <a:buNone/>
            </a:pPr>
            <a:r>
              <a:rPr lang="en-US" i="0" dirty="0" smtClean="0">
                <a:solidFill>
                  <a:srgbClr val="000000"/>
                </a:solidFill>
                <a:latin typeface="Trebuchet MS" pitchFamily="34" charset="0"/>
              </a:rPr>
              <a:t>Connection &amp; Freedom</a:t>
            </a:r>
          </a:p>
        </p:txBody>
      </p:sp>
      <p:pic>
        <p:nvPicPr>
          <p:cNvPr id="20" name="Picture 19" descr="SuzyWithFish V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211065" y="1277256"/>
            <a:ext cx="3134115" cy="50727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Picture 10" descr="mountain climbi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643086" y="3272708"/>
            <a:ext cx="4720545" cy="30800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Picture 35" descr="Bisti_DeNaZin W - StevieWonderSitting"/>
          <p:cNvPicPr>
            <a:picLocks noChangeAspect="1" noChangeArrowheads="1"/>
          </p:cNvPicPr>
          <p:nvPr/>
        </p:nvPicPr>
        <p:blipFill>
          <a:blip r:embed="rId6" cstate="email">
            <a:lum bright="12000" contrast="6000"/>
          </a:blip>
          <a:srcRect/>
          <a:stretch>
            <a:fillRect/>
          </a:stretch>
        </p:blipFill>
        <p:spPr bwMode="auto">
          <a:xfrm>
            <a:off x="3779385" y="3152324"/>
            <a:ext cx="5014912" cy="3371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32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21000">
    <p:fade/>
    <p:sndAc>
      <p:stSnd>
        <p:snd r:embed="rId3" name="27f2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49943" y="130626"/>
            <a:ext cx="7765143" cy="696688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Character: Qualities</a:t>
            </a: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/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endParaRPr kumimoji="0" lang="en-US" sz="4000" b="0" i="1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rebuchet MS" pitchFamily="34" charset="0"/>
              <a:ea typeface="+mj-ea"/>
              <a:cs typeface="Lucida Sans Unicode" pitchFamily="34" charset="0"/>
            </a:endParaRPr>
          </a:p>
        </p:txBody>
      </p:sp>
      <p:grpSp>
        <p:nvGrpSpPr>
          <p:cNvPr id="2" name="Group 14"/>
          <p:cNvGrpSpPr/>
          <p:nvPr/>
        </p:nvGrpSpPr>
        <p:grpSpPr>
          <a:xfrm>
            <a:off x="499159" y="1024864"/>
            <a:ext cx="4537298" cy="2137677"/>
            <a:chOff x="499159" y="1024864"/>
            <a:chExt cx="4537298" cy="2137677"/>
          </a:xfrm>
        </p:grpSpPr>
        <p:grpSp>
          <p:nvGrpSpPr>
            <p:cNvPr id="3" name="Group 12"/>
            <p:cNvGrpSpPr/>
            <p:nvPr/>
          </p:nvGrpSpPr>
          <p:grpSpPr>
            <a:xfrm>
              <a:off x="499159" y="1024864"/>
              <a:ext cx="3143927" cy="1292927"/>
              <a:chOff x="499159" y="1315144"/>
              <a:chExt cx="3143927" cy="1292927"/>
            </a:xfrm>
          </p:grpSpPr>
          <p:grpSp>
            <p:nvGrpSpPr>
              <p:cNvPr id="4" name="Group 6"/>
              <p:cNvGrpSpPr/>
              <p:nvPr/>
            </p:nvGrpSpPr>
            <p:grpSpPr>
              <a:xfrm>
                <a:off x="499159" y="1315144"/>
                <a:ext cx="3143927" cy="922358"/>
                <a:chOff x="499159" y="1315144"/>
                <a:chExt cx="3143927" cy="922358"/>
              </a:xfrm>
            </p:grpSpPr>
            <p:sp>
              <p:nvSpPr>
                <p:cNvPr id="8" name="Text Box 2"/>
                <p:cNvSpPr txBox="1">
                  <a:spLocks noChangeArrowheads="1"/>
                </p:cNvSpPr>
                <p:nvPr/>
              </p:nvSpPr>
              <p:spPr bwMode="auto">
                <a:xfrm>
                  <a:off x="499159" y="1714282"/>
                  <a:ext cx="3136673" cy="52322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pPr marL="231775" indent="-231775" algn="l">
                    <a:buFontTx/>
                    <a:buNone/>
                  </a:pPr>
                  <a:r>
                    <a:rPr lang="en-US" sz="2800" i="0" dirty="0" smtClean="0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latin typeface="Trebuchet MS" pitchFamily="34" charset="0"/>
                    </a:rPr>
                    <a:t>Natural</a:t>
                  </a:r>
                  <a:endParaRPr lang="en-US" sz="2800" i="0" dirty="0">
                    <a:solidFill>
                      <a:schemeClr val="bg2">
                        <a:lumMod val="60000"/>
                        <a:lumOff val="40000"/>
                      </a:schemeClr>
                    </a:solidFill>
                    <a:latin typeface="Trebuchet MS" pitchFamily="34" charset="0"/>
                  </a:endParaRPr>
                </a:p>
              </p:txBody>
            </p:sp>
            <p:sp>
              <p:nvSpPr>
                <p:cNvPr id="10" name="Text Box 2"/>
                <p:cNvSpPr txBox="1">
                  <a:spLocks noChangeArrowheads="1"/>
                </p:cNvSpPr>
                <p:nvPr/>
              </p:nvSpPr>
              <p:spPr bwMode="auto">
                <a:xfrm>
                  <a:off x="506413" y="1315144"/>
                  <a:ext cx="3136673" cy="52322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pPr marL="231775" indent="-231775" algn="l">
                    <a:buFontTx/>
                    <a:buNone/>
                  </a:pPr>
                  <a:r>
                    <a:rPr lang="en-US" sz="2800" i="0" dirty="0" smtClean="0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latin typeface="Trebuchet MS" pitchFamily="34" charset="0"/>
                    </a:rPr>
                    <a:t>Untrammeled</a:t>
                  </a:r>
                  <a:endParaRPr lang="en-US" sz="2800" i="0" dirty="0">
                    <a:solidFill>
                      <a:schemeClr val="bg2">
                        <a:lumMod val="60000"/>
                        <a:lumOff val="40000"/>
                      </a:schemeClr>
                    </a:solidFill>
                    <a:latin typeface="Trebuchet MS" pitchFamily="34" charset="0"/>
                  </a:endParaRPr>
                </a:p>
              </p:txBody>
            </p:sp>
          </p:grpSp>
          <p:sp>
            <p:nvSpPr>
              <p:cNvPr id="11" name="Text Box 1026"/>
              <p:cNvSpPr txBox="1">
                <a:spLocks noChangeArrowheads="1"/>
              </p:cNvSpPr>
              <p:nvPr/>
            </p:nvSpPr>
            <p:spPr bwMode="auto">
              <a:xfrm>
                <a:off x="509361" y="2084851"/>
                <a:ext cx="2567668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marL="231775" indent="-231775" algn="l">
                  <a:buFontTx/>
                  <a:buNone/>
                </a:pPr>
                <a:r>
                  <a:rPr lang="en-US" sz="2800" i="0" dirty="0" smtClean="0">
                    <a:solidFill>
                      <a:schemeClr val="bg2">
                        <a:lumMod val="60000"/>
                        <a:lumOff val="40000"/>
                      </a:schemeClr>
                    </a:solidFill>
                    <a:latin typeface="Trebuchet MS" pitchFamily="34" charset="0"/>
                  </a:rPr>
                  <a:t>Undeveloped</a:t>
                </a:r>
                <a:endParaRPr lang="en-US" sz="2800" i="0" dirty="0">
                  <a:solidFill>
                    <a:schemeClr val="bg2">
                      <a:lumMod val="60000"/>
                      <a:lumOff val="40000"/>
                    </a:schemeClr>
                  </a:solidFill>
                  <a:latin typeface="Trebuchet MS" pitchFamily="34" charset="0"/>
                </a:endParaRPr>
              </a:p>
            </p:txBody>
          </p:sp>
        </p:grpSp>
        <p:sp>
          <p:nvSpPr>
            <p:cNvPr id="14" name="Text Box 2"/>
            <p:cNvSpPr txBox="1">
              <a:spLocks noChangeArrowheads="1"/>
            </p:cNvSpPr>
            <p:nvPr/>
          </p:nvSpPr>
          <p:spPr bwMode="auto">
            <a:xfrm>
              <a:off x="530226" y="2208434"/>
              <a:ext cx="4506231" cy="954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marL="347663" indent="-347663" algn="l">
                <a:buFontTx/>
                <a:buNone/>
              </a:pPr>
              <a:r>
                <a:rPr lang="en-US" sz="2800" i="0" dirty="0" smtClean="0">
                  <a:solidFill>
                    <a:srgbClr val="000000"/>
                  </a:solidFill>
                  <a:latin typeface="Trebuchet MS" pitchFamily="34" charset="0"/>
                </a:rPr>
                <a:t>Solitude </a:t>
              </a:r>
              <a:r>
                <a:rPr lang="en-US" sz="2800" i="0" dirty="0">
                  <a:solidFill>
                    <a:srgbClr val="000000"/>
                  </a:solidFill>
                  <a:latin typeface="Trebuchet MS" pitchFamily="34" charset="0"/>
                </a:rPr>
                <a:t>or </a:t>
              </a:r>
              <a:r>
                <a:rPr lang="en-US" sz="2800" i="0" dirty="0" smtClean="0">
                  <a:solidFill>
                    <a:srgbClr val="000000"/>
                  </a:solidFill>
                  <a:latin typeface="Trebuchet MS" pitchFamily="34" charset="0"/>
                </a:rPr>
                <a:t>Primitive and Unconfined Recreation</a:t>
              </a:r>
              <a:endParaRPr lang="en-US" sz="2800" i="0" dirty="0">
                <a:solidFill>
                  <a:srgbClr val="000000"/>
                </a:solidFill>
                <a:latin typeface="Trebuchet MS" pitchFamily="34" charset="0"/>
              </a:endParaRPr>
            </a:p>
          </p:txBody>
        </p:sp>
      </p:grpSp>
      <p:sp>
        <p:nvSpPr>
          <p:cNvPr id="12" name="Rectangle 11"/>
          <p:cNvSpPr/>
          <p:nvPr/>
        </p:nvSpPr>
        <p:spPr>
          <a:xfrm>
            <a:off x="638619" y="4718438"/>
            <a:ext cx="316411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FontTx/>
              <a:buNone/>
            </a:pPr>
            <a:r>
              <a:rPr lang="en-US" i="0" dirty="0" smtClean="0">
                <a:solidFill>
                  <a:srgbClr val="000000"/>
                </a:solidFill>
                <a:latin typeface="Trebuchet MS" pitchFamily="34" charset="0"/>
              </a:rPr>
              <a:t>Encounters</a:t>
            </a:r>
          </a:p>
          <a:p>
            <a:pPr algn="r">
              <a:buFontTx/>
              <a:buNone/>
            </a:pPr>
            <a:r>
              <a:rPr lang="en-US" i="0" dirty="0" smtClean="0">
                <a:solidFill>
                  <a:srgbClr val="000000"/>
                </a:solidFill>
                <a:latin typeface="Trebuchet MS" pitchFamily="34" charset="0"/>
              </a:rPr>
              <a:t>Facilities</a:t>
            </a:r>
          </a:p>
          <a:p>
            <a:pPr algn="r">
              <a:buFontTx/>
              <a:buNone/>
            </a:pPr>
            <a:r>
              <a:rPr lang="en-US" i="0" dirty="0" smtClean="0">
                <a:solidFill>
                  <a:srgbClr val="000000"/>
                </a:solidFill>
                <a:latin typeface="Trebuchet MS" pitchFamily="34" charset="0"/>
              </a:rPr>
              <a:t>Restrictions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14400" y="3106057"/>
            <a:ext cx="39769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6263" lvl="1" indent="-236538" algn="l">
              <a:buFontTx/>
              <a:buNone/>
            </a:pPr>
            <a:r>
              <a:rPr lang="en-US" i="0" dirty="0" smtClean="0">
                <a:solidFill>
                  <a:schemeClr val="tx2"/>
                </a:solidFill>
                <a:latin typeface="Trebuchet MS" pitchFamily="34" charset="0"/>
              </a:rPr>
              <a:t>Degraded by settings that reduce these opportunities</a:t>
            </a:r>
            <a:endParaRPr lang="en-US" i="0" dirty="0">
              <a:solidFill>
                <a:schemeClr val="tx2"/>
              </a:solidFill>
              <a:latin typeface="Trebuchet MS" pitchFamily="34" charset="0"/>
            </a:endParaRPr>
          </a:p>
        </p:txBody>
      </p:sp>
      <p:pic>
        <p:nvPicPr>
          <p:cNvPr id="16" name="Picture 15" descr="CrowdedNarrowTrailCR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384802" y="1714724"/>
            <a:ext cx="3106056" cy="45642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16" descr="El Toro shelter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499428" y="3272972"/>
            <a:ext cx="4189789" cy="31423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17" descr="walden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4020457" y="3906380"/>
            <a:ext cx="4659085" cy="26081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33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24000">
    <p:fade/>
    <p:sndAc>
      <p:stSnd>
        <p:snd r:embed="rId3" name="28f2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49943" y="130626"/>
            <a:ext cx="7765143" cy="696688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Character: Qualities</a:t>
            </a: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/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endParaRPr kumimoji="0" lang="en-US" sz="4000" b="0" i="1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rebuchet MS" pitchFamily="34" charset="0"/>
              <a:ea typeface="+mj-ea"/>
              <a:cs typeface="Lucida Sans Unicode" pitchFamily="34" charset="0"/>
            </a:endParaRPr>
          </a:p>
        </p:txBody>
      </p:sp>
      <p:grpSp>
        <p:nvGrpSpPr>
          <p:cNvPr id="2" name="Group 14"/>
          <p:cNvGrpSpPr/>
          <p:nvPr/>
        </p:nvGrpSpPr>
        <p:grpSpPr>
          <a:xfrm>
            <a:off x="499159" y="1024864"/>
            <a:ext cx="4537298" cy="2137677"/>
            <a:chOff x="499159" y="1024864"/>
            <a:chExt cx="4537298" cy="2137677"/>
          </a:xfrm>
        </p:grpSpPr>
        <p:grpSp>
          <p:nvGrpSpPr>
            <p:cNvPr id="3" name="Group 12"/>
            <p:cNvGrpSpPr/>
            <p:nvPr/>
          </p:nvGrpSpPr>
          <p:grpSpPr>
            <a:xfrm>
              <a:off x="499159" y="1024864"/>
              <a:ext cx="3143927" cy="1292927"/>
              <a:chOff x="499159" y="1315144"/>
              <a:chExt cx="3143927" cy="1292927"/>
            </a:xfrm>
          </p:grpSpPr>
          <p:grpSp>
            <p:nvGrpSpPr>
              <p:cNvPr id="4" name="Group 6"/>
              <p:cNvGrpSpPr/>
              <p:nvPr/>
            </p:nvGrpSpPr>
            <p:grpSpPr>
              <a:xfrm>
                <a:off x="499159" y="1315144"/>
                <a:ext cx="3143927" cy="922358"/>
                <a:chOff x="499159" y="1315144"/>
                <a:chExt cx="3143927" cy="922358"/>
              </a:xfrm>
            </p:grpSpPr>
            <p:sp>
              <p:nvSpPr>
                <p:cNvPr id="8" name="Text Box 2"/>
                <p:cNvSpPr txBox="1">
                  <a:spLocks noChangeArrowheads="1"/>
                </p:cNvSpPr>
                <p:nvPr/>
              </p:nvSpPr>
              <p:spPr bwMode="auto">
                <a:xfrm>
                  <a:off x="499159" y="1714282"/>
                  <a:ext cx="3136673" cy="52322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pPr marL="231775" indent="-231775" algn="l">
                    <a:buFontTx/>
                    <a:buNone/>
                  </a:pPr>
                  <a:r>
                    <a:rPr lang="en-US" sz="2800" i="0" dirty="0" smtClean="0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latin typeface="Trebuchet MS" pitchFamily="34" charset="0"/>
                    </a:rPr>
                    <a:t>Natural</a:t>
                  </a:r>
                  <a:endParaRPr lang="en-US" sz="2800" i="0" dirty="0">
                    <a:solidFill>
                      <a:schemeClr val="bg2">
                        <a:lumMod val="60000"/>
                        <a:lumOff val="40000"/>
                      </a:schemeClr>
                    </a:solidFill>
                    <a:latin typeface="Trebuchet MS" pitchFamily="34" charset="0"/>
                  </a:endParaRPr>
                </a:p>
              </p:txBody>
            </p:sp>
            <p:sp>
              <p:nvSpPr>
                <p:cNvPr id="10" name="Text Box 2"/>
                <p:cNvSpPr txBox="1">
                  <a:spLocks noChangeArrowheads="1"/>
                </p:cNvSpPr>
                <p:nvPr/>
              </p:nvSpPr>
              <p:spPr bwMode="auto">
                <a:xfrm>
                  <a:off x="506413" y="1315144"/>
                  <a:ext cx="3136673" cy="52322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pPr marL="231775" indent="-231775" algn="l">
                    <a:buFontTx/>
                    <a:buNone/>
                  </a:pPr>
                  <a:r>
                    <a:rPr lang="en-US" sz="2800" i="0" dirty="0" smtClean="0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latin typeface="Trebuchet MS" pitchFamily="34" charset="0"/>
                    </a:rPr>
                    <a:t>Untrammeled</a:t>
                  </a:r>
                  <a:endParaRPr lang="en-US" sz="2800" i="0" dirty="0">
                    <a:solidFill>
                      <a:schemeClr val="bg2">
                        <a:lumMod val="60000"/>
                        <a:lumOff val="40000"/>
                      </a:schemeClr>
                    </a:solidFill>
                    <a:latin typeface="Trebuchet MS" pitchFamily="34" charset="0"/>
                  </a:endParaRPr>
                </a:p>
              </p:txBody>
            </p:sp>
          </p:grpSp>
          <p:sp>
            <p:nvSpPr>
              <p:cNvPr id="11" name="Text Box 1026"/>
              <p:cNvSpPr txBox="1">
                <a:spLocks noChangeArrowheads="1"/>
              </p:cNvSpPr>
              <p:nvPr/>
            </p:nvSpPr>
            <p:spPr bwMode="auto">
              <a:xfrm>
                <a:off x="509361" y="2084851"/>
                <a:ext cx="2567668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marL="231775" indent="-231775" algn="l">
                  <a:buFontTx/>
                  <a:buNone/>
                </a:pPr>
                <a:r>
                  <a:rPr lang="en-US" sz="2800" i="0" dirty="0" smtClean="0">
                    <a:solidFill>
                      <a:schemeClr val="bg2">
                        <a:lumMod val="60000"/>
                        <a:lumOff val="40000"/>
                      </a:schemeClr>
                    </a:solidFill>
                    <a:latin typeface="Trebuchet MS" pitchFamily="34" charset="0"/>
                  </a:rPr>
                  <a:t>Undeveloped</a:t>
                </a:r>
                <a:endParaRPr lang="en-US" sz="2800" i="0" dirty="0">
                  <a:solidFill>
                    <a:schemeClr val="bg2">
                      <a:lumMod val="60000"/>
                      <a:lumOff val="40000"/>
                    </a:schemeClr>
                  </a:solidFill>
                  <a:latin typeface="Trebuchet MS" pitchFamily="34" charset="0"/>
                </a:endParaRPr>
              </a:p>
            </p:txBody>
          </p:sp>
        </p:grpSp>
        <p:sp>
          <p:nvSpPr>
            <p:cNvPr id="14" name="Text Box 2"/>
            <p:cNvSpPr txBox="1">
              <a:spLocks noChangeArrowheads="1"/>
            </p:cNvSpPr>
            <p:nvPr/>
          </p:nvSpPr>
          <p:spPr bwMode="auto">
            <a:xfrm>
              <a:off x="530226" y="2208434"/>
              <a:ext cx="4506231" cy="954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marL="347663" indent="-347663" algn="l">
                <a:buFontTx/>
                <a:buNone/>
              </a:pPr>
              <a:r>
                <a:rPr lang="en-US" sz="2800" i="0" dirty="0" smtClean="0">
                  <a:solidFill>
                    <a:srgbClr val="000000"/>
                  </a:solidFill>
                  <a:latin typeface="Trebuchet MS" pitchFamily="34" charset="0"/>
                </a:rPr>
                <a:t>Solitude </a:t>
              </a:r>
              <a:r>
                <a:rPr lang="en-US" sz="2800" i="0" dirty="0">
                  <a:solidFill>
                    <a:srgbClr val="000000"/>
                  </a:solidFill>
                  <a:latin typeface="Trebuchet MS" pitchFamily="34" charset="0"/>
                </a:rPr>
                <a:t>or </a:t>
              </a:r>
              <a:r>
                <a:rPr lang="en-US" sz="2800" i="0" dirty="0" smtClean="0">
                  <a:solidFill>
                    <a:srgbClr val="000000"/>
                  </a:solidFill>
                  <a:latin typeface="Trebuchet MS" pitchFamily="34" charset="0"/>
                </a:rPr>
                <a:t>Primitive and Unconfined Recreation</a:t>
              </a:r>
              <a:endParaRPr lang="en-US" sz="2800" i="0" dirty="0">
                <a:solidFill>
                  <a:srgbClr val="000000"/>
                </a:solidFill>
                <a:latin typeface="Trebuchet MS" pitchFamily="34" charset="0"/>
              </a:endParaRPr>
            </a:p>
          </p:txBody>
        </p:sp>
      </p:grp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275772" y="5370290"/>
            <a:ext cx="8592457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en-US" sz="2800" i="0" dirty="0" smtClean="0">
                <a:solidFill>
                  <a:srgbClr val="800000"/>
                </a:solidFill>
                <a:latin typeface="Trebuchet MS" pitchFamily="34" charset="0"/>
              </a:rPr>
              <a:t>Wilderness provides outstanding opportunities for solitude or primitive and unconfined recreation</a:t>
            </a:r>
          </a:p>
        </p:txBody>
      </p:sp>
      <p:pic>
        <p:nvPicPr>
          <p:cNvPr id="22" name="Picture 21" descr="RayOnHoodoo semi-banner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494973" y="3245177"/>
            <a:ext cx="6154056" cy="2051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34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8000">
    <p:fade/>
    <p:sndAc>
      <p:stSnd>
        <p:snd r:embed="rId3" name="29f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49943" y="130626"/>
            <a:ext cx="7765143" cy="696688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Character: Qualities</a:t>
            </a: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/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endParaRPr kumimoji="0" lang="en-US" sz="4000" b="0" i="1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rebuchet MS" pitchFamily="34" charset="0"/>
              <a:ea typeface="+mj-ea"/>
              <a:cs typeface="Lucida Sans Unicode" pitchFamily="34" charset="0"/>
            </a:endParaRPr>
          </a:p>
        </p:txBody>
      </p:sp>
      <p:grpSp>
        <p:nvGrpSpPr>
          <p:cNvPr id="2" name="Group 14"/>
          <p:cNvGrpSpPr/>
          <p:nvPr/>
        </p:nvGrpSpPr>
        <p:grpSpPr>
          <a:xfrm>
            <a:off x="499159" y="1024864"/>
            <a:ext cx="4537298" cy="2137677"/>
            <a:chOff x="499159" y="1024864"/>
            <a:chExt cx="4537298" cy="2137677"/>
          </a:xfrm>
        </p:grpSpPr>
        <p:grpSp>
          <p:nvGrpSpPr>
            <p:cNvPr id="3" name="Group 12"/>
            <p:cNvGrpSpPr/>
            <p:nvPr/>
          </p:nvGrpSpPr>
          <p:grpSpPr>
            <a:xfrm>
              <a:off x="499159" y="1024864"/>
              <a:ext cx="3143927" cy="1292927"/>
              <a:chOff x="499159" y="1315144"/>
              <a:chExt cx="3143927" cy="1292927"/>
            </a:xfrm>
          </p:grpSpPr>
          <p:grpSp>
            <p:nvGrpSpPr>
              <p:cNvPr id="4" name="Group 6"/>
              <p:cNvGrpSpPr/>
              <p:nvPr/>
            </p:nvGrpSpPr>
            <p:grpSpPr>
              <a:xfrm>
                <a:off x="499159" y="1315144"/>
                <a:ext cx="3143927" cy="922358"/>
                <a:chOff x="499159" y="1315144"/>
                <a:chExt cx="3143927" cy="922358"/>
              </a:xfrm>
            </p:grpSpPr>
            <p:sp>
              <p:nvSpPr>
                <p:cNvPr id="8" name="Text Box 2"/>
                <p:cNvSpPr txBox="1">
                  <a:spLocks noChangeArrowheads="1"/>
                </p:cNvSpPr>
                <p:nvPr/>
              </p:nvSpPr>
              <p:spPr bwMode="auto">
                <a:xfrm>
                  <a:off x="499159" y="1714282"/>
                  <a:ext cx="3136673" cy="52322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pPr marL="231775" indent="-231775" algn="l">
                    <a:buFontTx/>
                    <a:buNone/>
                  </a:pPr>
                  <a:r>
                    <a:rPr lang="en-US" sz="2800" i="0" dirty="0" smtClean="0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latin typeface="Trebuchet MS" pitchFamily="34" charset="0"/>
                    </a:rPr>
                    <a:t>Natural</a:t>
                  </a:r>
                  <a:endParaRPr lang="en-US" sz="2800" i="0" dirty="0">
                    <a:solidFill>
                      <a:schemeClr val="bg2">
                        <a:lumMod val="60000"/>
                        <a:lumOff val="40000"/>
                      </a:schemeClr>
                    </a:solidFill>
                    <a:latin typeface="Trebuchet MS" pitchFamily="34" charset="0"/>
                  </a:endParaRPr>
                </a:p>
              </p:txBody>
            </p:sp>
            <p:sp>
              <p:nvSpPr>
                <p:cNvPr id="10" name="Text Box 2"/>
                <p:cNvSpPr txBox="1">
                  <a:spLocks noChangeArrowheads="1"/>
                </p:cNvSpPr>
                <p:nvPr/>
              </p:nvSpPr>
              <p:spPr bwMode="auto">
                <a:xfrm>
                  <a:off x="506413" y="1315144"/>
                  <a:ext cx="3136673" cy="52322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pPr marL="231775" indent="-231775" algn="l">
                    <a:buFontTx/>
                    <a:buNone/>
                  </a:pPr>
                  <a:r>
                    <a:rPr lang="en-US" sz="2800" i="0" dirty="0" smtClean="0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latin typeface="Trebuchet MS" pitchFamily="34" charset="0"/>
                    </a:rPr>
                    <a:t>Untrammeled</a:t>
                  </a:r>
                  <a:endParaRPr lang="en-US" sz="2800" i="0" dirty="0">
                    <a:solidFill>
                      <a:schemeClr val="bg2">
                        <a:lumMod val="60000"/>
                        <a:lumOff val="40000"/>
                      </a:schemeClr>
                    </a:solidFill>
                    <a:latin typeface="Trebuchet MS" pitchFamily="34" charset="0"/>
                  </a:endParaRPr>
                </a:p>
              </p:txBody>
            </p:sp>
          </p:grpSp>
          <p:sp>
            <p:nvSpPr>
              <p:cNvPr id="11" name="Text Box 1026"/>
              <p:cNvSpPr txBox="1">
                <a:spLocks noChangeArrowheads="1"/>
              </p:cNvSpPr>
              <p:nvPr/>
            </p:nvSpPr>
            <p:spPr bwMode="auto">
              <a:xfrm>
                <a:off x="509361" y="2084851"/>
                <a:ext cx="2567668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marL="231775" indent="-231775" algn="l">
                  <a:buFontTx/>
                  <a:buNone/>
                </a:pPr>
                <a:r>
                  <a:rPr lang="en-US" sz="2800" i="0" dirty="0" smtClean="0">
                    <a:solidFill>
                      <a:schemeClr val="bg2">
                        <a:lumMod val="60000"/>
                        <a:lumOff val="40000"/>
                      </a:schemeClr>
                    </a:solidFill>
                    <a:latin typeface="Trebuchet MS" pitchFamily="34" charset="0"/>
                  </a:rPr>
                  <a:t>Undeveloped</a:t>
                </a:r>
                <a:endParaRPr lang="en-US" sz="2800" i="0" dirty="0">
                  <a:solidFill>
                    <a:schemeClr val="bg2">
                      <a:lumMod val="60000"/>
                      <a:lumOff val="40000"/>
                    </a:schemeClr>
                  </a:solidFill>
                  <a:latin typeface="Trebuchet MS" pitchFamily="34" charset="0"/>
                </a:endParaRPr>
              </a:p>
            </p:txBody>
          </p:sp>
        </p:grpSp>
        <p:sp>
          <p:nvSpPr>
            <p:cNvPr id="14" name="Text Box 2"/>
            <p:cNvSpPr txBox="1">
              <a:spLocks noChangeArrowheads="1"/>
            </p:cNvSpPr>
            <p:nvPr/>
          </p:nvSpPr>
          <p:spPr bwMode="auto">
            <a:xfrm>
              <a:off x="530226" y="2208434"/>
              <a:ext cx="4506231" cy="954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marL="347663" indent="-347663" algn="l">
                <a:buFontTx/>
                <a:buNone/>
              </a:pPr>
              <a:r>
                <a:rPr lang="en-US" sz="2800" i="0" dirty="0" smtClean="0">
                  <a:solidFill>
                    <a:schemeClr val="bg2">
                      <a:lumMod val="60000"/>
                      <a:lumOff val="40000"/>
                    </a:schemeClr>
                  </a:solidFill>
                  <a:latin typeface="Trebuchet MS" pitchFamily="34" charset="0"/>
                </a:rPr>
                <a:t>Solitude </a:t>
              </a:r>
              <a:r>
                <a:rPr lang="en-US" sz="2800" i="0" dirty="0">
                  <a:solidFill>
                    <a:schemeClr val="bg2">
                      <a:lumMod val="60000"/>
                      <a:lumOff val="40000"/>
                    </a:schemeClr>
                  </a:solidFill>
                  <a:latin typeface="Trebuchet MS" pitchFamily="34" charset="0"/>
                </a:rPr>
                <a:t>or </a:t>
              </a:r>
              <a:r>
                <a:rPr lang="en-US" sz="2800" i="0" dirty="0" smtClean="0">
                  <a:solidFill>
                    <a:schemeClr val="bg2">
                      <a:lumMod val="60000"/>
                      <a:lumOff val="40000"/>
                    </a:schemeClr>
                  </a:solidFill>
                  <a:latin typeface="Trebuchet MS" pitchFamily="34" charset="0"/>
                </a:rPr>
                <a:t>Primitive and Unconfined Recreation</a:t>
              </a:r>
              <a:endParaRPr lang="en-US" sz="2800" i="0" dirty="0">
                <a:solidFill>
                  <a:schemeClr val="bg2">
                    <a:lumMod val="60000"/>
                    <a:lumOff val="40000"/>
                  </a:schemeClr>
                </a:solidFill>
                <a:latin typeface="Trebuchet MS" pitchFamily="34" charset="0"/>
              </a:endParaRPr>
            </a:p>
          </p:txBody>
        </p:sp>
      </p:grp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537486" y="3028478"/>
            <a:ext cx="450623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7663" indent="-347663" algn="l">
              <a:buFontTx/>
              <a:buNone/>
            </a:pPr>
            <a:r>
              <a:rPr lang="en-US" sz="2800" i="0" dirty="0" smtClean="0">
                <a:solidFill>
                  <a:srgbClr val="000000"/>
                </a:solidFill>
                <a:latin typeface="Trebuchet MS" pitchFamily="34" charset="0"/>
              </a:rPr>
              <a:t>Unique</a:t>
            </a:r>
            <a:endParaRPr lang="en-US" sz="2800" i="0" dirty="0">
              <a:solidFill>
                <a:srgbClr val="000000"/>
              </a:solidFill>
              <a:latin typeface="Trebuchet MS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90603" y="3546709"/>
            <a:ext cx="4182438" cy="1528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8872" lvl="1" indent="-118872" algn="l">
              <a:lnSpc>
                <a:spcPts val="2800"/>
              </a:lnSpc>
              <a:buNone/>
            </a:pPr>
            <a:r>
              <a:rPr lang="en-US" sz="2800" i="0" dirty="0" smtClean="0">
                <a:solidFill>
                  <a:srgbClr val="008000"/>
                </a:solidFill>
                <a:latin typeface="Centaur" pitchFamily="18" charset="0"/>
              </a:rPr>
              <a:t>“may also contain ecological, geological, … scientific, educational, scenic, or historical value.”</a:t>
            </a: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35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 advClick="0" advTm="23000">
    <p:fade/>
    <p:sndAc>
      <p:stSnd>
        <p:snd r:embed="rId3" name="30f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Grizzly Sits Up cropped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239657" y="2150859"/>
            <a:ext cx="3599543" cy="39618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49943" y="130626"/>
            <a:ext cx="7765143" cy="696688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Character: Qualities</a:t>
            </a: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/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endParaRPr kumimoji="0" lang="en-US" sz="4000" b="0" i="1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rebuchet MS" pitchFamily="34" charset="0"/>
              <a:ea typeface="+mj-ea"/>
              <a:cs typeface="Lucida Sans Unicode" pitchFamily="34" charset="0"/>
            </a:endParaRPr>
          </a:p>
        </p:txBody>
      </p:sp>
      <p:grpSp>
        <p:nvGrpSpPr>
          <p:cNvPr id="2" name="Group 14"/>
          <p:cNvGrpSpPr/>
          <p:nvPr/>
        </p:nvGrpSpPr>
        <p:grpSpPr>
          <a:xfrm>
            <a:off x="499159" y="1024864"/>
            <a:ext cx="4537298" cy="2137677"/>
            <a:chOff x="499159" y="1024864"/>
            <a:chExt cx="4537298" cy="2137677"/>
          </a:xfrm>
        </p:grpSpPr>
        <p:grpSp>
          <p:nvGrpSpPr>
            <p:cNvPr id="3" name="Group 12"/>
            <p:cNvGrpSpPr/>
            <p:nvPr/>
          </p:nvGrpSpPr>
          <p:grpSpPr>
            <a:xfrm>
              <a:off x="499159" y="1024864"/>
              <a:ext cx="3143927" cy="1292927"/>
              <a:chOff x="499159" y="1315144"/>
              <a:chExt cx="3143927" cy="1292927"/>
            </a:xfrm>
          </p:grpSpPr>
          <p:grpSp>
            <p:nvGrpSpPr>
              <p:cNvPr id="4" name="Group 6"/>
              <p:cNvGrpSpPr/>
              <p:nvPr/>
            </p:nvGrpSpPr>
            <p:grpSpPr>
              <a:xfrm>
                <a:off x="499159" y="1315144"/>
                <a:ext cx="3143927" cy="922358"/>
                <a:chOff x="499159" y="1315144"/>
                <a:chExt cx="3143927" cy="922358"/>
              </a:xfrm>
            </p:grpSpPr>
            <p:sp>
              <p:nvSpPr>
                <p:cNvPr id="8" name="Text Box 2"/>
                <p:cNvSpPr txBox="1">
                  <a:spLocks noChangeArrowheads="1"/>
                </p:cNvSpPr>
                <p:nvPr/>
              </p:nvSpPr>
              <p:spPr bwMode="auto">
                <a:xfrm>
                  <a:off x="499159" y="1714282"/>
                  <a:ext cx="3136673" cy="52322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pPr marL="231775" indent="-231775" algn="l">
                    <a:buFontTx/>
                    <a:buNone/>
                  </a:pPr>
                  <a:r>
                    <a:rPr lang="en-US" sz="2800" i="0" dirty="0" smtClean="0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latin typeface="Trebuchet MS" pitchFamily="34" charset="0"/>
                    </a:rPr>
                    <a:t>Natural</a:t>
                  </a:r>
                  <a:endParaRPr lang="en-US" sz="2800" i="0" dirty="0">
                    <a:solidFill>
                      <a:schemeClr val="bg2">
                        <a:lumMod val="60000"/>
                        <a:lumOff val="40000"/>
                      </a:schemeClr>
                    </a:solidFill>
                    <a:latin typeface="Trebuchet MS" pitchFamily="34" charset="0"/>
                  </a:endParaRPr>
                </a:p>
              </p:txBody>
            </p:sp>
            <p:sp>
              <p:nvSpPr>
                <p:cNvPr id="10" name="Text Box 2"/>
                <p:cNvSpPr txBox="1">
                  <a:spLocks noChangeArrowheads="1"/>
                </p:cNvSpPr>
                <p:nvPr/>
              </p:nvSpPr>
              <p:spPr bwMode="auto">
                <a:xfrm>
                  <a:off x="506413" y="1315144"/>
                  <a:ext cx="3136673" cy="52322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pPr marL="231775" indent="-231775" algn="l">
                    <a:buFontTx/>
                    <a:buNone/>
                  </a:pPr>
                  <a:r>
                    <a:rPr lang="en-US" sz="2800" i="0" dirty="0" smtClean="0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latin typeface="Trebuchet MS" pitchFamily="34" charset="0"/>
                    </a:rPr>
                    <a:t>Untrammeled</a:t>
                  </a:r>
                  <a:endParaRPr lang="en-US" sz="2800" i="0" dirty="0">
                    <a:solidFill>
                      <a:schemeClr val="bg2">
                        <a:lumMod val="60000"/>
                        <a:lumOff val="40000"/>
                      </a:schemeClr>
                    </a:solidFill>
                    <a:latin typeface="Trebuchet MS" pitchFamily="34" charset="0"/>
                  </a:endParaRPr>
                </a:p>
              </p:txBody>
            </p:sp>
          </p:grpSp>
          <p:sp>
            <p:nvSpPr>
              <p:cNvPr id="11" name="Text Box 1026"/>
              <p:cNvSpPr txBox="1">
                <a:spLocks noChangeArrowheads="1"/>
              </p:cNvSpPr>
              <p:nvPr/>
            </p:nvSpPr>
            <p:spPr bwMode="auto">
              <a:xfrm>
                <a:off x="509361" y="2084851"/>
                <a:ext cx="2567668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marL="231775" indent="-231775" algn="l">
                  <a:buFontTx/>
                  <a:buNone/>
                </a:pPr>
                <a:r>
                  <a:rPr lang="en-US" sz="2800" i="0" dirty="0" smtClean="0">
                    <a:solidFill>
                      <a:schemeClr val="bg2">
                        <a:lumMod val="60000"/>
                        <a:lumOff val="40000"/>
                      </a:schemeClr>
                    </a:solidFill>
                    <a:latin typeface="Trebuchet MS" pitchFamily="34" charset="0"/>
                  </a:rPr>
                  <a:t>Undeveloped</a:t>
                </a:r>
                <a:endParaRPr lang="en-US" sz="2800" i="0" dirty="0">
                  <a:solidFill>
                    <a:schemeClr val="bg2">
                      <a:lumMod val="60000"/>
                      <a:lumOff val="40000"/>
                    </a:schemeClr>
                  </a:solidFill>
                  <a:latin typeface="Trebuchet MS" pitchFamily="34" charset="0"/>
                </a:endParaRPr>
              </a:p>
            </p:txBody>
          </p:sp>
        </p:grpSp>
        <p:sp>
          <p:nvSpPr>
            <p:cNvPr id="14" name="Text Box 2"/>
            <p:cNvSpPr txBox="1">
              <a:spLocks noChangeArrowheads="1"/>
            </p:cNvSpPr>
            <p:nvPr/>
          </p:nvSpPr>
          <p:spPr bwMode="auto">
            <a:xfrm>
              <a:off x="530226" y="2208434"/>
              <a:ext cx="4506231" cy="954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marL="347663" indent="-347663" algn="l">
                <a:buFontTx/>
                <a:buNone/>
              </a:pPr>
              <a:r>
                <a:rPr lang="en-US" sz="2800" i="0" dirty="0" smtClean="0">
                  <a:solidFill>
                    <a:schemeClr val="bg2">
                      <a:lumMod val="60000"/>
                      <a:lumOff val="40000"/>
                    </a:schemeClr>
                  </a:solidFill>
                  <a:latin typeface="Trebuchet MS" pitchFamily="34" charset="0"/>
                </a:rPr>
                <a:t>Solitude </a:t>
              </a:r>
              <a:r>
                <a:rPr lang="en-US" sz="2800" i="0" dirty="0">
                  <a:solidFill>
                    <a:schemeClr val="bg2">
                      <a:lumMod val="60000"/>
                      <a:lumOff val="40000"/>
                    </a:schemeClr>
                  </a:solidFill>
                  <a:latin typeface="Trebuchet MS" pitchFamily="34" charset="0"/>
                </a:rPr>
                <a:t>or </a:t>
              </a:r>
              <a:r>
                <a:rPr lang="en-US" sz="2800" i="0" dirty="0" smtClean="0">
                  <a:solidFill>
                    <a:schemeClr val="bg2">
                      <a:lumMod val="60000"/>
                      <a:lumOff val="40000"/>
                    </a:schemeClr>
                  </a:solidFill>
                  <a:latin typeface="Trebuchet MS" pitchFamily="34" charset="0"/>
                </a:rPr>
                <a:t>Primitive and Unconfined Recreation</a:t>
              </a:r>
              <a:endParaRPr lang="en-US" sz="2800" i="0" dirty="0">
                <a:solidFill>
                  <a:schemeClr val="bg2">
                    <a:lumMod val="60000"/>
                    <a:lumOff val="40000"/>
                  </a:schemeClr>
                </a:solidFill>
                <a:latin typeface="Trebuchet MS" pitchFamily="34" charset="0"/>
              </a:endParaRPr>
            </a:p>
          </p:txBody>
        </p:sp>
      </p:grp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537486" y="3028478"/>
            <a:ext cx="450623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7663" indent="-347663" algn="l">
              <a:buFontTx/>
              <a:buNone/>
            </a:pPr>
            <a:r>
              <a:rPr lang="en-US" sz="2800" i="0" dirty="0" smtClean="0">
                <a:solidFill>
                  <a:srgbClr val="000000"/>
                </a:solidFill>
                <a:latin typeface="Trebuchet MS" pitchFamily="34" charset="0"/>
              </a:rPr>
              <a:t>Unique</a:t>
            </a:r>
            <a:endParaRPr lang="en-US" sz="2800" i="0" dirty="0">
              <a:solidFill>
                <a:srgbClr val="000000"/>
              </a:solidFill>
              <a:latin typeface="Trebuchet MS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77371" y="3961928"/>
            <a:ext cx="316411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FontTx/>
              <a:buNone/>
            </a:pPr>
            <a:r>
              <a:rPr lang="en-US" i="0" dirty="0" smtClean="0">
                <a:solidFill>
                  <a:srgbClr val="000000"/>
                </a:solidFill>
                <a:latin typeface="Trebuchet MS" pitchFamily="34" charset="0"/>
              </a:rPr>
              <a:t>May also be part of Natural quality</a:t>
            </a:r>
          </a:p>
          <a:p>
            <a:pPr algn="r">
              <a:buFontTx/>
              <a:buNone/>
            </a:pPr>
            <a:r>
              <a:rPr lang="en-US" i="0" dirty="0" smtClean="0">
                <a:solidFill>
                  <a:srgbClr val="000000"/>
                </a:solidFill>
                <a:latin typeface="Trebuchet MS" pitchFamily="34" charset="0"/>
              </a:rPr>
              <a:t>Cultural</a:t>
            </a:r>
          </a:p>
          <a:p>
            <a:pPr algn="r">
              <a:buFontTx/>
              <a:buNone/>
            </a:pPr>
            <a:r>
              <a:rPr lang="en-US" i="0" dirty="0" smtClean="0">
                <a:solidFill>
                  <a:srgbClr val="000000"/>
                </a:solidFill>
                <a:latin typeface="Trebuchet MS" pitchFamily="34" charset="0"/>
              </a:rPr>
              <a:t>Paleontological</a:t>
            </a:r>
          </a:p>
        </p:txBody>
      </p:sp>
      <p:pic>
        <p:nvPicPr>
          <p:cNvPr id="17" name="Picture 16" descr="153 - Lee's successor Vert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514439" y="1480456"/>
            <a:ext cx="3298417" cy="48624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17" descr="PR-63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3976914" y="3153286"/>
            <a:ext cx="4852743" cy="32076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36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21" name="Picture 20" descr="Mine in Death Valley Wilderness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5646059" y="1183510"/>
            <a:ext cx="3171596" cy="4229409"/>
          </a:xfrm>
          <a:prstGeom prst="rect">
            <a:avLst/>
          </a:prstGeom>
          <a:effectLst>
            <a:outerShdw blurRad="127000" dist="63500" dir="2700000" algn="ctr" rotWithShape="0">
              <a:srgbClr val="000000">
                <a:alpha val="43137"/>
              </a:srgbClr>
            </a:outerShdw>
          </a:effectLst>
        </p:spPr>
      </p:pic>
      <p:pic>
        <p:nvPicPr>
          <p:cNvPr id="22" name="Picture 21" descr="Timbisha Shoshone in DEVA_cropped.jp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3730171" y="3122121"/>
            <a:ext cx="4980869" cy="33822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 advTm="69000">
    <p:fade/>
    <p:sndAc>
      <p:stSnd>
        <p:snd r:embed="rId3" name="31f2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5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2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5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3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49943" y="130626"/>
            <a:ext cx="7765143" cy="696688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Character: Qualities</a:t>
            </a: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/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endParaRPr kumimoji="0" lang="en-US" sz="4000" b="0" i="1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rebuchet MS" pitchFamily="34" charset="0"/>
              <a:ea typeface="+mj-ea"/>
              <a:cs typeface="Lucida Sans Unicode" pitchFamily="34" charset="0"/>
            </a:endParaRPr>
          </a:p>
        </p:txBody>
      </p:sp>
      <p:grpSp>
        <p:nvGrpSpPr>
          <p:cNvPr id="2" name="Group 14"/>
          <p:cNvGrpSpPr/>
          <p:nvPr/>
        </p:nvGrpSpPr>
        <p:grpSpPr>
          <a:xfrm>
            <a:off x="499159" y="1024864"/>
            <a:ext cx="4537298" cy="2137677"/>
            <a:chOff x="499159" y="1024864"/>
            <a:chExt cx="4537298" cy="2137677"/>
          </a:xfrm>
        </p:grpSpPr>
        <p:grpSp>
          <p:nvGrpSpPr>
            <p:cNvPr id="3" name="Group 12"/>
            <p:cNvGrpSpPr/>
            <p:nvPr/>
          </p:nvGrpSpPr>
          <p:grpSpPr>
            <a:xfrm>
              <a:off x="499159" y="1024864"/>
              <a:ext cx="3143927" cy="1292927"/>
              <a:chOff x="499159" y="1315144"/>
              <a:chExt cx="3143927" cy="1292927"/>
            </a:xfrm>
          </p:grpSpPr>
          <p:grpSp>
            <p:nvGrpSpPr>
              <p:cNvPr id="4" name="Group 6"/>
              <p:cNvGrpSpPr/>
              <p:nvPr/>
            </p:nvGrpSpPr>
            <p:grpSpPr>
              <a:xfrm>
                <a:off x="499159" y="1315144"/>
                <a:ext cx="3143927" cy="922358"/>
                <a:chOff x="499159" y="1315144"/>
                <a:chExt cx="3143927" cy="922358"/>
              </a:xfrm>
            </p:grpSpPr>
            <p:sp>
              <p:nvSpPr>
                <p:cNvPr id="8" name="Text Box 2"/>
                <p:cNvSpPr txBox="1">
                  <a:spLocks noChangeArrowheads="1"/>
                </p:cNvSpPr>
                <p:nvPr/>
              </p:nvSpPr>
              <p:spPr bwMode="auto">
                <a:xfrm>
                  <a:off x="499159" y="1714282"/>
                  <a:ext cx="3136673" cy="52322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pPr marL="231775" indent="-231775" algn="l">
                    <a:buFontTx/>
                    <a:buNone/>
                  </a:pPr>
                  <a:r>
                    <a:rPr lang="en-US" sz="2800" i="0" dirty="0" smtClean="0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latin typeface="Trebuchet MS" pitchFamily="34" charset="0"/>
                    </a:rPr>
                    <a:t>Natural</a:t>
                  </a:r>
                  <a:endParaRPr lang="en-US" sz="2800" i="0" dirty="0">
                    <a:solidFill>
                      <a:schemeClr val="bg2">
                        <a:lumMod val="60000"/>
                        <a:lumOff val="40000"/>
                      </a:schemeClr>
                    </a:solidFill>
                    <a:latin typeface="Trebuchet MS" pitchFamily="34" charset="0"/>
                  </a:endParaRPr>
                </a:p>
              </p:txBody>
            </p:sp>
            <p:sp>
              <p:nvSpPr>
                <p:cNvPr id="10" name="Text Box 2"/>
                <p:cNvSpPr txBox="1">
                  <a:spLocks noChangeArrowheads="1"/>
                </p:cNvSpPr>
                <p:nvPr/>
              </p:nvSpPr>
              <p:spPr bwMode="auto">
                <a:xfrm>
                  <a:off x="506413" y="1315144"/>
                  <a:ext cx="3136673" cy="52322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pPr marL="231775" indent="-231775" algn="l">
                    <a:buFontTx/>
                    <a:buNone/>
                  </a:pPr>
                  <a:r>
                    <a:rPr lang="en-US" sz="2800" i="0" dirty="0" smtClean="0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latin typeface="Trebuchet MS" pitchFamily="34" charset="0"/>
                    </a:rPr>
                    <a:t>Untrammeled</a:t>
                  </a:r>
                  <a:endParaRPr lang="en-US" sz="2800" i="0" dirty="0">
                    <a:solidFill>
                      <a:schemeClr val="bg2">
                        <a:lumMod val="60000"/>
                        <a:lumOff val="40000"/>
                      </a:schemeClr>
                    </a:solidFill>
                    <a:latin typeface="Trebuchet MS" pitchFamily="34" charset="0"/>
                  </a:endParaRPr>
                </a:p>
              </p:txBody>
            </p:sp>
          </p:grpSp>
          <p:sp>
            <p:nvSpPr>
              <p:cNvPr id="11" name="Text Box 1026"/>
              <p:cNvSpPr txBox="1">
                <a:spLocks noChangeArrowheads="1"/>
              </p:cNvSpPr>
              <p:nvPr/>
            </p:nvSpPr>
            <p:spPr bwMode="auto">
              <a:xfrm>
                <a:off x="509361" y="2084851"/>
                <a:ext cx="2567668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marL="231775" indent="-231775" algn="l">
                  <a:buFontTx/>
                  <a:buNone/>
                </a:pPr>
                <a:r>
                  <a:rPr lang="en-US" sz="2800" i="0" dirty="0" smtClean="0">
                    <a:solidFill>
                      <a:schemeClr val="bg2">
                        <a:lumMod val="60000"/>
                        <a:lumOff val="40000"/>
                      </a:schemeClr>
                    </a:solidFill>
                    <a:latin typeface="Trebuchet MS" pitchFamily="34" charset="0"/>
                  </a:rPr>
                  <a:t>Undeveloped</a:t>
                </a:r>
                <a:endParaRPr lang="en-US" sz="2800" i="0" dirty="0">
                  <a:solidFill>
                    <a:schemeClr val="bg2">
                      <a:lumMod val="60000"/>
                      <a:lumOff val="40000"/>
                    </a:schemeClr>
                  </a:solidFill>
                  <a:latin typeface="Trebuchet MS" pitchFamily="34" charset="0"/>
                </a:endParaRPr>
              </a:p>
            </p:txBody>
          </p:sp>
        </p:grpSp>
        <p:sp>
          <p:nvSpPr>
            <p:cNvPr id="14" name="Text Box 2"/>
            <p:cNvSpPr txBox="1">
              <a:spLocks noChangeArrowheads="1"/>
            </p:cNvSpPr>
            <p:nvPr/>
          </p:nvSpPr>
          <p:spPr bwMode="auto">
            <a:xfrm>
              <a:off x="530226" y="2208434"/>
              <a:ext cx="4506231" cy="954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marL="347663" indent="-347663" algn="l">
                <a:buFontTx/>
                <a:buNone/>
              </a:pPr>
              <a:r>
                <a:rPr lang="en-US" sz="2800" i="0" dirty="0" smtClean="0">
                  <a:solidFill>
                    <a:schemeClr val="bg2">
                      <a:lumMod val="60000"/>
                      <a:lumOff val="40000"/>
                    </a:schemeClr>
                  </a:solidFill>
                  <a:latin typeface="Trebuchet MS" pitchFamily="34" charset="0"/>
                </a:rPr>
                <a:t>Solitude </a:t>
              </a:r>
              <a:r>
                <a:rPr lang="en-US" sz="2800" i="0" dirty="0">
                  <a:solidFill>
                    <a:schemeClr val="bg2">
                      <a:lumMod val="60000"/>
                      <a:lumOff val="40000"/>
                    </a:schemeClr>
                  </a:solidFill>
                  <a:latin typeface="Trebuchet MS" pitchFamily="34" charset="0"/>
                </a:rPr>
                <a:t>or </a:t>
              </a:r>
              <a:r>
                <a:rPr lang="en-US" sz="2800" i="0" dirty="0" smtClean="0">
                  <a:solidFill>
                    <a:schemeClr val="bg2">
                      <a:lumMod val="60000"/>
                      <a:lumOff val="40000"/>
                    </a:schemeClr>
                  </a:solidFill>
                  <a:latin typeface="Trebuchet MS" pitchFamily="34" charset="0"/>
                </a:rPr>
                <a:t>Primitive and Unconfined Recreation</a:t>
              </a:r>
              <a:endParaRPr lang="en-US" sz="2800" i="0" dirty="0">
                <a:solidFill>
                  <a:schemeClr val="bg2">
                    <a:lumMod val="60000"/>
                    <a:lumOff val="40000"/>
                  </a:schemeClr>
                </a:solidFill>
                <a:latin typeface="Trebuchet MS" pitchFamily="34" charset="0"/>
              </a:endParaRPr>
            </a:p>
          </p:txBody>
        </p:sp>
      </p:grp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537486" y="3028478"/>
            <a:ext cx="450623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7663" indent="-347663" algn="l">
              <a:buFontTx/>
              <a:buNone/>
            </a:pPr>
            <a:r>
              <a:rPr lang="en-US" sz="2800" i="0" dirty="0" smtClean="0">
                <a:solidFill>
                  <a:srgbClr val="000000"/>
                </a:solidFill>
                <a:latin typeface="Trebuchet MS" pitchFamily="34" charset="0"/>
              </a:rPr>
              <a:t>Unique</a:t>
            </a:r>
            <a:endParaRPr lang="en-US" sz="2800" i="0" dirty="0">
              <a:solidFill>
                <a:srgbClr val="000000"/>
              </a:solidFill>
              <a:latin typeface="Trebuchet MS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4521" y="4218008"/>
            <a:ext cx="357051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en-US" i="0" dirty="0" smtClean="0">
                <a:solidFill>
                  <a:srgbClr val="000000"/>
                </a:solidFill>
                <a:latin typeface="Trebuchet MS" pitchFamily="34" charset="0"/>
              </a:rPr>
              <a:t>Loss of scientific knowledge</a:t>
            </a:r>
          </a:p>
          <a:p>
            <a:pPr algn="r">
              <a:buNone/>
            </a:pPr>
            <a:r>
              <a:rPr lang="en-US" i="0" dirty="0" smtClean="0">
                <a:solidFill>
                  <a:srgbClr val="000000"/>
                </a:solidFill>
                <a:latin typeface="Trebuchet MS" pitchFamily="34" charset="0"/>
              </a:rPr>
              <a:t>Loss of existence / bequest / spiritual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59977" y="3474139"/>
            <a:ext cx="3359889" cy="451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8872" lvl="1" indent="-118872" algn="l">
              <a:lnSpc>
                <a:spcPts val="2800"/>
              </a:lnSpc>
              <a:buNone/>
            </a:pPr>
            <a:r>
              <a:rPr lang="en-US" i="0" dirty="0" smtClean="0">
                <a:solidFill>
                  <a:srgbClr val="000000"/>
                </a:solidFill>
                <a:latin typeface="Trebuchet MS" pitchFamily="34" charset="0"/>
              </a:rPr>
              <a:t>Degraded by</a:t>
            </a:r>
          </a:p>
        </p:txBody>
      </p:sp>
      <p:pic>
        <p:nvPicPr>
          <p:cNvPr id="20" name="Picture 19" descr="Lisa only in FF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100571" y="1709091"/>
            <a:ext cx="3598276" cy="43869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37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18" name="Picture 17" descr="Timbisha Shoshone in DEVA_cropped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730171" y="3122121"/>
            <a:ext cx="4980869" cy="33822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Picture 21" descr="Mine in Death Valley Wilderness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122939" y="1183510"/>
            <a:ext cx="3694716" cy="4927004"/>
          </a:xfrm>
          <a:prstGeom prst="rect">
            <a:avLst/>
          </a:prstGeom>
          <a:effectLst>
            <a:outerShdw blurRad="127000" dist="63500" dir="2700000" algn="ctr" rotWithShape="0">
              <a:srgbClr val="000000">
                <a:alpha val="43137"/>
              </a:srgbClr>
            </a:outerShdw>
          </a:effectLst>
        </p:spPr>
      </p:pic>
    </p:spTree>
  </p:cSld>
  <p:clrMapOvr>
    <a:masterClrMapping/>
  </p:clrMapOvr>
  <p:transition advClick="0" advTm="76000">
    <p:fade/>
    <p:sndAc>
      <p:stSnd>
        <p:snd r:embed="rId3" name="32f2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8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8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49943" y="130626"/>
            <a:ext cx="7765143" cy="696688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Character: Qualities</a:t>
            </a: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/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endParaRPr kumimoji="0" lang="en-US" sz="4000" b="0" i="1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rebuchet MS" pitchFamily="34" charset="0"/>
              <a:ea typeface="+mj-ea"/>
              <a:cs typeface="Lucida Sans Unicode" pitchFamily="34" charset="0"/>
            </a:endParaRPr>
          </a:p>
        </p:txBody>
      </p:sp>
      <p:grpSp>
        <p:nvGrpSpPr>
          <p:cNvPr id="2" name="Group 14"/>
          <p:cNvGrpSpPr/>
          <p:nvPr/>
        </p:nvGrpSpPr>
        <p:grpSpPr>
          <a:xfrm>
            <a:off x="499159" y="1024864"/>
            <a:ext cx="4537298" cy="2137677"/>
            <a:chOff x="499159" y="1024864"/>
            <a:chExt cx="4537298" cy="2137677"/>
          </a:xfrm>
        </p:grpSpPr>
        <p:grpSp>
          <p:nvGrpSpPr>
            <p:cNvPr id="3" name="Group 12"/>
            <p:cNvGrpSpPr/>
            <p:nvPr/>
          </p:nvGrpSpPr>
          <p:grpSpPr>
            <a:xfrm>
              <a:off x="499159" y="1024864"/>
              <a:ext cx="3143927" cy="1292927"/>
              <a:chOff x="499159" y="1315144"/>
              <a:chExt cx="3143927" cy="1292927"/>
            </a:xfrm>
          </p:grpSpPr>
          <p:grpSp>
            <p:nvGrpSpPr>
              <p:cNvPr id="4" name="Group 6"/>
              <p:cNvGrpSpPr/>
              <p:nvPr/>
            </p:nvGrpSpPr>
            <p:grpSpPr>
              <a:xfrm>
                <a:off x="499159" y="1315144"/>
                <a:ext cx="3143927" cy="922358"/>
                <a:chOff x="499159" y="1315144"/>
                <a:chExt cx="3143927" cy="922358"/>
              </a:xfrm>
            </p:grpSpPr>
            <p:sp>
              <p:nvSpPr>
                <p:cNvPr id="8" name="Text Box 2"/>
                <p:cNvSpPr txBox="1">
                  <a:spLocks noChangeArrowheads="1"/>
                </p:cNvSpPr>
                <p:nvPr/>
              </p:nvSpPr>
              <p:spPr bwMode="auto">
                <a:xfrm>
                  <a:off x="499159" y="1714282"/>
                  <a:ext cx="3136673" cy="52322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pPr marL="231775" indent="-231775" algn="l">
                    <a:buFontTx/>
                    <a:buNone/>
                  </a:pPr>
                  <a:r>
                    <a:rPr lang="en-US" sz="2800" i="0" dirty="0" smtClean="0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latin typeface="Trebuchet MS" pitchFamily="34" charset="0"/>
                    </a:rPr>
                    <a:t>Natural</a:t>
                  </a:r>
                  <a:endParaRPr lang="en-US" sz="2800" i="0" dirty="0">
                    <a:solidFill>
                      <a:schemeClr val="bg2">
                        <a:lumMod val="60000"/>
                        <a:lumOff val="40000"/>
                      </a:schemeClr>
                    </a:solidFill>
                    <a:latin typeface="Trebuchet MS" pitchFamily="34" charset="0"/>
                  </a:endParaRPr>
                </a:p>
              </p:txBody>
            </p:sp>
            <p:sp>
              <p:nvSpPr>
                <p:cNvPr id="10" name="Text Box 2"/>
                <p:cNvSpPr txBox="1">
                  <a:spLocks noChangeArrowheads="1"/>
                </p:cNvSpPr>
                <p:nvPr/>
              </p:nvSpPr>
              <p:spPr bwMode="auto">
                <a:xfrm>
                  <a:off x="506413" y="1315144"/>
                  <a:ext cx="3136673" cy="52322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pPr marL="231775" indent="-231775" algn="l">
                    <a:buFontTx/>
                    <a:buNone/>
                  </a:pPr>
                  <a:r>
                    <a:rPr lang="en-US" sz="2800" i="0" dirty="0" smtClean="0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latin typeface="Trebuchet MS" pitchFamily="34" charset="0"/>
                    </a:rPr>
                    <a:t>Untrammeled</a:t>
                  </a:r>
                  <a:endParaRPr lang="en-US" sz="2800" i="0" dirty="0">
                    <a:solidFill>
                      <a:schemeClr val="bg2">
                        <a:lumMod val="60000"/>
                        <a:lumOff val="40000"/>
                      </a:schemeClr>
                    </a:solidFill>
                    <a:latin typeface="Trebuchet MS" pitchFamily="34" charset="0"/>
                  </a:endParaRPr>
                </a:p>
              </p:txBody>
            </p:sp>
          </p:grpSp>
          <p:sp>
            <p:nvSpPr>
              <p:cNvPr id="11" name="Text Box 1026"/>
              <p:cNvSpPr txBox="1">
                <a:spLocks noChangeArrowheads="1"/>
              </p:cNvSpPr>
              <p:nvPr/>
            </p:nvSpPr>
            <p:spPr bwMode="auto">
              <a:xfrm>
                <a:off x="509361" y="2084851"/>
                <a:ext cx="2567668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marL="231775" indent="-231775" algn="l">
                  <a:buFontTx/>
                  <a:buNone/>
                </a:pPr>
                <a:r>
                  <a:rPr lang="en-US" sz="2800" i="0" dirty="0" smtClean="0">
                    <a:solidFill>
                      <a:schemeClr val="bg2">
                        <a:lumMod val="60000"/>
                        <a:lumOff val="40000"/>
                      </a:schemeClr>
                    </a:solidFill>
                    <a:latin typeface="Trebuchet MS" pitchFamily="34" charset="0"/>
                  </a:rPr>
                  <a:t>Undeveloped</a:t>
                </a:r>
                <a:endParaRPr lang="en-US" sz="2800" i="0" dirty="0">
                  <a:solidFill>
                    <a:schemeClr val="bg2">
                      <a:lumMod val="60000"/>
                      <a:lumOff val="40000"/>
                    </a:schemeClr>
                  </a:solidFill>
                  <a:latin typeface="Trebuchet MS" pitchFamily="34" charset="0"/>
                </a:endParaRPr>
              </a:p>
            </p:txBody>
          </p:sp>
        </p:grpSp>
        <p:sp>
          <p:nvSpPr>
            <p:cNvPr id="14" name="Text Box 2"/>
            <p:cNvSpPr txBox="1">
              <a:spLocks noChangeArrowheads="1"/>
            </p:cNvSpPr>
            <p:nvPr/>
          </p:nvSpPr>
          <p:spPr bwMode="auto">
            <a:xfrm>
              <a:off x="530226" y="2208434"/>
              <a:ext cx="4506231" cy="954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marL="347663" indent="-347663" algn="l">
                <a:buFontTx/>
                <a:buNone/>
              </a:pPr>
              <a:r>
                <a:rPr lang="en-US" sz="2800" i="0" dirty="0" smtClean="0">
                  <a:solidFill>
                    <a:schemeClr val="bg2">
                      <a:lumMod val="60000"/>
                      <a:lumOff val="40000"/>
                    </a:schemeClr>
                  </a:solidFill>
                  <a:latin typeface="Trebuchet MS" pitchFamily="34" charset="0"/>
                </a:rPr>
                <a:t>Solitude </a:t>
              </a:r>
              <a:r>
                <a:rPr lang="en-US" sz="2800" i="0" dirty="0">
                  <a:solidFill>
                    <a:schemeClr val="bg2">
                      <a:lumMod val="60000"/>
                      <a:lumOff val="40000"/>
                    </a:schemeClr>
                  </a:solidFill>
                  <a:latin typeface="Trebuchet MS" pitchFamily="34" charset="0"/>
                </a:rPr>
                <a:t>or </a:t>
              </a:r>
              <a:r>
                <a:rPr lang="en-US" sz="2800" i="0" dirty="0" smtClean="0">
                  <a:solidFill>
                    <a:schemeClr val="bg2">
                      <a:lumMod val="60000"/>
                      <a:lumOff val="40000"/>
                    </a:schemeClr>
                  </a:solidFill>
                  <a:latin typeface="Trebuchet MS" pitchFamily="34" charset="0"/>
                </a:rPr>
                <a:t>Primitive and Unconfined Recreation</a:t>
              </a:r>
              <a:endParaRPr lang="en-US" sz="2800" i="0" dirty="0">
                <a:solidFill>
                  <a:schemeClr val="bg2">
                    <a:lumMod val="60000"/>
                    <a:lumOff val="40000"/>
                  </a:schemeClr>
                </a:solidFill>
                <a:latin typeface="Trebuchet MS" pitchFamily="34" charset="0"/>
              </a:endParaRPr>
            </a:p>
          </p:txBody>
        </p:sp>
      </p:grp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537486" y="3028478"/>
            <a:ext cx="450623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7663" indent="-347663" algn="l">
              <a:buFontTx/>
              <a:buNone/>
            </a:pPr>
            <a:r>
              <a:rPr lang="en-US" sz="2800" i="0" dirty="0" smtClean="0">
                <a:solidFill>
                  <a:srgbClr val="000000"/>
                </a:solidFill>
                <a:latin typeface="Trebuchet MS" pitchFamily="34" charset="0"/>
              </a:rPr>
              <a:t>Unique</a:t>
            </a:r>
            <a:endParaRPr lang="en-US" sz="2800" i="0" dirty="0">
              <a:solidFill>
                <a:srgbClr val="000000"/>
              </a:solidFill>
              <a:latin typeface="Trebuchet MS" pitchFamily="34" charset="0"/>
            </a:endParaRP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72572" y="5805710"/>
            <a:ext cx="8969829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en-US" sz="2800" i="0" dirty="0" smtClean="0">
                <a:solidFill>
                  <a:srgbClr val="800000"/>
                </a:solidFill>
                <a:latin typeface="Trebuchet MS" pitchFamily="34" charset="0"/>
              </a:rPr>
              <a:t>Wilderness </a:t>
            </a:r>
            <a:r>
              <a:rPr lang="en-US" sz="2800" dirty="0" smtClean="0">
                <a:solidFill>
                  <a:srgbClr val="800000"/>
                </a:solidFill>
                <a:latin typeface="Trebuchet MS" pitchFamily="34" charset="0"/>
              </a:rPr>
              <a:t>may </a:t>
            </a:r>
            <a:r>
              <a:rPr lang="en-US" sz="2800" i="0" dirty="0" smtClean="0">
                <a:solidFill>
                  <a:srgbClr val="800000"/>
                </a:solidFill>
                <a:latin typeface="Trebuchet MS" pitchFamily="34" charset="0"/>
              </a:rPr>
              <a:t>have unique qualities which must be protected consistent with a </a:t>
            </a:r>
            <a:r>
              <a:rPr lang="en-US" sz="2800" dirty="0" smtClean="0">
                <a:solidFill>
                  <a:srgbClr val="800000"/>
                </a:solidFill>
                <a:latin typeface="Trebuchet MS" pitchFamily="34" charset="0"/>
              </a:rPr>
              <a:t>wilderness</a:t>
            </a:r>
            <a:r>
              <a:rPr lang="en-US" sz="2800" i="0" dirty="0" smtClean="0">
                <a:solidFill>
                  <a:srgbClr val="800000"/>
                </a:solidFill>
                <a:latin typeface="Trebuchet MS" pitchFamily="34" charset="0"/>
              </a:rPr>
              <a:t> context</a:t>
            </a:r>
          </a:p>
        </p:txBody>
      </p:sp>
      <p:pic>
        <p:nvPicPr>
          <p:cNvPr id="18" name="Picture 17" descr="forked stick shelter H_cropped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335316" y="3535336"/>
            <a:ext cx="6473371" cy="22003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38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10000">
    <p:fade/>
    <p:sndAc>
      <p:stSnd>
        <p:snd r:embed="rId3" name="33f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49943" y="130626"/>
            <a:ext cx="7765143" cy="696688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Character: Qualities</a:t>
            </a: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/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endParaRPr kumimoji="0" lang="en-US" sz="4000" b="0" i="1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rebuchet MS" pitchFamily="34" charset="0"/>
              <a:ea typeface="+mj-ea"/>
              <a:cs typeface="Lucida Sans Unicode" pitchFamily="34" charset="0"/>
            </a:endParaRPr>
          </a:p>
        </p:txBody>
      </p:sp>
      <p:grpSp>
        <p:nvGrpSpPr>
          <p:cNvPr id="2" name="Group 14"/>
          <p:cNvGrpSpPr/>
          <p:nvPr/>
        </p:nvGrpSpPr>
        <p:grpSpPr>
          <a:xfrm>
            <a:off x="499159" y="1024864"/>
            <a:ext cx="4537298" cy="2137677"/>
            <a:chOff x="499159" y="1024864"/>
            <a:chExt cx="4537298" cy="2137677"/>
          </a:xfrm>
        </p:grpSpPr>
        <p:grpSp>
          <p:nvGrpSpPr>
            <p:cNvPr id="3" name="Group 12"/>
            <p:cNvGrpSpPr/>
            <p:nvPr/>
          </p:nvGrpSpPr>
          <p:grpSpPr>
            <a:xfrm>
              <a:off x="499159" y="1024864"/>
              <a:ext cx="3143927" cy="1292927"/>
              <a:chOff x="499159" y="1315144"/>
              <a:chExt cx="3143927" cy="1292927"/>
            </a:xfrm>
          </p:grpSpPr>
          <p:grpSp>
            <p:nvGrpSpPr>
              <p:cNvPr id="4" name="Group 6"/>
              <p:cNvGrpSpPr/>
              <p:nvPr/>
            </p:nvGrpSpPr>
            <p:grpSpPr>
              <a:xfrm>
                <a:off x="499159" y="1315144"/>
                <a:ext cx="3143927" cy="922358"/>
                <a:chOff x="499159" y="1315144"/>
                <a:chExt cx="3143927" cy="922358"/>
              </a:xfrm>
            </p:grpSpPr>
            <p:sp>
              <p:nvSpPr>
                <p:cNvPr id="8" name="Text Box 2"/>
                <p:cNvSpPr txBox="1">
                  <a:spLocks noChangeArrowheads="1"/>
                </p:cNvSpPr>
                <p:nvPr/>
              </p:nvSpPr>
              <p:spPr bwMode="auto">
                <a:xfrm>
                  <a:off x="499159" y="1714282"/>
                  <a:ext cx="3136673" cy="52322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pPr marL="231775" indent="-231775" algn="l">
                    <a:buFontTx/>
                    <a:buNone/>
                  </a:pPr>
                  <a:r>
                    <a:rPr lang="en-US" sz="2800" i="0" dirty="0" smtClean="0">
                      <a:solidFill>
                        <a:srgbClr val="000000"/>
                      </a:solidFill>
                      <a:latin typeface="Trebuchet MS" pitchFamily="34" charset="0"/>
                    </a:rPr>
                    <a:t>Natural</a:t>
                  </a:r>
                  <a:endParaRPr lang="en-US" sz="2800" i="0" dirty="0">
                    <a:solidFill>
                      <a:srgbClr val="000000"/>
                    </a:solidFill>
                    <a:latin typeface="Trebuchet MS" pitchFamily="34" charset="0"/>
                  </a:endParaRPr>
                </a:p>
              </p:txBody>
            </p:sp>
            <p:sp>
              <p:nvSpPr>
                <p:cNvPr id="10" name="Text Box 2"/>
                <p:cNvSpPr txBox="1">
                  <a:spLocks noChangeArrowheads="1"/>
                </p:cNvSpPr>
                <p:nvPr/>
              </p:nvSpPr>
              <p:spPr bwMode="auto">
                <a:xfrm>
                  <a:off x="506413" y="1315144"/>
                  <a:ext cx="3136673" cy="52322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pPr marL="231775" indent="-231775" algn="l">
                    <a:buFontTx/>
                    <a:buNone/>
                  </a:pPr>
                  <a:r>
                    <a:rPr lang="en-US" sz="2800" i="0" dirty="0" smtClean="0">
                      <a:solidFill>
                        <a:srgbClr val="000000"/>
                      </a:solidFill>
                      <a:latin typeface="Trebuchet MS" pitchFamily="34" charset="0"/>
                    </a:rPr>
                    <a:t>Untrammeled</a:t>
                  </a:r>
                  <a:endParaRPr lang="en-US" sz="2800" i="0" dirty="0">
                    <a:solidFill>
                      <a:srgbClr val="000000"/>
                    </a:solidFill>
                    <a:latin typeface="Trebuchet MS" pitchFamily="34" charset="0"/>
                  </a:endParaRPr>
                </a:p>
              </p:txBody>
            </p:sp>
          </p:grpSp>
          <p:sp>
            <p:nvSpPr>
              <p:cNvPr id="11" name="Text Box 1026"/>
              <p:cNvSpPr txBox="1">
                <a:spLocks noChangeArrowheads="1"/>
              </p:cNvSpPr>
              <p:nvPr/>
            </p:nvSpPr>
            <p:spPr bwMode="auto">
              <a:xfrm>
                <a:off x="509361" y="2084851"/>
                <a:ext cx="2567668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marL="231775" indent="-231775" algn="l">
                  <a:buFontTx/>
                  <a:buNone/>
                </a:pPr>
                <a:r>
                  <a:rPr lang="en-US" sz="2800" i="0" dirty="0" smtClean="0">
                    <a:solidFill>
                      <a:srgbClr val="000000"/>
                    </a:solidFill>
                    <a:latin typeface="Trebuchet MS" pitchFamily="34" charset="0"/>
                  </a:rPr>
                  <a:t>Undeveloped</a:t>
                </a:r>
                <a:endParaRPr lang="en-US" sz="2800" i="0" dirty="0">
                  <a:solidFill>
                    <a:srgbClr val="000000"/>
                  </a:solidFill>
                  <a:latin typeface="Trebuchet MS" pitchFamily="34" charset="0"/>
                </a:endParaRPr>
              </a:p>
            </p:txBody>
          </p:sp>
        </p:grpSp>
        <p:sp>
          <p:nvSpPr>
            <p:cNvPr id="14" name="Text Box 2"/>
            <p:cNvSpPr txBox="1">
              <a:spLocks noChangeArrowheads="1"/>
            </p:cNvSpPr>
            <p:nvPr/>
          </p:nvSpPr>
          <p:spPr bwMode="auto">
            <a:xfrm>
              <a:off x="530226" y="2208434"/>
              <a:ext cx="4506231" cy="954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marL="347663" indent="-347663" algn="l">
                <a:buFontTx/>
                <a:buNone/>
              </a:pPr>
              <a:r>
                <a:rPr lang="en-US" sz="2800" i="0" dirty="0" smtClean="0">
                  <a:solidFill>
                    <a:srgbClr val="000000"/>
                  </a:solidFill>
                  <a:latin typeface="Trebuchet MS" pitchFamily="34" charset="0"/>
                </a:rPr>
                <a:t>Solitude </a:t>
              </a:r>
              <a:r>
                <a:rPr lang="en-US" sz="2800" i="0" dirty="0">
                  <a:solidFill>
                    <a:srgbClr val="000000"/>
                  </a:solidFill>
                  <a:latin typeface="Trebuchet MS" pitchFamily="34" charset="0"/>
                </a:rPr>
                <a:t>or </a:t>
              </a:r>
              <a:r>
                <a:rPr lang="en-US" sz="2800" i="0" dirty="0" smtClean="0">
                  <a:solidFill>
                    <a:srgbClr val="000000"/>
                  </a:solidFill>
                  <a:latin typeface="Trebuchet MS" pitchFamily="34" charset="0"/>
                </a:rPr>
                <a:t>Primitive and Unconfined Recreation</a:t>
              </a:r>
              <a:endParaRPr lang="en-US" sz="2800" i="0" dirty="0">
                <a:solidFill>
                  <a:srgbClr val="000000"/>
                </a:solidFill>
                <a:latin typeface="Trebuchet MS" pitchFamily="34" charset="0"/>
              </a:endParaRPr>
            </a:p>
          </p:txBody>
        </p:sp>
      </p:grp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537486" y="3028478"/>
            <a:ext cx="450623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7663" indent="-347663" algn="l">
              <a:buFontTx/>
              <a:buNone/>
            </a:pPr>
            <a:r>
              <a:rPr lang="en-US" sz="2800" i="0" dirty="0" smtClean="0">
                <a:solidFill>
                  <a:srgbClr val="000000"/>
                </a:solidFill>
                <a:latin typeface="Trebuchet MS" pitchFamily="34" charset="0"/>
              </a:rPr>
              <a:t>Unique</a:t>
            </a:r>
            <a:endParaRPr lang="en-US" sz="2800" i="0" dirty="0">
              <a:solidFill>
                <a:srgbClr val="000000"/>
              </a:solidFill>
              <a:latin typeface="Trebuchet MS" pitchFamily="34" charset="0"/>
            </a:endParaRPr>
          </a:p>
        </p:txBody>
      </p:sp>
      <p:pic>
        <p:nvPicPr>
          <p:cNvPr id="13" name="Picture 12" descr="rocks_islands-sealIMG_6259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497943" y="3212036"/>
            <a:ext cx="5134639" cy="3277500"/>
          </a:xfrm>
          <a:prstGeom prst="rect">
            <a:avLst/>
          </a:prstGeom>
          <a:effectLst>
            <a:outerShdw blurRad="292100" dist="139700" dir="2700000" algn="ctr" rotWithShape="0">
              <a:srgbClr val="000000">
                <a:alpha val="65000"/>
              </a:srgbClr>
            </a:outerShdw>
          </a:effectLst>
        </p:spPr>
      </p:pic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39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 advTm="21000">
    <p:fade/>
    <p:sndAc>
      <p:stSnd>
        <p:snd r:embed="rId3" name="34f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83" name="Text Box 7"/>
          <p:cNvSpPr txBox="1">
            <a:spLocks noChangeArrowheads="1"/>
          </p:cNvSpPr>
          <p:nvPr/>
        </p:nvSpPr>
        <p:spPr bwMode="auto">
          <a:xfrm>
            <a:off x="3657600" y="1504915"/>
            <a:ext cx="492601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31775" indent="-231775" algn="r">
              <a:buNone/>
            </a:pPr>
            <a:r>
              <a:rPr lang="en-US" sz="2800" b="0" i="0" dirty="0">
                <a:solidFill>
                  <a:srgbClr val="000000"/>
                </a:solidFill>
                <a:latin typeface="Trebuchet MS" pitchFamily="34" charset="0"/>
              </a:rPr>
              <a:t>Interagency Wilderness Character Monitoring </a:t>
            </a:r>
            <a:r>
              <a:rPr lang="en-US" sz="2800" b="0" i="0" dirty="0" smtClean="0">
                <a:solidFill>
                  <a:srgbClr val="000000"/>
                </a:solidFill>
                <a:latin typeface="Trebuchet MS" pitchFamily="34" charset="0"/>
              </a:rPr>
              <a:t>Team</a:t>
            </a:r>
            <a:endParaRPr lang="en-US" sz="2800" b="0" i="0" dirty="0">
              <a:solidFill>
                <a:srgbClr val="000000"/>
              </a:solidFill>
              <a:latin typeface="Trebuchet MS" pitchFamily="34" charset="0"/>
            </a:endParaRPr>
          </a:p>
        </p:txBody>
      </p:sp>
      <p:pic>
        <p:nvPicPr>
          <p:cNvPr id="178184" name="Picture 8" descr="[A] Schwabacher's Landing Sunrise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35038" y="4803775"/>
            <a:ext cx="7399337" cy="1763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449943" y="130626"/>
            <a:ext cx="7322457" cy="14478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>Monitoring Changes in</a:t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>Wilderness Character</a:t>
            </a:r>
          </a:p>
        </p:txBody>
      </p:sp>
      <p:pic>
        <p:nvPicPr>
          <p:cNvPr id="6" name="Picture 27" descr="GTR 212 Cover - Final copy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08000" y="1556043"/>
            <a:ext cx="3360549" cy="45980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4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72625" y="2567836"/>
            <a:ext cx="304382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0"/>
              </a:spcBef>
              <a:buNone/>
            </a:pPr>
            <a:r>
              <a:rPr lang="en-US" b="0" i="0" dirty="0" smtClean="0">
                <a:solidFill>
                  <a:srgbClr val="000000"/>
                </a:solidFill>
                <a:latin typeface="Trebuchet MS" pitchFamily="34" charset="0"/>
              </a:rPr>
              <a:t>2 from BLM</a:t>
            </a:r>
          </a:p>
          <a:p>
            <a:pPr algn="r">
              <a:spcBef>
                <a:spcPts val="0"/>
              </a:spcBef>
              <a:buNone/>
            </a:pPr>
            <a:r>
              <a:rPr lang="en-US" b="0" i="0" dirty="0" smtClean="0">
                <a:solidFill>
                  <a:srgbClr val="000000"/>
                </a:solidFill>
                <a:latin typeface="Trebuchet MS" pitchFamily="34" charset="0"/>
              </a:rPr>
              <a:t>2 from </a:t>
            </a:r>
            <a:r>
              <a:rPr lang="en-US" b="0" i="0" dirty="0" err="1" smtClean="0">
                <a:solidFill>
                  <a:srgbClr val="000000"/>
                </a:solidFill>
                <a:latin typeface="Trebuchet MS" pitchFamily="34" charset="0"/>
              </a:rPr>
              <a:t>FWS</a:t>
            </a:r>
            <a:endParaRPr lang="en-US" b="0" i="0" dirty="0" smtClean="0">
              <a:solidFill>
                <a:srgbClr val="000000"/>
              </a:solidFill>
              <a:latin typeface="Trebuchet MS" pitchFamily="34" charset="0"/>
            </a:endParaRPr>
          </a:p>
          <a:p>
            <a:pPr algn="r">
              <a:spcBef>
                <a:spcPts val="0"/>
              </a:spcBef>
              <a:buNone/>
            </a:pPr>
            <a:r>
              <a:rPr lang="en-US" b="0" i="0" dirty="0" smtClean="0">
                <a:solidFill>
                  <a:srgbClr val="000000"/>
                </a:solidFill>
                <a:latin typeface="Trebuchet MS" pitchFamily="34" charset="0"/>
              </a:rPr>
              <a:t>2 from FS</a:t>
            </a:r>
          </a:p>
          <a:p>
            <a:pPr algn="r">
              <a:spcBef>
                <a:spcPts val="0"/>
              </a:spcBef>
              <a:buNone/>
            </a:pPr>
            <a:r>
              <a:rPr lang="en-US" b="0" i="0" dirty="0" smtClean="0">
                <a:solidFill>
                  <a:srgbClr val="000000"/>
                </a:solidFill>
                <a:latin typeface="Trebuchet MS" pitchFamily="34" charset="0"/>
              </a:rPr>
              <a:t>2 from NPS</a:t>
            </a:r>
          </a:p>
          <a:p>
            <a:pPr algn="r">
              <a:spcBef>
                <a:spcPts val="0"/>
              </a:spcBef>
              <a:buNone/>
            </a:pPr>
            <a:r>
              <a:rPr lang="en-US" b="0" i="0" dirty="0" smtClean="0">
                <a:solidFill>
                  <a:srgbClr val="000000"/>
                </a:solidFill>
                <a:latin typeface="Trebuchet MS" pitchFamily="34" charset="0"/>
              </a:rPr>
              <a:t>1 from USGS</a:t>
            </a:r>
            <a:endParaRPr lang="en-US" b="0" i="0" dirty="0">
              <a:solidFill>
                <a:srgbClr val="000000"/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ransition spd="med" advClick="0" advTm="20000">
    <p:fade thruBlk="1"/>
    <p:sndAc>
      <p:stSnd>
        <p:snd r:embed="rId3" name="03f2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8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4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18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8" name="Text Box 4"/>
          <p:cNvSpPr txBox="1">
            <a:spLocks noChangeArrowheads="1"/>
          </p:cNvSpPr>
          <p:nvPr/>
        </p:nvSpPr>
        <p:spPr bwMode="auto">
          <a:xfrm>
            <a:off x="2960914" y="1300163"/>
            <a:ext cx="5878285" cy="572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33363" indent="-233363" algn="l">
              <a:buFontTx/>
              <a:buNone/>
            </a:pPr>
            <a:r>
              <a:rPr lang="en-US" sz="2800" i="0" dirty="0">
                <a:solidFill>
                  <a:srgbClr val="000000"/>
                </a:solidFill>
                <a:latin typeface="Trebuchet MS" pitchFamily="34" charset="0"/>
              </a:rPr>
              <a:t>Five distinct and equally important qualities that are inter-related</a:t>
            </a:r>
          </a:p>
          <a:p>
            <a:pPr marL="233363" indent="-233363" algn="l">
              <a:buFontTx/>
              <a:buNone/>
            </a:pPr>
            <a:r>
              <a:rPr lang="en-US" sz="2800" i="0" dirty="0">
                <a:solidFill>
                  <a:srgbClr val="000000"/>
                </a:solidFill>
                <a:latin typeface="Trebuchet MS" pitchFamily="34" charset="0"/>
              </a:rPr>
              <a:t>Each wilderness may have unique aspects of all five qualities</a:t>
            </a:r>
          </a:p>
          <a:p>
            <a:pPr marL="233363" indent="-233363" algn="l">
              <a:buFontTx/>
              <a:buNone/>
            </a:pPr>
            <a:r>
              <a:rPr lang="en-US" sz="2800" i="0" dirty="0">
                <a:solidFill>
                  <a:srgbClr val="000000"/>
                </a:solidFill>
                <a:latin typeface="Trebuchet MS" pitchFamily="34" charset="0"/>
              </a:rPr>
              <a:t>Wilderness character is affected by stewardship decisions </a:t>
            </a:r>
            <a:r>
              <a:rPr lang="en-US" sz="2800" i="0" dirty="0" smtClean="0">
                <a:solidFill>
                  <a:srgbClr val="000000"/>
                </a:solidFill>
                <a:latin typeface="Trebuchet MS" pitchFamily="34" charset="0"/>
              </a:rPr>
              <a:t>to take action or not to take action</a:t>
            </a:r>
            <a:endParaRPr lang="en-US" sz="2800" i="0" dirty="0">
              <a:solidFill>
                <a:srgbClr val="000000"/>
              </a:solidFill>
              <a:latin typeface="Trebuchet MS" pitchFamily="34" charset="0"/>
            </a:endParaRPr>
          </a:p>
          <a:p>
            <a:pPr marL="233363" indent="-233363" algn="l">
              <a:buFontTx/>
              <a:buNone/>
            </a:pPr>
            <a:r>
              <a:rPr lang="en-US" sz="2800" i="0" dirty="0" smtClean="0">
                <a:solidFill>
                  <a:srgbClr val="000000"/>
                </a:solidFill>
                <a:latin typeface="Trebuchet MS" pitchFamily="34" charset="0"/>
              </a:rPr>
              <a:t>There are additional implications:</a:t>
            </a:r>
            <a:endParaRPr lang="en-US" sz="2800" i="0" dirty="0">
              <a:solidFill>
                <a:srgbClr val="000000"/>
              </a:solidFill>
              <a:latin typeface="Trebuchet MS" pitchFamily="34" charset="0"/>
            </a:endParaRPr>
          </a:p>
          <a:p>
            <a:pPr marL="233363" indent="-233363" algn="l">
              <a:buFontTx/>
              <a:buNone/>
            </a:pPr>
            <a:endParaRPr lang="en-US" i="0" dirty="0">
              <a:latin typeface="Verdana" pitchFamily="34" charset="0"/>
            </a:endParaRPr>
          </a:p>
          <a:p>
            <a:pPr marL="233363" indent="-233363" algn="l"/>
            <a:endParaRPr lang="en-US" b="0" i="0" dirty="0">
              <a:latin typeface="Verdana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49943" y="130626"/>
            <a:ext cx="7765143" cy="696688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Character: Qualities</a:t>
            </a: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/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endParaRPr kumimoji="0" lang="en-US" sz="4000" b="0" i="1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rebuchet MS" pitchFamily="34" charset="0"/>
              <a:ea typeface="+mj-ea"/>
              <a:cs typeface="Lucida Sans Unicode" pitchFamily="34" charset="0"/>
            </a:endParaRPr>
          </a:p>
        </p:txBody>
      </p:sp>
      <p:pic>
        <p:nvPicPr>
          <p:cNvPr id="5" name="Picture 4" descr="anhinga &amp; flower_cropped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52392" y="986972"/>
            <a:ext cx="2550780" cy="53993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40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19000">
    <p:fade/>
    <p:sndAc>
      <p:stSnd>
        <p:snd r:embed="rId3" name="35f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65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65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65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Text Box 5"/>
          <p:cNvSpPr txBox="1">
            <a:spLocks noChangeArrowheads="1"/>
          </p:cNvSpPr>
          <p:nvPr/>
        </p:nvSpPr>
        <p:spPr bwMode="auto">
          <a:xfrm>
            <a:off x="710221" y="3222827"/>
            <a:ext cx="394130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en-US" b="0" i="0" dirty="0">
                <a:solidFill>
                  <a:srgbClr val="000000"/>
                </a:solidFill>
                <a:latin typeface="Trebuchet MS" pitchFamily="34" charset="0"/>
              </a:rPr>
              <a:t>Example: </a:t>
            </a:r>
            <a:r>
              <a:rPr lang="en-US" b="0" i="0" dirty="0" smtClean="0">
                <a:solidFill>
                  <a:srgbClr val="000000"/>
                </a:solidFill>
                <a:latin typeface="Trebuchet MS" pitchFamily="34" charset="0"/>
              </a:rPr>
              <a:t>eradicating non-native invasive species</a:t>
            </a:r>
            <a:endParaRPr lang="en-US" b="0" i="0" dirty="0">
              <a:solidFill>
                <a:srgbClr val="000000"/>
              </a:solidFill>
              <a:latin typeface="Trebuchet MS" pitchFamily="34" charset="0"/>
            </a:endParaRPr>
          </a:p>
        </p:txBody>
      </p:sp>
      <p:sp>
        <p:nvSpPr>
          <p:cNvPr id="26628" name="Text Box 6"/>
          <p:cNvSpPr txBox="1">
            <a:spLocks noChangeArrowheads="1"/>
          </p:cNvSpPr>
          <p:nvPr/>
        </p:nvSpPr>
        <p:spPr bwMode="auto">
          <a:xfrm>
            <a:off x="406400" y="4841865"/>
            <a:ext cx="87376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33363" indent="-233363" algn="l">
              <a:buNone/>
            </a:pPr>
            <a:r>
              <a:rPr lang="en-US" b="0" i="0" dirty="0" smtClean="0">
                <a:solidFill>
                  <a:srgbClr val="000000"/>
                </a:solidFill>
                <a:latin typeface="Trebuchet MS" pitchFamily="34" charset="0"/>
              </a:rPr>
              <a:t>Control of exotic plants may improve the </a:t>
            </a:r>
            <a:r>
              <a:rPr lang="en-US" b="0" i="0" dirty="0" smtClean="0">
                <a:solidFill>
                  <a:srgbClr val="800000"/>
                </a:solidFill>
                <a:latin typeface="Trebuchet MS" pitchFamily="34" charset="0"/>
              </a:rPr>
              <a:t>Natural</a:t>
            </a:r>
            <a:r>
              <a:rPr lang="en-US" b="0" i="0" dirty="0" smtClean="0">
                <a:solidFill>
                  <a:srgbClr val="000000"/>
                </a:solidFill>
                <a:latin typeface="Trebuchet MS" pitchFamily="34" charset="0"/>
              </a:rPr>
              <a:t> quality</a:t>
            </a:r>
          </a:p>
          <a:p>
            <a:pPr marL="233363" indent="-233363" algn="l">
              <a:buNone/>
            </a:pPr>
            <a:r>
              <a:rPr lang="en-US" b="0" i="0" dirty="0" smtClean="0">
                <a:solidFill>
                  <a:srgbClr val="000000"/>
                </a:solidFill>
                <a:latin typeface="Trebuchet MS" pitchFamily="34" charset="0"/>
              </a:rPr>
              <a:t>Control of exotic plants degrades the </a:t>
            </a:r>
            <a:r>
              <a:rPr lang="en-US" b="0" i="0" dirty="0" smtClean="0">
                <a:solidFill>
                  <a:srgbClr val="800000"/>
                </a:solidFill>
                <a:latin typeface="Trebuchet MS" pitchFamily="34" charset="0"/>
              </a:rPr>
              <a:t>Untrammeled</a:t>
            </a:r>
            <a:r>
              <a:rPr lang="en-US" b="0" i="0" dirty="0" smtClean="0">
                <a:solidFill>
                  <a:srgbClr val="000000"/>
                </a:solidFill>
                <a:latin typeface="Trebuchet MS" pitchFamily="34" charset="0"/>
              </a:rPr>
              <a:t> quality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449943" y="130625"/>
            <a:ext cx="7765143" cy="1233717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Character: Qualities</a:t>
            </a:r>
          </a:p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>Implications for Management</a:t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endParaRPr kumimoji="0" lang="en-US" sz="4000" b="0" i="1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rebuchet MS" pitchFamily="34" charset="0"/>
              <a:ea typeface="+mj-ea"/>
              <a:cs typeface="Lucida Sans Unicode" pitchFamily="34" charset="0"/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275770" y="1426936"/>
            <a:ext cx="4296229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buFontTx/>
              <a:buNone/>
            </a:pPr>
            <a:r>
              <a:rPr lang="en-US" sz="2800" i="0" dirty="0">
                <a:solidFill>
                  <a:srgbClr val="800000"/>
                </a:solidFill>
                <a:latin typeface="Trebuchet MS" pitchFamily="34" charset="0"/>
              </a:rPr>
              <a:t>A </a:t>
            </a:r>
            <a:r>
              <a:rPr lang="en-US" sz="2800" i="0" dirty="0" smtClean="0">
                <a:solidFill>
                  <a:srgbClr val="800000"/>
                </a:solidFill>
                <a:latin typeface="Trebuchet MS" pitchFamily="34" charset="0"/>
              </a:rPr>
              <a:t>single action may improve one Quality while degrading another</a:t>
            </a:r>
            <a:endParaRPr lang="en-US" sz="2800" b="0" i="0" dirty="0">
              <a:solidFill>
                <a:srgbClr val="800000"/>
              </a:solidFill>
              <a:latin typeface="Trebuchet MS" pitchFamily="34" charset="0"/>
            </a:endParaRPr>
          </a:p>
        </p:txBody>
      </p:sp>
      <p:pic>
        <p:nvPicPr>
          <p:cNvPr id="11" name="Picture 8" descr="Hand spraying weeds #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63446" y="1576388"/>
            <a:ext cx="2353354" cy="2978520"/>
          </a:xfrm>
          <a:prstGeom prst="rect">
            <a:avLst/>
          </a:prstGeom>
          <a:noFill/>
          <a:effectLst>
            <a:outerShdw blurRad="127000" dist="63500" dir="2700000" algn="ctr" rotWithShape="0">
              <a:srgbClr val="000000">
                <a:alpha val="43137"/>
              </a:srgbClr>
            </a:outerShdw>
          </a:effectLst>
        </p:spPr>
      </p:pic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41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54000">
    <p:fade/>
    <p:sndAc>
      <p:stSnd>
        <p:snd r:embed="rId3" name="36Af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449943" y="130625"/>
            <a:ext cx="7765143" cy="1233717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Character: Qualities</a:t>
            </a:r>
          </a:p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>Implications for Management</a:t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endParaRPr kumimoji="0" lang="en-US" sz="4000" b="0" i="1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rebuchet MS" pitchFamily="34" charset="0"/>
              <a:ea typeface="+mj-ea"/>
              <a:cs typeface="Lucida Sans Unicode" pitchFamily="34" charset="0"/>
            </a:endParaRPr>
          </a:p>
        </p:txBody>
      </p:sp>
      <p:pic>
        <p:nvPicPr>
          <p:cNvPr id="11" name="Picture 8" descr="Hand spraying weeds #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63446" y="1576388"/>
            <a:ext cx="2353354" cy="2978520"/>
          </a:xfrm>
          <a:prstGeom prst="rect">
            <a:avLst/>
          </a:prstGeom>
          <a:noFill/>
          <a:effectLst>
            <a:outerShdw blurRad="127000" dist="63500" dir="2700000" algn="ctr" rotWithShape="0">
              <a:srgbClr val="000000">
                <a:alpha val="43137"/>
              </a:srgbClr>
            </a:outerShdw>
          </a:effectLst>
        </p:spPr>
      </p:pic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42</a:t>
            </a:fld>
            <a:endParaRPr lang="en-US">
              <a:solidFill>
                <a:srgbClr val="000000"/>
              </a:solidFill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325678" y="1784350"/>
            <a:ext cx="6138622" cy="4111629"/>
            <a:chOff x="325678" y="1784350"/>
            <a:chExt cx="6138622" cy="4111629"/>
          </a:xfrm>
        </p:grpSpPr>
        <p:sp>
          <p:nvSpPr>
            <p:cNvPr id="25" name="Text Box 14"/>
            <p:cNvSpPr txBox="1">
              <a:spLocks noChangeArrowheads="1"/>
            </p:cNvSpPr>
            <p:nvPr/>
          </p:nvSpPr>
          <p:spPr bwMode="auto">
            <a:xfrm>
              <a:off x="325678" y="2420938"/>
              <a:ext cx="1506298" cy="1569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r">
                <a:buNone/>
              </a:pPr>
              <a:r>
                <a:rPr lang="en-US" b="1" dirty="0">
                  <a:solidFill>
                    <a:srgbClr val="000000"/>
                  </a:solidFill>
                  <a:latin typeface="Trebuchet MS" pitchFamily="34" charset="0"/>
                </a:rPr>
                <a:t>Change Relative to </a:t>
              </a:r>
              <a:r>
                <a:rPr lang="en-US" b="1" dirty="0" smtClean="0">
                  <a:solidFill>
                    <a:srgbClr val="000000"/>
                  </a:solidFill>
                  <a:latin typeface="Trebuchet MS" pitchFamily="34" charset="0"/>
                </a:rPr>
                <a:t>2010 </a:t>
              </a:r>
              <a:r>
                <a:rPr lang="en-US" b="1" dirty="0">
                  <a:solidFill>
                    <a:srgbClr val="000000"/>
                  </a:solidFill>
                  <a:latin typeface="Trebuchet MS" pitchFamily="34" charset="0"/>
                </a:rPr>
                <a:t>Baseline</a:t>
              </a:r>
            </a:p>
          </p:txBody>
        </p:sp>
        <p:grpSp>
          <p:nvGrpSpPr>
            <p:cNvPr id="26" name="Group 34"/>
            <p:cNvGrpSpPr/>
            <p:nvPr/>
          </p:nvGrpSpPr>
          <p:grpSpPr>
            <a:xfrm>
              <a:off x="1927225" y="-588921"/>
              <a:ext cx="4537075" cy="6484906"/>
              <a:chOff x="1927225" y="-588921"/>
              <a:chExt cx="4537075" cy="6484906"/>
            </a:xfrm>
          </p:grpSpPr>
          <p:grpSp>
            <p:nvGrpSpPr>
              <p:cNvPr id="27" name="Group 16"/>
              <p:cNvGrpSpPr>
                <a:grpSpLocks/>
              </p:cNvGrpSpPr>
              <p:nvPr/>
            </p:nvGrpSpPr>
            <p:grpSpPr bwMode="auto">
              <a:xfrm>
                <a:off x="1927225" y="-588921"/>
                <a:ext cx="4537075" cy="1381"/>
                <a:chOff x="1307" y="1344"/>
                <a:chExt cx="3795" cy="1381"/>
              </a:xfrm>
            </p:grpSpPr>
            <p:sp>
              <p:nvSpPr>
                <p:cNvPr id="37" name="Line 4"/>
                <p:cNvSpPr>
                  <a:spLocks noChangeShapeType="1"/>
                </p:cNvSpPr>
                <p:nvPr/>
              </p:nvSpPr>
              <p:spPr bwMode="auto">
                <a:xfrm>
                  <a:off x="1308" y="2725"/>
                  <a:ext cx="3794" cy="0"/>
                </a:xfrm>
                <a:prstGeom prst="line">
                  <a:avLst/>
                </a:prstGeom>
                <a:noFill/>
                <a:ln w="28575">
                  <a:solidFill>
                    <a:srgbClr val="000066"/>
                  </a:solidFill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38" name="Line 8"/>
                <p:cNvSpPr>
                  <a:spLocks noChangeShapeType="1"/>
                </p:cNvSpPr>
                <p:nvPr/>
              </p:nvSpPr>
              <p:spPr bwMode="auto">
                <a:xfrm>
                  <a:off x="1307" y="1344"/>
                  <a:ext cx="0" cy="1381"/>
                </a:xfrm>
                <a:prstGeom prst="line">
                  <a:avLst/>
                </a:prstGeom>
                <a:noFill/>
                <a:ln w="28575">
                  <a:solidFill>
                    <a:srgbClr val="000066"/>
                  </a:solidFill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8" name="Text Box 6"/>
              <p:cNvSpPr txBox="1">
                <a:spLocks noChangeArrowheads="1"/>
              </p:cNvSpPr>
              <p:nvPr/>
            </p:nvSpPr>
            <p:spPr bwMode="auto">
              <a:xfrm>
                <a:off x="2192338" y="4298950"/>
                <a:ext cx="1089025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buNone/>
                </a:pPr>
                <a:r>
                  <a:rPr lang="en-US" dirty="0" smtClean="0">
                    <a:solidFill>
                      <a:srgbClr val="000000"/>
                    </a:solidFill>
                    <a:latin typeface="Calibri" pitchFamily="34" charset="0"/>
                  </a:rPr>
                  <a:t>2015</a:t>
                </a:r>
                <a:endParaRPr lang="en-US" dirty="0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" name="Text Box 9"/>
              <p:cNvSpPr txBox="1">
                <a:spLocks noChangeArrowheads="1"/>
              </p:cNvSpPr>
              <p:nvPr/>
            </p:nvSpPr>
            <p:spPr bwMode="auto">
              <a:xfrm>
                <a:off x="3544888" y="4284663"/>
                <a:ext cx="1089025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buNone/>
                </a:pPr>
                <a:r>
                  <a:rPr lang="en-US" dirty="0" smtClean="0">
                    <a:solidFill>
                      <a:srgbClr val="000000"/>
                    </a:solidFill>
                    <a:latin typeface="Calibri" pitchFamily="34" charset="0"/>
                  </a:rPr>
                  <a:t>2020</a:t>
                </a:r>
                <a:endParaRPr lang="en-US" dirty="0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0" name="Text Box 10"/>
              <p:cNvSpPr txBox="1">
                <a:spLocks noChangeArrowheads="1"/>
              </p:cNvSpPr>
              <p:nvPr/>
            </p:nvSpPr>
            <p:spPr bwMode="auto">
              <a:xfrm>
                <a:off x="4899025" y="4271963"/>
                <a:ext cx="1089025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buNone/>
                </a:pPr>
                <a:r>
                  <a:rPr lang="en-US" dirty="0" smtClean="0">
                    <a:solidFill>
                      <a:srgbClr val="000000"/>
                    </a:solidFill>
                    <a:latin typeface="Calibri" pitchFamily="34" charset="0"/>
                  </a:rPr>
                  <a:t>2025</a:t>
                </a:r>
                <a:endParaRPr lang="en-US" dirty="0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grpSp>
            <p:nvGrpSpPr>
              <p:cNvPr id="31" name="Group 26"/>
              <p:cNvGrpSpPr>
                <a:grpSpLocks/>
              </p:cNvGrpSpPr>
              <p:nvPr/>
            </p:nvGrpSpPr>
            <p:grpSpPr bwMode="auto">
              <a:xfrm>
                <a:off x="2049467" y="4830771"/>
                <a:ext cx="3124202" cy="1065214"/>
                <a:chOff x="1627" y="3199"/>
                <a:chExt cx="1968" cy="671"/>
              </a:xfrm>
            </p:grpSpPr>
            <p:sp>
              <p:nvSpPr>
                <p:cNvPr id="32" name="Text Box 3"/>
                <p:cNvSpPr txBox="1">
                  <a:spLocks noChangeArrowheads="1"/>
                </p:cNvSpPr>
                <p:nvPr/>
              </p:nvSpPr>
              <p:spPr bwMode="auto">
                <a:xfrm>
                  <a:off x="1870" y="3228"/>
                  <a:ext cx="1662" cy="29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l">
                    <a:buNone/>
                  </a:pPr>
                  <a:r>
                    <a:rPr lang="en-US" b="0" i="0" dirty="0" smtClean="0">
                      <a:solidFill>
                        <a:srgbClr val="000000"/>
                      </a:solidFill>
                      <a:latin typeface="Trebuchet MS" pitchFamily="34" charset="0"/>
                    </a:rPr>
                    <a:t>Untrammeled</a:t>
                  </a:r>
                  <a:endParaRPr lang="en-US" b="0" i="0" dirty="0">
                    <a:solidFill>
                      <a:srgbClr val="000000"/>
                    </a:solidFill>
                    <a:latin typeface="Trebuchet MS" pitchFamily="34" charset="0"/>
                  </a:endParaRPr>
                </a:p>
              </p:txBody>
            </p:sp>
            <p:sp>
              <p:nvSpPr>
                <p:cNvPr id="33" name="Text Box 5"/>
                <p:cNvSpPr txBox="1">
                  <a:spLocks noChangeArrowheads="1"/>
                </p:cNvSpPr>
                <p:nvPr/>
              </p:nvSpPr>
              <p:spPr bwMode="auto">
                <a:xfrm>
                  <a:off x="1870" y="3579"/>
                  <a:ext cx="1725" cy="29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l">
                    <a:buNone/>
                  </a:pPr>
                  <a:r>
                    <a:rPr lang="en-US" b="0" i="0" dirty="0" smtClean="0">
                      <a:solidFill>
                        <a:srgbClr val="000000"/>
                      </a:solidFill>
                      <a:latin typeface="Trebuchet MS" pitchFamily="34" charset="0"/>
                    </a:rPr>
                    <a:t>Natural</a:t>
                  </a:r>
                  <a:endParaRPr lang="en-US" b="0" i="0" dirty="0">
                    <a:solidFill>
                      <a:srgbClr val="000000"/>
                    </a:solidFill>
                    <a:latin typeface="Trebuchet MS" pitchFamily="34" charset="0"/>
                  </a:endParaRPr>
                </a:p>
              </p:txBody>
            </p:sp>
            <p:grpSp>
              <p:nvGrpSpPr>
                <p:cNvPr id="34" name="Group 25"/>
                <p:cNvGrpSpPr>
                  <a:grpSpLocks/>
                </p:cNvGrpSpPr>
                <p:nvPr/>
              </p:nvGrpSpPr>
              <p:grpSpPr bwMode="auto">
                <a:xfrm>
                  <a:off x="1627" y="3199"/>
                  <a:ext cx="229" cy="614"/>
                  <a:chOff x="1627" y="3199"/>
                  <a:chExt cx="229" cy="614"/>
                </a:xfrm>
              </p:grpSpPr>
              <p:sp>
                <p:nvSpPr>
                  <p:cNvPr id="35" name="Rectangle 23"/>
                  <p:cNvSpPr>
                    <a:spLocks noChangeArrowheads="1"/>
                  </p:cNvSpPr>
                  <p:nvPr/>
                </p:nvSpPr>
                <p:spPr bwMode="auto">
                  <a:xfrm>
                    <a:off x="1627" y="3199"/>
                    <a:ext cx="229" cy="235"/>
                  </a:xfrm>
                  <a:prstGeom prst="rect">
                    <a:avLst/>
                  </a:prstGeom>
                  <a:solidFill>
                    <a:srgbClr val="993300"/>
                  </a:solidFill>
                  <a:ln w="9525">
                    <a:solidFill>
                      <a:srgbClr val="000066"/>
                    </a:solidFill>
                    <a:miter lim="800000"/>
                    <a:headEnd/>
                    <a:tailEnd/>
                  </a:ln>
                </p:spPr>
                <p:txBody>
                  <a:bodyPr anchor="ctr">
                    <a:spAutoFit/>
                  </a:bodyPr>
                  <a:lstStyle/>
                  <a:p>
                    <a:endParaRPr lang="en-US">
                      <a:latin typeface="Calibri" pitchFamily="34" charset="0"/>
                    </a:endParaRPr>
                  </a:p>
                </p:txBody>
              </p:sp>
              <p:sp>
                <p:nvSpPr>
                  <p:cNvPr id="36" name="Rectangle 24"/>
                  <p:cNvSpPr>
                    <a:spLocks noChangeArrowheads="1"/>
                  </p:cNvSpPr>
                  <p:nvPr/>
                </p:nvSpPr>
                <p:spPr bwMode="auto">
                  <a:xfrm>
                    <a:off x="1627" y="3578"/>
                    <a:ext cx="229" cy="235"/>
                  </a:xfrm>
                  <a:prstGeom prst="rect">
                    <a:avLst/>
                  </a:prstGeom>
                  <a:solidFill>
                    <a:srgbClr val="008000"/>
                  </a:solidFill>
                  <a:ln w="9525">
                    <a:solidFill>
                      <a:srgbClr val="000066"/>
                    </a:solidFill>
                    <a:miter lim="800000"/>
                    <a:headEnd/>
                    <a:tailEnd/>
                  </a:ln>
                </p:spPr>
                <p:txBody>
                  <a:bodyPr anchor="ctr">
                    <a:spAutoFit/>
                  </a:bodyPr>
                  <a:lstStyle/>
                  <a:p>
                    <a:endParaRPr lang="en-US">
                      <a:latin typeface="Calibri" pitchFamily="34" charset="0"/>
                    </a:endParaRPr>
                  </a:p>
                </p:txBody>
              </p:sp>
            </p:grpSp>
          </p:grpSp>
        </p:grpSp>
      </p:grpSp>
      <p:sp>
        <p:nvSpPr>
          <p:cNvPr id="39" name="Line 4"/>
          <p:cNvSpPr>
            <a:spLocks noChangeShapeType="1"/>
          </p:cNvSpPr>
          <p:nvPr/>
        </p:nvSpPr>
        <p:spPr bwMode="auto">
          <a:xfrm>
            <a:off x="1928421" y="4224338"/>
            <a:ext cx="4535879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40" name="Line 8"/>
          <p:cNvSpPr>
            <a:spLocks noChangeShapeType="1"/>
          </p:cNvSpPr>
          <p:nvPr/>
        </p:nvSpPr>
        <p:spPr bwMode="auto">
          <a:xfrm>
            <a:off x="1927225" y="1784350"/>
            <a:ext cx="0" cy="2439988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41" name="Rectangle 17"/>
          <p:cNvSpPr>
            <a:spLocks noChangeArrowheads="1"/>
          </p:cNvSpPr>
          <p:nvPr/>
        </p:nvSpPr>
        <p:spPr bwMode="auto">
          <a:xfrm>
            <a:off x="2741613" y="3268663"/>
            <a:ext cx="363537" cy="941388"/>
          </a:xfrm>
          <a:prstGeom prst="rect">
            <a:avLst/>
          </a:prstGeom>
          <a:solidFill>
            <a:srgbClr val="008000"/>
          </a:solidFill>
          <a:ln w="9525">
            <a:solidFill>
              <a:srgbClr val="000066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grpSp>
        <p:nvGrpSpPr>
          <p:cNvPr id="42" name="Group 41"/>
          <p:cNvGrpSpPr/>
          <p:nvPr/>
        </p:nvGrpSpPr>
        <p:grpSpPr>
          <a:xfrm>
            <a:off x="2265711" y="1247949"/>
            <a:ext cx="3295651" cy="2962101"/>
            <a:chOff x="2278237" y="1247949"/>
            <a:chExt cx="3295651" cy="2962101"/>
          </a:xfrm>
        </p:grpSpPr>
        <p:sp>
          <p:nvSpPr>
            <p:cNvPr id="43" name="Rectangle 12"/>
            <p:cNvSpPr>
              <a:spLocks noChangeArrowheads="1"/>
            </p:cNvSpPr>
            <p:nvPr/>
          </p:nvSpPr>
          <p:spPr bwMode="auto">
            <a:xfrm>
              <a:off x="2376488" y="2501900"/>
              <a:ext cx="363537" cy="1708150"/>
            </a:xfrm>
            <a:prstGeom prst="rect">
              <a:avLst/>
            </a:prstGeom>
            <a:solidFill>
              <a:srgbClr val="993300"/>
            </a:solidFill>
            <a:ln w="9525">
              <a:solidFill>
                <a:srgbClr val="000066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44" name="Text Box 13"/>
            <p:cNvSpPr txBox="1">
              <a:spLocks noChangeArrowheads="1"/>
            </p:cNvSpPr>
            <p:nvPr/>
          </p:nvSpPr>
          <p:spPr bwMode="auto">
            <a:xfrm>
              <a:off x="2295723" y="1268587"/>
              <a:ext cx="3235325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None/>
              </a:pPr>
              <a:r>
                <a:rPr lang="en-US" sz="1800" dirty="0">
                  <a:solidFill>
                    <a:srgbClr val="000000"/>
                  </a:solidFill>
                  <a:latin typeface="Trebuchet MS" pitchFamily="34" charset="0"/>
                </a:rPr>
                <a:t>Spraying herbicides to eradicate nonnative plants</a:t>
              </a:r>
            </a:p>
          </p:txBody>
        </p:sp>
        <p:grpSp>
          <p:nvGrpSpPr>
            <p:cNvPr id="45" name="Group 35"/>
            <p:cNvGrpSpPr>
              <a:grpSpLocks/>
            </p:cNvGrpSpPr>
            <p:nvPr/>
          </p:nvGrpSpPr>
          <p:grpSpPr bwMode="auto">
            <a:xfrm>
              <a:off x="2278236" y="1247949"/>
              <a:ext cx="3295650" cy="1270000"/>
              <a:chOff x="1443" y="794"/>
              <a:chExt cx="2076" cy="800"/>
            </a:xfrm>
          </p:grpSpPr>
          <p:sp>
            <p:nvSpPr>
              <p:cNvPr id="46" name="Line 30"/>
              <p:cNvSpPr>
                <a:spLocks noChangeShapeType="1"/>
              </p:cNvSpPr>
              <p:nvPr/>
            </p:nvSpPr>
            <p:spPr bwMode="auto">
              <a:xfrm>
                <a:off x="1621" y="1270"/>
                <a:ext cx="4" cy="324"/>
              </a:xfrm>
              <a:prstGeom prst="line">
                <a:avLst/>
              </a:prstGeom>
              <a:noFill/>
              <a:ln w="28575">
                <a:solidFill>
                  <a:srgbClr val="000066"/>
                </a:solidFill>
                <a:round/>
                <a:headEnd/>
                <a:tailEnd type="triangle" w="med" len="med"/>
              </a:ln>
            </p:spPr>
            <p:txBody>
              <a:bodyPr wrap="square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7" name="AutoShape 31"/>
              <p:cNvSpPr>
                <a:spLocks noChangeArrowheads="1"/>
              </p:cNvSpPr>
              <p:nvPr/>
            </p:nvSpPr>
            <p:spPr bwMode="auto">
              <a:xfrm>
                <a:off x="1443" y="794"/>
                <a:ext cx="2076" cy="485"/>
              </a:xfrm>
              <a:prstGeom prst="roundRect">
                <a:avLst>
                  <a:gd name="adj" fmla="val 16667"/>
                </a:avLst>
              </a:prstGeom>
              <a:noFill/>
              <a:ln w="28575">
                <a:solidFill>
                  <a:srgbClr val="000066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en-US">
                  <a:latin typeface="Calibri" pitchFamily="34" charset="0"/>
                </a:endParaRPr>
              </a:p>
            </p:txBody>
          </p:sp>
        </p:grpSp>
      </p:grpSp>
      <p:grpSp>
        <p:nvGrpSpPr>
          <p:cNvPr id="48" name="Group 39"/>
          <p:cNvGrpSpPr>
            <a:grpSpLocks/>
          </p:cNvGrpSpPr>
          <p:nvPr/>
        </p:nvGrpSpPr>
        <p:grpSpPr bwMode="auto">
          <a:xfrm>
            <a:off x="3735562" y="2454275"/>
            <a:ext cx="757238" cy="1755775"/>
            <a:chOff x="2361" y="1546"/>
            <a:chExt cx="477" cy="1106"/>
          </a:xfrm>
        </p:grpSpPr>
        <p:sp>
          <p:nvSpPr>
            <p:cNvPr id="49" name="Rectangle 18"/>
            <p:cNvSpPr>
              <a:spLocks noChangeArrowheads="1"/>
            </p:cNvSpPr>
            <p:nvPr/>
          </p:nvSpPr>
          <p:spPr bwMode="auto">
            <a:xfrm>
              <a:off x="2361" y="2135"/>
              <a:ext cx="247" cy="517"/>
            </a:xfrm>
            <a:prstGeom prst="rect">
              <a:avLst/>
            </a:prstGeom>
            <a:solidFill>
              <a:srgbClr val="993300"/>
            </a:solidFill>
            <a:ln w="9525">
              <a:solidFill>
                <a:srgbClr val="000066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50" name="Rectangle 38"/>
            <p:cNvSpPr>
              <a:spLocks noChangeArrowheads="1"/>
            </p:cNvSpPr>
            <p:nvPr/>
          </p:nvSpPr>
          <p:spPr bwMode="auto">
            <a:xfrm>
              <a:off x="2609" y="1546"/>
              <a:ext cx="229" cy="1106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0066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4609578" y="2956143"/>
            <a:ext cx="17035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4000" dirty="0" smtClean="0">
                <a:solidFill>
                  <a:srgbClr val="800000"/>
                </a:solidFill>
                <a:latin typeface="Trebuchet MS" pitchFamily="34" charset="0"/>
              </a:rPr>
              <a:t>?</a:t>
            </a:r>
            <a:r>
              <a:rPr lang="en-US" sz="4000" dirty="0" smtClean="0">
                <a:latin typeface="Trebuchet MS" pitchFamily="34" charset="0"/>
              </a:rPr>
              <a:t> </a:t>
            </a:r>
            <a:r>
              <a:rPr lang="en-US" sz="4000" dirty="0" smtClean="0">
                <a:solidFill>
                  <a:srgbClr val="008000"/>
                </a:solidFill>
                <a:latin typeface="Trebuchet MS" pitchFamily="34" charset="0"/>
              </a:rPr>
              <a:t>?</a:t>
            </a:r>
            <a:endParaRPr lang="en-US" sz="4000" dirty="0">
              <a:solidFill>
                <a:srgbClr val="008000"/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ransition advClick="0" advTm="25000">
    <p:fade/>
    <p:sndAc>
      <p:stSnd>
        <p:snd r:embed="rId3" name="36Bf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2.75671E-6 L 0.18697 0.2490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" y="12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1" grpId="0" animBg="1"/>
      <p:bldP spid="5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Text Box 5"/>
          <p:cNvSpPr txBox="1">
            <a:spLocks noChangeArrowheads="1"/>
          </p:cNvSpPr>
          <p:nvPr/>
        </p:nvSpPr>
        <p:spPr bwMode="auto">
          <a:xfrm>
            <a:off x="622539" y="3085041"/>
            <a:ext cx="394130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en-US" b="0" i="0" dirty="0">
                <a:solidFill>
                  <a:srgbClr val="000000"/>
                </a:solidFill>
                <a:latin typeface="Trebuchet MS" pitchFamily="34" charset="0"/>
              </a:rPr>
              <a:t>Example: </a:t>
            </a:r>
            <a:r>
              <a:rPr lang="en-US" b="0" i="0" dirty="0" smtClean="0">
                <a:solidFill>
                  <a:srgbClr val="000000"/>
                </a:solidFill>
                <a:latin typeface="Trebuchet MS" pitchFamily="34" charset="0"/>
              </a:rPr>
              <a:t>artificial water sources for desert wildlife</a:t>
            </a:r>
            <a:endParaRPr lang="en-US" b="0" i="0" dirty="0">
              <a:solidFill>
                <a:srgbClr val="000000"/>
              </a:solidFill>
              <a:latin typeface="Trebuchet MS" pitchFamily="34" charset="0"/>
            </a:endParaRPr>
          </a:p>
        </p:txBody>
      </p:sp>
      <p:sp>
        <p:nvSpPr>
          <p:cNvPr id="26628" name="Text Box 6"/>
          <p:cNvSpPr txBox="1">
            <a:spLocks noChangeArrowheads="1"/>
          </p:cNvSpPr>
          <p:nvPr/>
        </p:nvSpPr>
        <p:spPr bwMode="auto">
          <a:xfrm>
            <a:off x="406400" y="4464501"/>
            <a:ext cx="873760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33363" indent="-233363" algn="l">
              <a:buNone/>
            </a:pPr>
            <a:r>
              <a:rPr lang="en-US" b="0" i="0" dirty="0" smtClean="0">
                <a:solidFill>
                  <a:srgbClr val="000000"/>
                </a:solidFill>
                <a:latin typeface="Trebuchet MS" pitchFamily="34" charset="0"/>
              </a:rPr>
              <a:t>Decision to manipulate degrades the </a:t>
            </a:r>
            <a:r>
              <a:rPr lang="en-US" b="0" i="0" dirty="0" smtClean="0">
                <a:solidFill>
                  <a:srgbClr val="800000"/>
                </a:solidFill>
                <a:latin typeface="Trebuchet MS" pitchFamily="34" charset="0"/>
              </a:rPr>
              <a:t>Untrammeled</a:t>
            </a:r>
            <a:r>
              <a:rPr lang="en-US" b="0" i="0" dirty="0" smtClean="0">
                <a:solidFill>
                  <a:srgbClr val="000000"/>
                </a:solidFill>
                <a:latin typeface="Trebuchet MS" pitchFamily="34" charset="0"/>
              </a:rPr>
              <a:t> quality</a:t>
            </a:r>
          </a:p>
          <a:p>
            <a:pPr marL="233363" indent="-233363" algn="l">
              <a:buNone/>
            </a:pPr>
            <a:r>
              <a:rPr lang="en-US" b="0" i="0" dirty="0" smtClean="0">
                <a:solidFill>
                  <a:srgbClr val="000000"/>
                </a:solidFill>
                <a:latin typeface="Trebuchet MS" pitchFamily="34" charset="0"/>
              </a:rPr>
              <a:t>Altered water use patterns may degrade the </a:t>
            </a:r>
            <a:r>
              <a:rPr lang="en-US" b="0" i="0" dirty="0" smtClean="0">
                <a:solidFill>
                  <a:srgbClr val="800000"/>
                </a:solidFill>
                <a:latin typeface="Trebuchet MS" pitchFamily="34" charset="0"/>
              </a:rPr>
              <a:t>Natural</a:t>
            </a:r>
            <a:r>
              <a:rPr lang="en-US" b="0" i="0" dirty="0" smtClean="0">
                <a:solidFill>
                  <a:srgbClr val="000000"/>
                </a:solidFill>
                <a:latin typeface="Trebuchet MS" pitchFamily="34" charset="0"/>
              </a:rPr>
              <a:t> quality</a:t>
            </a:r>
          </a:p>
          <a:p>
            <a:pPr marL="233363" indent="-233363" algn="l">
              <a:buNone/>
            </a:pPr>
            <a:r>
              <a:rPr lang="en-US" b="0" i="0" dirty="0" smtClean="0">
                <a:solidFill>
                  <a:srgbClr val="000000"/>
                </a:solidFill>
                <a:latin typeface="Trebuchet MS" pitchFamily="34" charset="0"/>
              </a:rPr>
              <a:t>Presence of the structure degrades the </a:t>
            </a:r>
            <a:r>
              <a:rPr lang="en-US" b="0" i="0" dirty="0" smtClean="0">
                <a:solidFill>
                  <a:srgbClr val="800000"/>
                </a:solidFill>
                <a:latin typeface="Trebuchet MS" pitchFamily="34" charset="0"/>
              </a:rPr>
              <a:t>Undeveloped</a:t>
            </a:r>
            <a:r>
              <a:rPr lang="en-US" b="0" i="0" dirty="0" smtClean="0">
                <a:solidFill>
                  <a:srgbClr val="000000"/>
                </a:solidFill>
                <a:latin typeface="Trebuchet MS" pitchFamily="34" charset="0"/>
              </a:rPr>
              <a:t> quality</a:t>
            </a:r>
          </a:p>
          <a:p>
            <a:pPr marL="233363" indent="-233363" algn="l">
              <a:buNone/>
            </a:pPr>
            <a:r>
              <a:rPr lang="en-US" b="0" i="0" dirty="0" smtClean="0">
                <a:solidFill>
                  <a:srgbClr val="000000"/>
                </a:solidFill>
                <a:latin typeface="Trebuchet MS" pitchFamily="34" charset="0"/>
              </a:rPr>
              <a:t>Bighorn survival may improve the </a:t>
            </a:r>
            <a:r>
              <a:rPr lang="en-US" b="0" i="0" dirty="0" smtClean="0">
                <a:solidFill>
                  <a:srgbClr val="800000"/>
                </a:solidFill>
                <a:latin typeface="Trebuchet MS" pitchFamily="34" charset="0"/>
              </a:rPr>
              <a:t>Natural</a:t>
            </a:r>
            <a:r>
              <a:rPr lang="en-US" b="0" i="0" dirty="0" smtClean="0">
                <a:solidFill>
                  <a:srgbClr val="000000"/>
                </a:solidFill>
                <a:latin typeface="Trebuchet MS" pitchFamily="34" charset="0"/>
              </a:rPr>
              <a:t> quality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449943" y="130625"/>
            <a:ext cx="7765143" cy="1233717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Character: Qualities</a:t>
            </a:r>
          </a:p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>Implications for Management</a:t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endParaRPr kumimoji="0" lang="en-US" sz="4000" b="0" i="1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rebuchet MS" pitchFamily="34" charset="0"/>
              <a:ea typeface="+mj-ea"/>
              <a:cs typeface="Lucida Sans Unicode" pitchFamily="34" charset="0"/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275771" y="1426936"/>
            <a:ext cx="415108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buFontTx/>
              <a:buNone/>
            </a:pPr>
            <a:r>
              <a:rPr lang="en-US" sz="2800" i="0" dirty="0">
                <a:solidFill>
                  <a:srgbClr val="800000"/>
                </a:solidFill>
                <a:latin typeface="Trebuchet MS" pitchFamily="34" charset="0"/>
              </a:rPr>
              <a:t>A </a:t>
            </a:r>
            <a:r>
              <a:rPr lang="en-US" sz="2800" i="0" dirty="0" smtClean="0">
                <a:solidFill>
                  <a:srgbClr val="800000"/>
                </a:solidFill>
                <a:latin typeface="Trebuchet MS" pitchFamily="34" charset="0"/>
              </a:rPr>
              <a:t>single decision or action may degrade more than one Quality</a:t>
            </a:r>
            <a:endParaRPr lang="en-US" sz="2800" b="0" i="0" dirty="0">
              <a:solidFill>
                <a:srgbClr val="800000"/>
              </a:solidFill>
              <a:latin typeface="Trebuchet MS" pitchFamily="34" charset="0"/>
            </a:endParaRPr>
          </a:p>
        </p:txBody>
      </p:sp>
      <p:pic>
        <p:nvPicPr>
          <p:cNvPr id="9" name="Picture 5" descr="New 737 drinker - Kofa NWR in the wilderness - reduced size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76081" y="1494971"/>
            <a:ext cx="3857400" cy="28325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43</a:t>
            </a:fld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93000">
    <p:fade/>
    <p:sndAc>
      <p:stSnd>
        <p:snd r:embed="rId3" name="39f2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6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  <p:bldP spid="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8"/>
          <p:cNvSpPr txBox="1">
            <a:spLocks/>
          </p:cNvSpPr>
          <p:nvPr/>
        </p:nvSpPr>
        <p:spPr>
          <a:xfrm>
            <a:off x="439045" y="1565122"/>
            <a:ext cx="4827183" cy="5292878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kumimoji="0" lang="en-US" sz="2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rebuchet MS" pitchFamily="34" charset="0"/>
              </a:rPr>
              <a:t>Primary purpose is to improve on-the-ground wilderness stewardship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lang="en-US" sz="2600" b="0" i="0" kern="0" dirty="0" smtClean="0">
                <a:solidFill>
                  <a:schemeClr val="tx1"/>
                </a:solidFill>
                <a:latin typeface="Trebuchet MS" pitchFamily="34" charset="0"/>
              </a:rPr>
              <a:t>Applies to every wilderness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kumimoji="0" lang="en-US" sz="2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rebuchet MS" pitchFamily="34" charset="0"/>
              </a:rPr>
              <a:t>Provides a national assessment of trends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kumimoji="0" lang="en-US" sz="2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rebuchet MS" pitchFamily="34" charset="0"/>
              </a:rPr>
              <a:t>Uses 13 indicators that were selected to be relevant, credible, cost-efficient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kumimoji="0" lang="en-US" sz="2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rebuchet MS" pitchFamily="34" charset="0"/>
              </a:rPr>
              <a:t>Uses at</a:t>
            </a:r>
            <a:r>
              <a:rPr kumimoji="0" lang="en-US" sz="26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rebuchet MS" pitchFamily="34" charset="0"/>
              </a:rPr>
              <a:t> least one </a:t>
            </a:r>
            <a:r>
              <a:rPr kumimoji="0" lang="en-US" sz="2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rebuchet MS" pitchFamily="34" charset="0"/>
              </a:rPr>
              <a:t>measure per indicator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kumimoji="0" lang="en-US" sz="2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rebuchet MS" pitchFamily="34" charset="0"/>
              </a:rPr>
              <a:t>Uses data that already are (or should be) collected, or are available nationally</a:t>
            </a:r>
            <a:endParaRPr kumimoji="0" lang="en-US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53282" name="Picture 2" descr="GTR 212 Cover - Final copy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193279" y="1589452"/>
            <a:ext cx="3587069" cy="490387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49943" y="130625"/>
            <a:ext cx="7765143" cy="1233717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Character: Qualities</a:t>
            </a:r>
          </a:p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>How to Monitor</a:t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endParaRPr kumimoji="0" lang="en-US" sz="4000" b="0" i="1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rebuchet MS" pitchFamily="34" charset="0"/>
              <a:ea typeface="+mj-ea"/>
              <a:cs typeface="Lucida Sans Unicode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44</a:t>
            </a:fld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93000">
    <p:fade thruBlk="1"/>
    <p:sndAc>
      <p:stSnd>
        <p:snd r:embed="rId3" name="41f2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6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53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64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8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86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49943" y="130625"/>
            <a:ext cx="7765143" cy="1233717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Character: Qualities</a:t>
            </a:r>
          </a:p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>How to Monitor</a:t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endParaRPr kumimoji="0" lang="en-US" sz="4000" b="0" i="1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rebuchet MS" pitchFamily="34" charset="0"/>
              <a:ea typeface="+mj-ea"/>
              <a:cs typeface="Lucida Sans Unicode" pitchFamily="34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304800" y="1597298"/>
          <a:ext cx="8519886" cy="3754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60590"/>
                <a:gridCol w="1901307"/>
                <a:gridCol w="3185803"/>
                <a:gridCol w="147218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Quality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Question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Indicator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Measures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2560320">
                <a:tc>
                  <a:txBody>
                    <a:bodyPr/>
                    <a:lstStyle/>
                    <a:p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Untrammeled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Wilderness is essentially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unhindered and free from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modern human control or manipulation</a:t>
                      </a: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dirty="0" smtClean="0">
                        <a:latin typeface="Trebuchet MS" pitchFamily="34" charset="0"/>
                      </a:endParaRPr>
                    </a:p>
                    <a:p>
                      <a:pPr marL="231775" indent="0"/>
                      <a:endParaRPr lang="en-US" dirty="0" smtClean="0">
                        <a:latin typeface="Trebuchet MS" pitchFamily="34" charset="0"/>
                      </a:endParaRPr>
                    </a:p>
                    <a:p>
                      <a:pPr marL="231775" indent="0"/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0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45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 advClick="0" advTm="18000">
    <p:fade/>
    <p:sndAc>
      <p:stSnd>
        <p:snd r:embed="rId3" name="42f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49943" y="130625"/>
            <a:ext cx="7765143" cy="1233717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Character: Qualities</a:t>
            </a:r>
          </a:p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>How to Monitor</a:t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endParaRPr kumimoji="0" lang="en-US" sz="4000" b="0" i="1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rebuchet MS" pitchFamily="34" charset="0"/>
              <a:ea typeface="+mj-ea"/>
              <a:cs typeface="Lucida Sans Unicode" pitchFamily="34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304800" y="1597298"/>
          <a:ext cx="8519886" cy="3754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60590"/>
                <a:gridCol w="1901307"/>
                <a:gridCol w="3185803"/>
                <a:gridCol w="147218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Quality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Question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Indicator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Measures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2560320">
                <a:tc>
                  <a:txBody>
                    <a:bodyPr/>
                    <a:lstStyle/>
                    <a:p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Untrammeled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Wilderness is essentially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unhindered and free from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modern human control or manipulation</a:t>
                      </a: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What are the trends in </a:t>
                      </a:r>
                      <a:r>
                        <a:rPr lang="en-US" sz="1800" b="1" i="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actions that</a:t>
                      </a:r>
                    </a:p>
                    <a:p>
                      <a:r>
                        <a:rPr lang="en-US" sz="1800" b="1" i="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control or manipulate </a:t>
                      </a:r>
                      <a:r>
                        <a:rPr lang="en-US" sz="1800" b="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the “earth and its</a:t>
                      </a:r>
                    </a:p>
                    <a:p>
                      <a:r>
                        <a:rPr lang="en-US" sz="1800" b="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community of life” inside wilderness?</a:t>
                      </a:r>
                    </a:p>
                    <a:p>
                      <a:endParaRPr lang="en-US" sz="1800" b="0" i="1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endParaRPr lang="en-US" sz="1800" b="0" i="1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endParaRPr lang="en-US" b="0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46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8000">
    <p:fade/>
    <p:sndAc>
      <p:stSnd>
        <p:snd r:embed="rId3" name="43f2.wav"/>
      </p:stSnd>
    </p:sndAc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1597298"/>
          <a:ext cx="8519886" cy="3754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60590"/>
                <a:gridCol w="1901307"/>
                <a:gridCol w="3185803"/>
                <a:gridCol w="147218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Quality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Question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Indicator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Measures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1280160">
                <a:tc rowSpan="2">
                  <a:txBody>
                    <a:bodyPr/>
                    <a:lstStyle/>
                    <a:p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Untrammeled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Wilderness is essentially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unhindered and free from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modern human control or manipulation</a:t>
                      </a: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sz="1800" b="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What are the trends in </a:t>
                      </a:r>
                      <a:r>
                        <a:rPr lang="en-US" sz="1800" b="1" i="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actions that</a:t>
                      </a:r>
                    </a:p>
                    <a:p>
                      <a:r>
                        <a:rPr lang="en-US" sz="1800" b="1" i="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control or manipulate </a:t>
                      </a:r>
                      <a:r>
                        <a:rPr lang="en-US" sz="1800" b="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the “earth and its</a:t>
                      </a:r>
                    </a:p>
                    <a:p>
                      <a:r>
                        <a:rPr lang="en-US" sz="1800" b="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community of life” inside wilderness?</a:t>
                      </a:r>
                    </a:p>
                    <a:p>
                      <a:endParaRPr lang="en-US" sz="1800" b="0" i="1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endParaRPr lang="en-US" sz="1800" b="0" i="1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endParaRPr lang="en-US" b="0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Actions authorized by the Federal land manager that manipulate the biophysical environment</a:t>
                      </a:r>
                    </a:p>
                    <a:p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128016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" name="Picture 8" descr="miascanyonfireplane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2942" y="2291667"/>
            <a:ext cx="1826428" cy="25245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49943" y="130625"/>
            <a:ext cx="7765143" cy="1233717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Character: Qualities</a:t>
            </a:r>
          </a:p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>How to Monitor</a:t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endParaRPr kumimoji="0" lang="en-US" sz="4000" b="0" i="1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rebuchet MS" pitchFamily="34" charset="0"/>
              <a:ea typeface="+mj-ea"/>
              <a:cs typeface="Lucida Sans Unicode" pitchFamily="34" charset="0"/>
            </a:endParaRPr>
          </a:p>
        </p:txBody>
      </p:sp>
      <p:pic>
        <p:nvPicPr>
          <p:cNvPr id="11" name="Picture 22" descr="Hand spraying weeds #2"/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>
            <a:off x="7064680" y="2298297"/>
            <a:ext cx="1827554" cy="26995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5" descr="Drip torch - reduced size2"/>
          <p:cNvPicPr>
            <a:picLocks noChangeAspect="1" noChangeArrowheads="1"/>
          </p:cNvPicPr>
          <p:nvPr/>
        </p:nvPicPr>
        <p:blipFill>
          <a:blip r:embed="rId6" cstate="email">
            <a:lum bright="18000"/>
          </a:blip>
          <a:srcRect/>
          <a:stretch>
            <a:fillRect/>
          </a:stretch>
        </p:blipFill>
        <p:spPr bwMode="auto">
          <a:xfrm>
            <a:off x="2367771" y="2281226"/>
            <a:ext cx="1559592" cy="22531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2" descr="800px-Canis_lupus_with_radio_collar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989557" y="4267579"/>
            <a:ext cx="2054268" cy="24117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19" descr="Historic wolf kill in Yellowstone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912284" y="4797064"/>
            <a:ext cx="2260859" cy="18479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47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14" name="Picture 16" descr="stocking plane"/>
          <p:cNvPicPr>
            <a:picLocks noChangeAspect="1" noChangeArrowheads="1"/>
          </p:cNvPicPr>
          <p:nvPr/>
        </p:nvPicPr>
        <p:blipFill>
          <a:blip r:embed="rId9" cstate="email"/>
          <a:srcRect b="-11878"/>
          <a:stretch>
            <a:fillRect/>
          </a:stretch>
        </p:blipFill>
        <p:spPr bwMode="auto">
          <a:xfrm>
            <a:off x="3686782" y="3231714"/>
            <a:ext cx="3218593" cy="22797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 advTm="25000">
    <p:fade/>
    <p:sndAc>
      <p:stSnd>
        <p:snd r:embed="rId3" name="44f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5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7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9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304800" y="1597298"/>
          <a:ext cx="8519886" cy="3754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60590"/>
                <a:gridCol w="1901307"/>
                <a:gridCol w="3185803"/>
                <a:gridCol w="147218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Quality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Question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Indicator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Measures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1280160">
                <a:tc rowSpan="2">
                  <a:txBody>
                    <a:bodyPr/>
                    <a:lstStyle/>
                    <a:p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Untrammeled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Wilderness is essentially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unhindered and free from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modern human control or manipulation</a:t>
                      </a: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sz="1800" b="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What are the trends in </a:t>
                      </a:r>
                      <a:r>
                        <a:rPr lang="en-US" sz="1800" b="1" i="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actions that</a:t>
                      </a:r>
                    </a:p>
                    <a:p>
                      <a:r>
                        <a:rPr lang="en-US" sz="1800" b="1" i="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control or manipulate </a:t>
                      </a:r>
                      <a:r>
                        <a:rPr lang="en-US" sz="1800" b="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the “earth and its</a:t>
                      </a:r>
                    </a:p>
                    <a:p>
                      <a:r>
                        <a:rPr lang="en-US" sz="1800" b="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community of life” inside wilderness?</a:t>
                      </a:r>
                    </a:p>
                    <a:p>
                      <a:endParaRPr lang="en-US" sz="1800" b="0" i="1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endParaRPr lang="en-US" sz="1800" b="0" i="1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endParaRPr lang="en-US" b="0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Actions authorized by the Federal land manager that manipulate the biophysical environment</a:t>
                      </a:r>
                    </a:p>
                    <a:p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128016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Actions </a:t>
                      </a:r>
                      <a:r>
                        <a:rPr lang="en-US" sz="1800" b="1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not</a:t>
                      </a:r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 authorized by the Federal land manager that manipulate the biophysical environment</a:t>
                      </a:r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49943" y="130625"/>
            <a:ext cx="7765143" cy="1233717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Character: Qualities</a:t>
            </a:r>
          </a:p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>How to Monitor</a:t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endParaRPr kumimoji="0" lang="en-US" sz="4000" b="0" i="1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rebuchet MS" pitchFamily="34" charset="0"/>
              <a:ea typeface="+mj-ea"/>
              <a:cs typeface="Lucida Sans Unicode" pitchFamily="34" charset="0"/>
            </a:endParaRPr>
          </a:p>
        </p:txBody>
      </p:sp>
      <p:pic>
        <p:nvPicPr>
          <p:cNvPr id="6" name="Picture 27" descr="fishstocking Sierra with milk ju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9566" y="2893512"/>
            <a:ext cx="3684250" cy="29811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48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8" name="Picture 7" descr="coyotes%20around%20helicopter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835046" y="1265130"/>
            <a:ext cx="3299072" cy="25787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 advTm="49000">
    <p:fade/>
    <p:sndAc>
      <p:stSnd>
        <p:snd r:embed="rId3" name="45f2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4800" y="1597298"/>
          <a:ext cx="8519886" cy="3754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60590"/>
                <a:gridCol w="1901307"/>
                <a:gridCol w="3185803"/>
                <a:gridCol w="147218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Quality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Question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Indicator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Measures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1773804">
                <a:tc rowSpan="2">
                  <a:txBody>
                    <a:bodyPr/>
                    <a:lstStyle/>
                    <a:p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Untrammeled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Wilderness is essentially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unhindered and free from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modern human control or manipulation</a:t>
                      </a: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sz="1800" b="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What are the trends in </a:t>
                      </a:r>
                      <a:r>
                        <a:rPr lang="en-US" sz="1800" b="1" i="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actions that</a:t>
                      </a:r>
                    </a:p>
                    <a:p>
                      <a:r>
                        <a:rPr lang="en-US" sz="1800" b="1" i="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control or manipulate </a:t>
                      </a:r>
                      <a:r>
                        <a:rPr lang="en-US" sz="1800" b="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the “earth and its</a:t>
                      </a:r>
                    </a:p>
                    <a:p>
                      <a:r>
                        <a:rPr lang="en-US" sz="1800" b="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community of life” inside wilderness?</a:t>
                      </a:r>
                    </a:p>
                    <a:p>
                      <a:endParaRPr lang="en-US" sz="1800" b="0" i="1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endParaRPr lang="en-US" sz="1800" b="0" i="1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endParaRPr lang="en-US" b="0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Actions authorized by the Federal land manager that manipulate the biophysical environment</a:t>
                      </a:r>
                    </a:p>
                    <a:p>
                      <a:endParaRPr lang="en-US" dirty="0" smtClean="0">
                        <a:latin typeface="Trebuchet MS" pitchFamily="34" charset="0"/>
                      </a:endParaRPr>
                    </a:p>
                    <a:p>
                      <a:endParaRPr lang="en-US" dirty="0" smtClean="0">
                        <a:latin typeface="Trebuchet MS" pitchFamily="34" charset="0"/>
                      </a:endParaRPr>
                    </a:p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128016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Actions </a:t>
                      </a:r>
                      <a:r>
                        <a:rPr lang="en-US" sz="1800" b="1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not</a:t>
                      </a:r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 authorized by the Federal land manager that manipulate the biophysical environment</a:t>
                      </a:r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49943" y="130625"/>
            <a:ext cx="7765143" cy="1233717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Character: Qualities</a:t>
            </a:r>
          </a:p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>How to Monitor</a:t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endParaRPr kumimoji="0" lang="en-US" sz="4000" b="0" i="1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rebuchet MS" pitchFamily="34" charset="0"/>
              <a:ea typeface="+mj-ea"/>
              <a:cs typeface="Lucida Sans Unicode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49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46321" y="5555653"/>
            <a:ext cx="3018774" cy="400110"/>
          </a:xfrm>
          <a:prstGeom prst="rect">
            <a:avLst/>
          </a:prstGeom>
          <a:solidFill>
            <a:srgbClr val="FFECC5"/>
          </a:solidFill>
          <a:ln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2000" dirty="0" smtClean="0">
                <a:solidFill>
                  <a:srgbClr val="800000"/>
                </a:solidFill>
                <a:latin typeface="Trebuchet MS" pitchFamily="34" charset="0"/>
              </a:rPr>
              <a:t>Determined by agency</a:t>
            </a:r>
            <a:endParaRPr lang="en-US" sz="2000" dirty="0">
              <a:solidFill>
                <a:srgbClr val="800000"/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ransition advClick="0" advTm="12000">
    <p:fade/>
    <p:sndAc>
      <p:stSnd>
        <p:snd r:embed="rId3" name="48f2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4.60685E-6 L 0.15278 -0.194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" y="-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56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278 -0.1945 L 0.2533 -0.3212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" y="-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6" grpId="2" animBg="1"/>
      <p:bldP spid="6" grpId="3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000"/>
              <a:t> </a:t>
            </a:r>
            <a:endParaRPr lang="en-US" sz="4000">
              <a:latin typeface="Comic Sans MS" pitchFamily="66" charset="0"/>
            </a:endParaRPr>
          </a:p>
        </p:txBody>
      </p:sp>
      <p:sp>
        <p:nvSpPr>
          <p:cNvPr id="121859" name="Rectangle 3"/>
          <p:cNvSpPr>
            <a:spLocks noGrp="1" noChangeArrowheads="1"/>
          </p:cNvSpPr>
          <p:nvPr>
            <p:ph idx="1"/>
          </p:nvPr>
        </p:nvSpPr>
        <p:spPr>
          <a:xfrm>
            <a:off x="1367975" y="1480434"/>
            <a:ext cx="6629400" cy="4978400"/>
          </a:xfrm>
        </p:spPr>
        <p:txBody>
          <a:bodyPr/>
          <a:lstStyle/>
          <a:p>
            <a:pPr>
              <a:buFontTx/>
              <a:buNone/>
            </a:pPr>
            <a:r>
              <a:rPr lang="en-US" b="1" dirty="0">
                <a:solidFill>
                  <a:srgbClr val="008000"/>
                </a:solidFill>
                <a:latin typeface="Centaur" pitchFamily="18" charset="0"/>
              </a:rPr>
              <a:t>“…provide for…the preservation of their wilderness character…”</a:t>
            </a:r>
          </a:p>
          <a:p>
            <a:pPr algn="r">
              <a:spcBef>
                <a:spcPct val="0"/>
              </a:spcBef>
              <a:buFontTx/>
              <a:buNone/>
            </a:pPr>
            <a:r>
              <a:rPr lang="en-US" sz="2400" b="1" i="1" dirty="0">
                <a:solidFill>
                  <a:srgbClr val="008000"/>
                </a:solidFill>
                <a:latin typeface="Centaur" pitchFamily="18" charset="0"/>
              </a:rPr>
              <a:t>The Wilderness Act, Sec 2(a)</a:t>
            </a:r>
          </a:p>
          <a:p>
            <a:pPr>
              <a:buFontTx/>
              <a:buNone/>
            </a:pPr>
            <a:r>
              <a:rPr lang="en-US" b="1" dirty="0">
                <a:solidFill>
                  <a:srgbClr val="008000"/>
                </a:solidFill>
                <a:latin typeface="Centaur" pitchFamily="18" charset="0"/>
              </a:rPr>
              <a:t>“…each agency administering any…wilderness shall be responsible for preserving the wilderness character…”</a:t>
            </a:r>
          </a:p>
          <a:p>
            <a:pPr algn="r">
              <a:spcBef>
                <a:spcPct val="0"/>
              </a:spcBef>
              <a:buFontTx/>
              <a:buNone/>
            </a:pPr>
            <a:r>
              <a:rPr lang="en-US" sz="2400" b="1" i="1" dirty="0">
                <a:solidFill>
                  <a:srgbClr val="008000"/>
                </a:solidFill>
                <a:latin typeface="Centaur" pitchFamily="18" charset="0"/>
              </a:rPr>
              <a:t>The Wilderness Act, Sec 4(b)</a:t>
            </a:r>
          </a:p>
          <a:p>
            <a:pPr>
              <a:buFontTx/>
              <a:buNone/>
            </a:pPr>
            <a:r>
              <a:rPr lang="en-US" b="1" dirty="0">
                <a:solidFill>
                  <a:srgbClr val="008000"/>
                </a:solidFill>
                <a:latin typeface="Centaur" pitchFamily="18" charset="0"/>
              </a:rPr>
              <a:t>“…administer…to preserve its wilderness character…”</a:t>
            </a:r>
          </a:p>
          <a:p>
            <a:pPr algn="r">
              <a:spcBef>
                <a:spcPct val="0"/>
              </a:spcBef>
              <a:buFontTx/>
              <a:buNone/>
            </a:pPr>
            <a:r>
              <a:rPr lang="en-US" sz="2400" b="1" i="1" dirty="0">
                <a:solidFill>
                  <a:srgbClr val="008000"/>
                </a:solidFill>
                <a:latin typeface="Centaur" pitchFamily="18" charset="0"/>
              </a:rPr>
              <a:t>The Wilderness Act, Sec 4(b)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0065C-6A96-408A-BBD5-DF260F4D23C6}" type="slidenum">
              <a:rPr lang="en-US" smtClean="0">
                <a:solidFill>
                  <a:srgbClr val="000000"/>
                </a:solidFill>
              </a:rPr>
              <a:pPr/>
              <a:t>5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449943" y="130626"/>
            <a:ext cx="7322457" cy="1447800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 </a:t>
            </a: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>in</a:t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>Law</a:t>
            </a:r>
          </a:p>
        </p:txBody>
      </p:sp>
    </p:spTree>
  </p:cSld>
  <p:clrMapOvr>
    <a:masterClrMapping/>
  </p:clrMapOvr>
  <p:transition spd="slow" advClick="0" advTm="25000">
    <p:fade thruBlk="1"/>
    <p:sndAc>
      <p:stSnd>
        <p:snd r:embed="rId3" name="04f2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1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1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18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18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18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18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90286" y="1605990"/>
          <a:ext cx="8534400" cy="347400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17485"/>
                <a:gridCol w="2569029"/>
                <a:gridCol w="2510971"/>
                <a:gridCol w="143691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Quality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Question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Indicator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Measures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3103166">
                <a:tc>
                  <a:txBody>
                    <a:bodyPr/>
                    <a:lstStyle/>
                    <a:p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Natural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Wilderness ecological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systems are substantially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free from the effects of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modern civilization</a:t>
                      </a:r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0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49943" y="130625"/>
            <a:ext cx="7765143" cy="1233717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Character: Qualities</a:t>
            </a:r>
          </a:p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>How to Monitor</a:t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endParaRPr kumimoji="0" lang="en-US" sz="4000" b="0" i="1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rebuchet MS" pitchFamily="34" charset="0"/>
              <a:ea typeface="+mj-ea"/>
              <a:cs typeface="Lucida Sans Unicode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50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 rot="16200000">
            <a:off x="6588687" y="3338547"/>
            <a:ext cx="3018774" cy="400110"/>
          </a:xfrm>
          <a:prstGeom prst="rect">
            <a:avLst/>
          </a:prstGeom>
          <a:solidFill>
            <a:srgbClr val="FFECC5"/>
          </a:solidFill>
          <a:ln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2000" dirty="0" smtClean="0">
                <a:solidFill>
                  <a:srgbClr val="800000"/>
                </a:solidFill>
                <a:latin typeface="Trebuchet MS" pitchFamily="34" charset="0"/>
              </a:rPr>
              <a:t>Determined by agency</a:t>
            </a:r>
            <a:endParaRPr lang="en-US" sz="2000" dirty="0">
              <a:solidFill>
                <a:srgbClr val="800000"/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ransition spd="slow" advClick="0" advTm="9000">
    <p:fade/>
    <p:sndAc>
      <p:stSnd>
        <p:snd r:embed="rId3" name="49f.wav"/>
      </p:stSnd>
    </p:sndAc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90286" y="1605990"/>
          <a:ext cx="8534400" cy="347400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17485"/>
                <a:gridCol w="2569029"/>
                <a:gridCol w="2510971"/>
                <a:gridCol w="143691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Quality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Question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Indicator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Measures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1564652">
                <a:tc rowSpan="2">
                  <a:txBody>
                    <a:bodyPr/>
                    <a:lstStyle/>
                    <a:p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Natural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Wilderness ecological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systems are substantially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free from the effects of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modern civilization</a:t>
                      </a:r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What are the trends in terrestrial, aquatic, and atmospheric natural </a:t>
                      </a:r>
                      <a:r>
                        <a:rPr lang="en-US" sz="1800" b="1" i="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resources</a:t>
                      </a:r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 inside wilderness?</a:t>
                      </a:r>
                      <a:endParaRPr lang="en-US" b="0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153851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0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49943" y="130625"/>
            <a:ext cx="7765143" cy="1233717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Character: Qualities</a:t>
            </a:r>
          </a:p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>How to Monitor</a:t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endParaRPr kumimoji="0" lang="en-US" sz="4000" b="0" i="1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rebuchet MS" pitchFamily="34" charset="0"/>
              <a:ea typeface="+mj-ea"/>
              <a:cs typeface="Lucida Sans Unicode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51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 rot="16200000">
            <a:off x="6588687" y="3338547"/>
            <a:ext cx="3018774" cy="400110"/>
          </a:xfrm>
          <a:prstGeom prst="rect">
            <a:avLst/>
          </a:prstGeom>
          <a:solidFill>
            <a:srgbClr val="FFECC5"/>
          </a:solidFill>
          <a:ln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2000" dirty="0" smtClean="0">
                <a:solidFill>
                  <a:srgbClr val="800000"/>
                </a:solidFill>
                <a:latin typeface="Trebuchet MS" pitchFamily="34" charset="0"/>
              </a:rPr>
              <a:t>Determined by agency</a:t>
            </a:r>
            <a:endParaRPr lang="en-US" sz="2000" dirty="0">
              <a:solidFill>
                <a:srgbClr val="800000"/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ransition advClick="0" advTm="12000">
    <p:fade/>
    <p:sndAc>
      <p:stSnd>
        <p:snd r:embed="rId3" name="50f.wav"/>
      </p:stSnd>
    </p:sndAc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90286" y="1605990"/>
          <a:ext cx="8534400" cy="347400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17485"/>
                <a:gridCol w="2569029"/>
                <a:gridCol w="2510971"/>
                <a:gridCol w="143691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Quality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Question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Indicator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Measures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1564652">
                <a:tc rowSpan="2">
                  <a:txBody>
                    <a:bodyPr/>
                    <a:lstStyle/>
                    <a:p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Natural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Wilderness ecological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systems are substantially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free from the effects of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modern civilization</a:t>
                      </a:r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What are the trends in terrestrial, aquatic, and atmospheric natural </a:t>
                      </a:r>
                      <a:r>
                        <a:rPr lang="en-US" sz="1800" b="1" i="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resources</a:t>
                      </a:r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 inside wilderness?</a:t>
                      </a:r>
                      <a:endParaRPr lang="en-US" b="0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153851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What are the trends in terrestrial, aquatic, and atmospheric natural </a:t>
                      </a:r>
                      <a:r>
                        <a:rPr lang="en-US" sz="1800" b="1" i="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processes</a:t>
                      </a:r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 inside wilderness?</a:t>
                      </a:r>
                      <a:endParaRPr lang="en-US" b="0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49943" y="130625"/>
            <a:ext cx="7765143" cy="1233717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Character: Qualities</a:t>
            </a:r>
          </a:p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>How to Monitor</a:t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endParaRPr kumimoji="0" lang="en-US" sz="4000" b="0" i="1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rebuchet MS" pitchFamily="34" charset="0"/>
              <a:ea typeface="+mj-ea"/>
              <a:cs typeface="Lucida Sans Unicode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52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 rot="16200000">
            <a:off x="6588687" y="3338547"/>
            <a:ext cx="3018774" cy="400110"/>
          </a:xfrm>
          <a:prstGeom prst="rect">
            <a:avLst/>
          </a:prstGeom>
          <a:solidFill>
            <a:srgbClr val="FFECC5"/>
          </a:solidFill>
          <a:ln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2000" dirty="0" smtClean="0">
                <a:solidFill>
                  <a:srgbClr val="800000"/>
                </a:solidFill>
                <a:latin typeface="Trebuchet MS" pitchFamily="34" charset="0"/>
              </a:rPr>
              <a:t>Determined by agency</a:t>
            </a:r>
            <a:endParaRPr lang="en-US" sz="2000" dirty="0">
              <a:solidFill>
                <a:srgbClr val="800000"/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ransition advClick="0" advTm="23000">
    <p:fade/>
    <p:sndAc>
      <p:stSnd>
        <p:snd r:embed="rId3" name="51f.wav"/>
      </p:stSnd>
    </p:sndAc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90286" y="1605990"/>
          <a:ext cx="8534400" cy="347400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17485"/>
                <a:gridCol w="2569029"/>
                <a:gridCol w="2510971"/>
                <a:gridCol w="143691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Quality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Question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Indicator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Measures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1071154">
                <a:tc rowSpan="3">
                  <a:txBody>
                    <a:bodyPr/>
                    <a:lstStyle/>
                    <a:p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Natural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Wilderness ecological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systems are substantially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free from the effects of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modern civilization</a:t>
                      </a:r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What are the trends in terrestrial, aquatic, and atmospheric natural </a:t>
                      </a:r>
                      <a:r>
                        <a:rPr lang="en-US" sz="1800" b="1" i="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resources</a:t>
                      </a:r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 inside wilderness?</a:t>
                      </a:r>
                      <a:endParaRPr lang="en-US" b="0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Plant and animal species and communities</a:t>
                      </a:r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4934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153851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What are the trends in terrestrial, aquatic, and atmospheric natural </a:t>
                      </a:r>
                      <a:r>
                        <a:rPr lang="en-US" sz="1800" b="1" i="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processes</a:t>
                      </a:r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 inside wilderness?</a:t>
                      </a:r>
                      <a:endParaRPr lang="en-US" b="0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49943" y="130625"/>
            <a:ext cx="7765143" cy="1233717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Character: Qualities</a:t>
            </a:r>
          </a:p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>How to Monitor</a:t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endParaRPr kumimoji="0" lang="en-US" sz="4000" b="0" i="1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rebuchet MS" pitchFamily="34" charset="0"/>
              <a:ea typeface="+mj-ea"/>
              <a:cs typeface="Lucida Sans Unicode" pitchFamily="34" charset="0"/>
            </a:endParaRPr>
          </a:p>
        </p:txBody>
      </p:sp>
      <p:pic>
        <p:nvPicPr>
          <p:cNvPr id="7" name="Picture 35" descr="Knapweed closeup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7749" y="2546578"/>
            <a:ext cx="2548497" cy="36572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53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6" name="Picture 55" descr="cow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668044" y="3136726"/>
            <a:ext cx="4281047" cy="21679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 rot="16200000">
            <a:off x="6588687" y="3338547"/>
            <a:ext cx="3018774" cy="400110"/>
          </a:xfrm>
          <a:prstGeom prst="rect">
            <a:avLst/>
          </a:prstGeom>
          <a:solidFill>
            <a:srgbClr val="FFECC5"/>
          </a:solidFill>
          <a:ln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2000" dirty="0" smtClean="0">
                <a:solidFill>
                  <a:srgbClr val="800000"/>
                </a:solidFill>
                <a:latin typeface="Trebuchet MS" pitchFamily="34" charset="0"/>
              </a:rPr>
              <a:t>Determined by agency</a:t>
            </a:r>
            <a:endParaRPr lang="en-US" sz="2000" dirty="0">
              <a:solidFill>
                <a:srgbClr val="800000"/>
              </a:solidFill>
              <a:latin typeface="Trebuchet MS" pitchFamily="34" charset="0"/>
            </a:endParaRPr>
          </a:p>
        </p:txBody>
      </p:sp>
      <p:pic>
        <p:nvPicPr>
          <p:cNvPr id="8" name="Picture 42" descr="Lynx #1"/>
          <p:cNvPicPr>
            <a:picLocks noChangeAspect="1" noChangeArrowheads="1"/>
          </p:cNvPicPr>
          <p:nvPr/>
        </p:nvPicPr>
        <p:blipFill>
          <a:blip r:embed="rId6" cstate="email"/>
          <a:stretch>
            <a:fillRect/>
          </a:stretch>
        </p:blipFill>
        <p:spPr bwMode="auto">
          <a:xfrm>
            <a:off x="6463430" y="3389015"/>
            <a:ext cx="2214299" cy="31633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 advTm="41000">
    <p:fade/>
    <p:sndAc>
      <p:stSnd>
        <p:snd r:embed="rId3" name="52f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90286" y="1605990"/>
          <a:ext cx="8534400" cy="347400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17485"/>
                <a:gridCol w="2569029"/>
                <a:gridCol w="2510971"/>
                <a:gridCol w="143691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Quality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Question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Indicator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Measures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1071154">
                <a:tc rowSpan="3">
                  <a:txBody>
                    <a:bodyPr/>
                    <a:lstStyle/>
                    <a:p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Natural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Wilderness ecological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systems are substantially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free from the effects of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modern civilization</a:t>
                      </a:r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What are the trends in terrestrial, aquatic, and atmospheric natural </a:t>
                      </a:r>
                      <a:r>
                        <a:rPr lang="en-US" sz="1800" b="1" i="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resources</a:t>
                      </a:r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 inside wilderness?</a:t>
                      </a:r>
                      <a:endParaRPr lang="en-US" b="0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Plant and animal species and communities</a:t>
                      </a:r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4934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Physical resources</a:t>
                      </a:r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153851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What are the trends in terrestrial, aquatic, and atmospheric natural </a:t>
                      </a:r>
                      <a:r>
                        <a:rPr lang="en-US" sz="1800" b="1" i="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processes</a:t>
                      </a:r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 inside wilderness?</a:t>
                      </a:r>
                      <a:endParaRPr lang="en-US" b="0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 rot="16200000">
            <a:off x="6588687" y="3338547"/>
            <a:ext cx="3018774" cy="400110"/>
          </a:xfrm>
          <a:prstGeom prst="rect">
            <a:avLst/>
          </a:prstGeom>
          <a:solidFill>
            <a:srgbClr val="FFECC5"/>
          </a:solidFill>
          <a:ln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2000" dirty="0" smtClean="0">
                <a:solidFill>
                  <a:srgbClr val="800000"/>
                </a:solidFill>
                <a:latin typeface="Trebuchet MS" pitchFamily="34" charset="0"/>
              </a:rPr>
              <a:t>Determined by agency</a:t>
            </a:r>
            <a:endParaRPr lang="en-US" sz="2000" dirty="0">
              <a:solidFill>
                <a:srgbClr val="800000"/>
              </a:solidFill>
              <a:latin typeface="Trebuchet MS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49943" y="130625"/>
            <a:ext cx="7765143" cy="1233717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Character: Qualities</a:t>
            </a:r>
          </a:p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>How to Monitor</a:t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endParaRPr kumimoji="0" lang="en-US" sz="4000" b="0" i="1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rebuchet MS" pitchFamily="34" charset="0"/>
              <a:ea typeface="+mj-ea"/>
              <a:cs typeface="Lucida Sans Unicode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2691745" y="4033382"/>
            <a:ext cx="6013844" cy="2187058"/>
            <a:chOff x="2691745" y="4033382"/>
            <a:chExt cx="6013844" cy="2187058"/>
          </a:xfrm>
        </p:grpSpPr>
        <p:pic>
          <p:nvPicPr>
            <p:cNvPr id="7" name="Picture 39" descr="Olympic NP view to Mt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691745" y="4033382"/>
              <a:ext cx="3053233" cy="21870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8" name="Picture 40" descr="Olympic NP view to Mt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5599429" y="4038695"/>
              <a:ext cx="3106160" cy="216921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pic>
        <p:nvPicPr>
          <p:cNvPr id="10" name="Picture 57" descr="water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12384" y="2356528"/>
            <a:ext cx="3696569" cy="24254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54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23000">
    <p:fade/>
    <p:sndAc>
      <p:stSnd>
        <p:snd r:embed="rId3" name="53f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90286" y="1605990"/>
          <a:ext cx="8534400" cy="347400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17485"/>
                <a:gridCol w="2569029"/>
                <a:gridCol w="2510971"/>
                <a:gridCol w="143691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Quality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Question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Indicator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Measures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1071154">
                <a:tc rowSpan="3">
                  <a:txBody>
                    <a:bodyPr/>
                    <a:lstStyle/>
                    <a:p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Natural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Wilderness ecological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systems are substantially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free from the effects of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modern civilization</a:t>
                      </a:r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What are the trends in terrestrial, aquatic, and atmospheric natural </a:t>
                      </a:r>
                      <a:r>
                        <a:rPr lang="en-US" sz="1800" b="1" i="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resources</a:t>
                      </a:r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 inside wilderness?</a:t>
                      </a:r>
                      <a:endParaRPr lang="en-US" b="0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Plant and animal species and communities</a:t>
                      </a:r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4934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Physical resources</a:t>
                      </a:r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153851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What are the trends in terrestrial, aquatic, and atmospheric natural </a:t>
                      </a:r>
                      <a:r>
                        <a:rPr lang="en-US" sz="1800" b="1" i="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processes</a:t>
                      </a:r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 inside wilderness?</a:t>
                      </a:r>
                      <a:endParaRPr lang="en-US" b="0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Biophysical processes</a:t>
                      </a:r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49943" y="130625"/>
            <a:ext cx="7765143" cy="1233717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Character: Qualities</a:t>
            </a:r>
          </a:p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>How to Monitor</a:t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endParaRPr kumimoji="0" lang="en-US" sz="4000" b="0" i="1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rebuchet MS" pitchFamily="34" charset="0"/>
              <a:ea typeface="+mj-ea"/>
              <a:cs typeface="Lucida Sans Unicode" pitchFamily="34" charset="0"/>
            </a:endParaRPr>
          </a:p>
        </p:txBody>
      </p:sp>
      <p:pic>
        <p:nvPicPr>
          <p:cNvPr id="6" name="Picture 11" descr="agriculture-6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769424" y="2253229"/>
            <a:ext cx="3193356" cy="38201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55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6200000">
            <a:off x="6588687" y="3338547"/>
            <a:ext cx="3018774" cy="400110"/>
          </a:xfrm>
          <a:prstGeom prst="rect">
            <a:avLst/>
          </a:prstGeom>
          <a:solidFill>
            <a:srgbClr val="FFECC5"/>
          </a:solidFill>
          <a:ln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2000" dirty="0" smtClean="0">
                <a:solidFill>
                  <a:srgbClr val="800000"/>
                </a:solidFill>
                <a:latin typeface="Trebuchet MS" pitchFamily="34" charset="0"/>
              </a:rPr>
              <a:t>Determined by agency</a:t>
            </a:r>
            <a:endParaRPr lang="en-US" sz="2000" dirty="0">
              <a:solidFill>
                <a:srgbClr val="800000"/>
              </a:solidFill>
              <a:latin typeface="Trebuchet MS" pitchFamily="34" charset="0"/>
            </a:endParaRPr>
          </a:p>
        </p:txBody>
      </p:sp>
      <p:pic>
        <p:nvPicPr>
          <p:cNvPr id="7" name="Picture 6" descr="beetle-killed trees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097050" y="4052040"/>
            <a:ext cx="3545909" cy="25707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Tm="46000">
    <p:fade/>
    <p:sndAc>
      <p:stSnd>
        <p:snd r:embed="rId3" name="54f3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90286" y="1606002"/>
          <a:ext cx="8519886" cy="4577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94857"/>
                <a:gridCol w="2061029"/>
                <a:gridCol w="2612571"/>
                <a:gridCol w="145142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Quality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Question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Indicator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Measures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3571967">
                <a:tc>
                  <a:txBody>
                    <a:bodyPr/>
                    <a:lstStyle/>
                    <a:p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Undeveloped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Wilderness retains its primeval character and influence, and is essentially without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permanent improvement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or modern human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occupation</a:t>
                      </a: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i="1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49943" y="130625"/>
            <a:ext cx="7765143" cy="1233717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Character: Qualities</a:t>
            </a:r>
          </a:p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>How to Monitor</a:t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endParaRPr kumimoji="0" lang="en-US" sz="4000" b="0" i="1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rebuchet MS" pitchFamily="34" charset="0"/>
              <a:ea typeface="+mj-ea"/>
              <a:cs typeface="Lucida Sans Unicode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56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 rot="16200000">
            <a:off x="6588687" y="3714327"/>
            <a:ext cx="3018774" cy="400110"/>
          </a:xfrm>
          <a:prstGeom prst="rect">
            <a:avLst/>
          </a:prstGeom>
          <a:solidFill>
            <a:srgbClr val="FFECC5"/>
          </a:solidFill>
          <a:ln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2000" dirty="0" smtClean="0">
                <a:solidFill>
                  <a:srgbClr val="800000"/>
                </a:solidFill>
                <a:latin typeface="Trebuchet MS" pitchFamily="34" charset="0"/>
              </a:rPr>
              <a:t>Determined by agency</a:t>
            </a:r>
            <a:endParaRPr lang="en-US" sz="2000" dirty="0">
              <a:solidFill>
                <a:srgbClr val="800000"/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ransition spd="slow" advClick="0" advTm="11000">
    <p:fade/>
    <p:sndAc>
      <p:stSnd>
        <p:snd r:embed="rId3" name="55f2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90286" y="1606002"/>
          <a:ext cx="8519886" cy="4577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94857"/>
                <a:gridCol w="2061029"/>
                <a:gridCol w="2612571"/>
                <a:gridCol w="145142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Quality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Question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Indicator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Measures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1394823">
                <a:tc rowSpan="3">
                  <a:txBody>
                    <a:bodyPr/>
                    <a:lstStyle/>
                    <a:p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Undeveloped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Wilderness retains its primeval character and influence, and is essentially without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permanent improvement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or modern human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occupation</a:t>
                      </a: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What are the trends in </a:t>
                      </a:r>
                      <a:r>
                        <a:rPr lang="en-US" sz="1800" b="1" i="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non-recreational</a:t>
                      </a:r>
                    </a:p>
                    <a:p>
                      <a:r>
                        <a:rPr lang="en-US" sz="1800" b="1" i="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development </a:t>
                      </a:r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inside wilderness?</a:t>
                      </a:r>
                    </a:p>
                    <a:p>
                      <a:endParaRPr lang="en-US" b="0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>
                        <a:latin typeface="Trebuchet MS" pitchFamily="34" charset="0"/>
                      </a:endParaRPr>
                    </a:p>
                    <a:p>
                      <a:endParaRPr lang="en-US" dirty="0" smtClean="0">
                        <a:latin typeface="Trebuchet MS" pitchFamily="34" charset="0"/>
                      </a:endParaRPr>
                    </a:p>
                    <a:p>
                      <a:endParaRPr lang="en-US" dirty="0" smtClean="0">
                        <a:latin typeface="Trebuchet MS" pitchFamily="34" charset="0"/>
                      </a:endParaRPr>
                    </a:p>
                    <a:p>
                      <a:endParaRPr lang="en-US" dirty="0" smtClean="0">
                        <a:latin typeface="Trebuchet MS" pitchFamily="34" charset="0"/>
                      </a:endParaRPr>
                    </a:p>
                    <a:p>
                      <a:endParaRPr lang="en-US" dirty="0" smtClean="0">
                        <a:latin typeface="Trebuchet MS" pitchFamily="34" charset="0"/>
                      </a:endParaRPr>
                    </a:p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124822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0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9289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0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49943" y="130625"/>
            <a:ext cx="7765143" cy="1233717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Character: Qualities</a:t>
            </a:r>
          </a:p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>How to Monitor</a:t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endParaRPr kumimoji="0" lang="en-US" sz="4000" b="0" i="1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rebuchet MS" pitchFamily="34" charset="0"/>
              <a:ea typeface="+mj-ea"/>
              <a:cs typeface="Lucida Sans Unicode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57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 rot="16200000">
            <a:off x="6588687" y="3714327"/>
            <a:ext cx="3018774" cy="400110"/>
          </a:xfrm>
          <a:prstGeom prst="rect">
            <a:avLst/>
          </a:prstGeom>
          <a:solidFill>
            <a:srgbClr val="FFECC5"/>
          </a:solidFill>
          <a:ln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2000" dirty="0" smtClean="0">
                <a:solidFill>
                  <a:srgbClr val="800000"/>
                </a:solidFill>
                <a:latin typeface="Trebuchet MS" pitchFamily="34" charset="0"/>
              </a:rPr>
              <a:t>Determined by agency</a:t>
            </a:r>
            <a:endParaRPr lang="en-US" sz="2000" dirty="0">
              <a:solidFill>
                <a:srgbClr val="800000"/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ransition advClick="0" advTm="28000">
    <p:fade/>
    <p:sndAc>
      <p:stSnd>
        <p:snd r:embed="rId3" name="56f.wav"/>
      </p:stSnd>
    </p:sndAc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90286" y="1606002"/>
          <a:ext cx="8519886" cy="4577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94857"/>
                <a:gridCol w="2061029"/>
                <a:gridCol w="2612571"/>
                <a:gridCol w="145142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Quality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Question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Indicator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Measures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1394823">
                <a:tc rowSpan="3">
                  <a:txBody>
                    <a:bodyPr/>
                    <a:lstStyle/>
                    <a:p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Undeveloped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Wilderness retains its primeval character and influence, and is essentially without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permanent improvement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or modern human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occupation</a:t>
                      </a: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What are the trends in </a:t>
                      </a:r>
                      <a:r>
                        <a:rPr lang="en-US" sz="1800" b="1" i="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non-recreational</a:t>
                      </a:r>
                    </a:p>
                    <a:p>
                      <a:r>
                        <a:rPr lang="en-US" sz="1800" b="1" i="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development </a:t>
                      </a:r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inside wilderness?</a:t>
                      </a:r>
                    </a:p>
                    <a:p>
                      <a:endParaRPr lang="en-US" b="0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>
                        <a:latin typeface="Trebuchet MS" pitchFamily="34" charset="0"/>
                      </a:endParaRPr>
                    </a:p>
                    <a:p>
                      <a:endParaRPr lang="en-US" dirty="0" smtClean="0">
                        <a:latin typeface="Trebuchet MS" pitchFamily="34" charset="0"/>
                      </a:endParaRPr>
                    </a:p>
                    <a:p>
                      <a:endParaRPr lang="en-US" dirty="0" smtClean="0">
                        <a:latin typeface="Trebuchet MS" pitchFamily="34" charset="0"/>
                      </a:endParaRPr>
                    </a:p>
                    <a:p>
                      <a:endParaRPr lang="en-US" dirty="0" smtClean="0">
                        <a:latin typeface="Trebuchet MS" pitchFamily="34" charset="0"/>
                      </a:endParaRPr>
                    </a:p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124822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What are the trends in </a:t>
                      </a:r>
                      <a:r>
                        <a:rPr lang="en-US" sz="1800" b="1" i="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mechanization</a:t>
                      </a:r>
                    </a:p>
                    <a:p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inside wilderness?</a:t>
                      </a:r>
                      <a:endParaRPr lang="en-US" b="0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9289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0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49943" y="130625"/>
            <a:ext cx="7765143" cy="1233717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Character: Qualities</a:t>
            </a:r>
          </a:p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>How to Monitor</a:t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endParaRPr kumimoji="0" lang="en-US" sz="4000" b="0" i="1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rebuchet MS" pitchFamily="34" charset="0"/>
              <a:ea typeface="+mj-ea"/>
              <a:cs typeface="Lucida Sans Unicode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58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 rot="16200000">
            <a:off x="6588687" y="3714327"/>
            <a:ext cx="3018774" cy="400110"/>
          </a:xfrm>
          <a:prstGeom prst="rect">
            <a:avLst/>
          </a:prstGeom>
          <a:solidFill>
            <a:srgbClr val="FFECC5"/>
          </a:solidFill>
          <a:ln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2000" dirty="0" smtClean="0">
                <a:solidFill>
                  <a:srgbClr val="800000"/>
                </a:solidFill>
                <a:latin typeface="Trebuchet MS" pitchFamily="34" charset="0"/>
              </a:rPr>
              <a:t>Determined by agency</a:t>
            </a:r>
            <a:endParaRPr lang="en-US" sz="2000" dirty="0">
              <a:solidFill>
                <a:srgbClr val="800000"/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ransition advClick="0" advTm="8000">
    <p:fade/>
    <p:sndAc>
      <p:stSnd>
        <p:snd r:embed="rId3" name="57f2.wav"/>
      </p:stSnd>
    </p:sndAc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90286" y="1606002"/>
          <a:ext cx="8519886" cy="4577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94857"/>
                <a:gridCol w="2061029"/>
                <a:gridCol w="2612571"/>
                <a:gridCol w="145142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Quality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Question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Indicator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Measures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859246">
                <a:tc rowSpan="4">
                  <a:txBody>
                    <a:bodyPr/>
                    <a:lstStyle/>
                    <a:p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Undeveloped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Wilderness retains its primeval character and influence, and is essentially without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permanent improvement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or modern human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occupation</a:t>
                      </a: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What are the trends in </a:t>
                      </a:r>
                      <a:r>
                        <a:rPr lang="en-US" sz="1800" b="1" i="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non-recreational</a:t>
                      </a:r>
                    </a:p>
                    <a:p>
                      <a:r>
                        <a:rPr lang="en-US" sz="1800" b="1" i="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development </a:t>
                      </a:r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inside wilderness?</a:t>
                      </a:r>
                    </a:p>
                    <a:p>
                      <a:endParaRPr lang="en-US" b="0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Non-recreational structures, installations, and developments</a:t>
                      </a:r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5355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124822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What are the trends in </a:t>
                      </a:r>
                      <a:r>
                        <a:rPr lang="en-US" sz="1800" b="1" i="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mechanization</a:t>
                      </a:r>
                    </a:p>
                    <a:p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inside wilderness?</a:t>
                      </a:r>
                      <a:endParaRPr lang="en-US" b="0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9289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0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 rot="16200000">
            <a:off x="6588687" y="3714327"/>
            <a:ext cx="3018774" cy="400110"/>
          </a:xfrm>
          <a:prstGeom prst="rect">
            <a:avLst/>
          </a:prstGeom>
          <a:solidFill>
            <a:srgbClr val="FFECC5"/>
          </a:solidFill>
          <a:ln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2000" dirty="0" smtClean="0">
                <a:solidFill>
                  <a:srgbClr val="800000"/>
                </a:solidFill>
                <a:latin typeface="Trebuchet MS" pitchFamily="34" charset="0"/>
              </a:rPr>
              <a:t>Determined by agency</a:t>
            </a:r>
            <a:endParaRPr lang="en-US" sz="2000" dirty="0">
              <a:solidFill>
                <a:srgbClr val="800000"/>
              </a:solidFill>
              <a:latin typeface="Trebuchet MS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49943" y="130625"/>
            <a:ext cx="7765143" cy="1233717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Character: Qualities</a:t>
            </a:r>
          </a:p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>How to Monitor</a:t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endParaRPr kumimoji="0" lang="en-US" sz="4000" b="0" i="1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rebuchet MS" pitchFamily="34" charset="0"/>
              <a:ea typeface="+mj-ea"/>
              <a:cs typeface="Lucida Sans Unicode" pitchFamily="34" charset="0"/>
            </a:endParaRPr>
          </a:p>
        </p:txBody>
      </p:sp>
      <p:pic>
        <p:nvPicPr>
          <p:cNvPr id="6" name="Picture 6" descr="Mill Dam in SBW"/>
          <p:cNvPicPr>
            <a:picLocks noChangeAspect="1" noChangeArrowheads="1"/>
          </p:cNvPicPr>
          <p:nvPr/>
        </p:nvPicPr>
        <p:blipFill>
          <a:blip r:embed="rId4" cstate="email">
            <a:lum contrast="6000"/>
          </a:blip>
          <a:srcRect/>
          <a:stretch>
            <a:fillRect/>
          </a:stretch>
        </p:blipFill>
        <p:spPr bwMode="auto">
          <a:xfrm>
            <a:off x="538618" y="2737685"/>
            <a:ext cx="3993369" cy="26986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 descr="Bighorn water collection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926689" y="3407080"/>
            <a:ext cx="3669652" cy="24464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59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13000">
    <p:fade/>
    <p:sndAc>
      <p:stSnd>
        <p:snd r:embed="rId3" name="58f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2064657" y="1981200"/>
            <a:ext cx="6629400" cy="4129314"/>
          </a:xfrm>
        </p:spPr>
        <p:txBody>
          <a:bodyPr/>
          <a:lstStyle/>
          <a:p>
            <a:pPr marL="1139825" indent="-1139825">
              <a:buNone/>
            </a:pPr>
            <a:r>
              <a:rPr lang="en-US" dirty="0" smtClean="0">
                <a:solidFill>
                  <a:srgbClr val="000000"/>
                </a:solidFill>
                <a:latin typeface="Trebuchet MS" pitchFamily="34" charset="0"/>
              </a:rPr>
              <a:t>BLM:	43 </a:t>
            </a:r>
            <a:r>
              <a:rPr lang="en-US" dirty="0" err="1" smtClean="0">
                <a:solidFill>
                  <a:srgbClr val="000000"/>
                </a:solidFill>
                <a:latin typeface="Trebuchet MS" pitchFamily="34" charset="0"/>
              </a:rPr>
              <a:t>CFR</a:t>
            </a:r>
            <a:r>
              <a:rPr lang="en-US" dirty="0" smtClean="0">
                <a:solidFill>
                  <a:srgbClr val="000000"/>
                </a:solidFill>
                <a:latin typeface="Trebuchet MS" pitchFamily="34" charset="0"/>
              </a:rPr>
              <a:t> 6300. Background</a:t>
            </a:r>
          </a:p>
          <a:p>
            <a:pPr marL="1149350" indent="-1149350">
              <a:buNone/>
            </a:pPr>
            <a:r>
              <a:rPr lang="en-US" dirty="0" smtClean="0">
                <a:solidFill>
                  <a:srgbClr val="000000"/>
                </a:solidFill>
                <a:latin typeface="Trebuchet MS" pitchFamily="34" charset="0"/>
              </a:rPr>
              <a:t>	8560.02 and .06</a:t>
            </a:r>
          </a:p>
          <a:p>
            <a:pPr marL="1152525" indent="-1152525">
              <a:lnSpc>
                <a:spcPct val="150000"/>
              </a:lnSpc>
              <a:buNone/>
            </a:pPr>
            <a:r>
              <a:rPr lang="en-US" dirty="0" err="1" smtClean="0">
                <a:solidFill>
                  <a:srgbClr val="000000"/>
                </a:solidFill>
                <a:latin typeface="Trebuchet MS" pitchFamily="34" charset="0"/>
              </a:rPr>
              <a:t>FWS</a:t>
            </a:r>
            <a:r>
              <a:rPr lang="en-US" dirty="0" smtClean="0">
                <a:solidFill>
                  <a:srgbClr val="000000"/>
                </a:solidFill>
                <a:latin typeface="Trebuchet MS" pitchFamily="34" charset="0"/>
              </a:rPr>
              <a:t>:	610 FW 1-5</a:t>
            </a:r>
          </a:p>
          <a:p>
            <a:pPr marL="1149350" indent="-1149350">
              <a:lnSpc>
                <a:spcPct val="150000"/>
              </a:lnSpc>
              <a:buNone/>
            </a:pPr>
            <a:r>
              <a:rPr lang="en-US" dirty="0" smtClean="0">
                <a:solidFill>
                  <a:srgbClr val="000000"/>
                </a:solidFill>
                <a:latin typeface="Trebuchet MS" pitchFamily="34" charset="0"/>
              </a:rPr>
              <a:t>FS:      </a:t>
            </a:r>
            <a:r>
              <a:rPr lang="en-US" dirty="0" err="1" smtClean="0">
                <a:solidFill>
                  <a:srgbClr val="000000"/>
                </a:solidFill>
                <a:latin typeface="Trebuchet MS" pitchFamily="34" charset="0"/>
              </a:rPr>
              <a:t>FSM</a:t>
            </a:r>
            <a:r>
              <a:rPr lang="en-US" dirty="0" smtClean="0">
                <a:solidFill>
                  <a:srgbClr val="000000"/>
                </a:solidFill>
                <a:latin typeface="Trebuchet MS" pitchFamily="34" charset="0"/>
              </a:rPr>
              <a:t> 2320.2 and .14</a:t>
            </a:r>
          </a:p>
          <a:p>
            <a:pPr marL="1149350" indent="-1149350">
              <a:lnSpc>
                <a:spcPct val="150000"/>
              </a:lnSpc>
              <a:buNone/>
            </a:pPr>
            <a:r>
              <a:rPr lang="en-US" dirty="0" smtClean="0">
                <a:solidFill>
                  <a:srgbClr val="000000"/>
                </a:solidFill>
                <a:latin typeface="Trebuchet MS" pitchFamily="34" charset="0"/>
              </a:rPr>
              <a:t>NPS:   NPS 6.1 and .3</a:t>
            </a:r>
            <a:endParaRPr lang="en-US" dirty="0">
              <a:solidFill>
                <a:srgbClr val="000000"/>
              </a:solidFill>
              <a:latin typeface="Trebuchet MS" pitchFamily="34" charset="0"/>
            </a:endParaRPr>
          </a:p>
        </p:txBody>
      </p:sp>
      <p:pic>
        <p:nvPicPr>
          <p:cNvPr id="6" name="Picture 4" descr="blmlogo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91984" y="2160372"/>
            <a:ext cx="609600" cy="530225"/>
          </a:xfrm>
          <a:prstGeom prst="rect">
            <a:avLst/>
          </a:prstGeom>
          <a:noFill/>
        </p:spPr>
      </p:pic>
      <p:pic>
        <p:nvPicPr>
          <p:cNvPr id="7" name="Picture 5" descr="F+Wlogo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275440" y="3276576"/>
            <a:ext cx="527050" cy="628650"/>
          </a:xfrm>
          <a:prstGeom prst="rect">
            <a:avLst/>
          </a:prstGeom>
          <a:noFill/>
        </p:spPr>
      </p:pic>
      <p:pic>
        <p:nvPicPr>
          <p:cNvPr id="10" name="Picture 6" descr="usfslogo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248226" y="4165304"/>
            <a:ext cx="558800" cy="620713"/>
          </a:xfrm>
          <a:prstGeom prst="rect">
            <a:avLst/>
          </a:prstGeom>
          <a:noFill/>
        </p:spPr>
      </p:pic>
      <p:pic>
        <p:nvPicPr>
          <p:cNvPr id="11" name="Picture 7" descr="arowhead flat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221012" y="4981462"/>
            <a:ext cx="590550" cy="762000"/>
          </a:xfrm>
          <a:prstGeom prst="rect">
            <a:avLst/>
          </a:prstGeom>
          <a:noFill/>
        </p:spPr>
      </p:pic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449943" y="130626"/>
            <a:ext cx="7322457" cy="1447800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 </a:t>
            </a: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>in</a:t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>Agency Policy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0065C-6A96-408A-BBD5-DF260F4D23C6}" type="slidenum">
              <a:rPr lang="en-US" smtClean="0">
                <a:solidFill>
                  <a:srgbClr val="000000"/>
                </a:solidFill>
              </a:rPr>
              <a:pPr/>
              <a:t>6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Tm="8000">
    <p:randomBar/>
    <p:sndAc>
      <p:stSnd>
        <p:snd r:embed="rId3" name="new06f.wav"/>
      </p:stSnd>
    </p:sndAc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90286" y="1606002"/>
          <a:ext cx="8519886" cy="4577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94857"/>
                <a:gridCol w="2061029"/>
                <a:gridCol w="2612571"/>
                <a:gridCol w="145142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Quality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Question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Indicator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Measures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859246">
                <a:tc rowSpan="4">
                  <a:txBody>
                    <a:bodyPr/>
                    <a:lstStyle/>
                    <a:p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Undeveloped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Wilderness retains its primeval character and influence, and is essentially without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permanent improvement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or modern human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occupation</a:t>
                      </a: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What are the trends in </a:t>
                      </a:r>
                      <a:r>
                        <a:rPr lang="en-US" sz="1800" b="1" i="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non-recreational</a:t>
                      </a:r>
                    </a:p>
                    <a:p>
                      <a:r>
                        <a:rPr lang="en-US" sz="1800" b="1" i="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development </a:t>
                      </a:r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inside wilderness?</a:t>
                      </a:r>
                    </a:p>
                    <a:p>
                      <a:endParaRPr lang="en-US" b="0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Non-recreational structures, installations, and developments</a:t>
                      </a:r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5355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baseline="0" dirty="0" err="1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Inholdings</a:t>
                      </a:r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124822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What are the trends in </a:t>
                      </a:r>
                      <a:r>
                        <a:rPr lang="en-US" sz="1800" b="1" i="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mechanization</a:t>
                      </a:r>
                    </a:p>
                    <a:p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inside wilderness?</a:t>
                      </a:r>
                      <a:endParaRPr lang="en-US" b="0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9289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0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49943" y="130625"/>
            <a:ext cx="7765143" cy="1233717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Character: Qualities</a:t>
            </a:r>
          </a:p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>How to Monitor</a:t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endParaRPr kumimoji="0" lang="en-US" sz="4000" b="0" i="1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rebuchet MS" pitchFamily="34" charset="0"/>
              <a:ea typeface="+mj-ea"/>
              <a:cs typeface="Lucida Sans Unicode" pitchFamily="34" charset="0"/>
            </a:endParaRPr>
          </a:p>
        </p:txBody>
      </p:sp>
      <p:pic>
        <p:nvPicPr>
          <p:cNvPr id="6" name="Picture 10" descr="Inholding, Selway Bitterroot W - reduced"/>
          <p:cNvPicPr>
            <a:picLocks noChangeAspect="1" noChangeArrowheads="1"/>
          </p:cNvPicPr>
          <p:nvPr/>
        </p:nvPicPr>
        <p:blipFill>
          <a:blip r:embed="rId4" cstate="email">
            <a:lum bright="-6000" contrast="6000"/>
          </a:blip>
          <a:srcRect/>
          <a:stretch>
            <a:fillRect/>
          </a:stretch>
        </p:blipFill>
        <p:spPr bwMode="auto">
          <a:xfrm>
            <a:off x="2452825" y="3670126"/>
            <a:ext cx="4226725" cy="28523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60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6200000">
            <a:off x="6588687" y="3714327"/>
            <a:ext cx="3018774" cy="400110"/>
          </a:xfrm>
          <a:prstGeom prst="rect">
            <a:avLst/>
          </a:prstGeom>
          <a:solidFill>
            <a:srgbClr val="FFECC5"/>
          </a:solidFill>
          <a:ln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2000" dirty="0" smtClean="0">
                <a:solidFill>
                  <a:srgbClr val="800000"/>
                </a:solidFill>
                <a:latin typeface="Trebuchet MS" pitchFamily="34" charset="0"/>
              </a:rPr>
              <a:t>Determined by agency</a:t>
            </a:r>
            <a:endParaRPr lang="en-US" sz="2000" dirty="0">
              <a:solidFill>
                <a:srgbClr val="800000"/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ransition advClick="0" advTm="6000">
    <p:fade/>
    <p:sndAc>
      <p:stSnd>
        <p:snd r:embed="rId3" name="60f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90286" y="1606002"/>
          <a:ext cx="8519886" cy="4577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94857"/>
                <a:gridCol w="2061029"/>
                <a:gridCol w="2612571"/>
                <a:gridCol w="145142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Quality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Question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Indicator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Measures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859246">
                <a:tc rowSpan="4">
                  <a:txBody>
                    <a:bodyPr/>
                    <a:lstStyle/>
                    <a:p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Undeveloped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Wilderness retains its primeval character and influence, and is essentially without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permanent improvement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or modern human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occupation</a:t>
                      </a: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What are the trends in </a:t>
                      </a:r>
                      <a:r>
                        <a:rPr lang="en-US" sz="1800" b="1" i="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non-recreational</a:t>
                      </a:r>
                    </a:p>
                    <a:p>
                      <a:r>
                        <a:rPr lang="en-US" sz="1800" b="1" i="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development </a:t>
                      </a:r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inside wilderness?</a:t>
                      </a:r>
                    </a:p>
                    <a:p>
                      <a:endParaRPr lang="en-US" b="0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Non-recreational structures, installations, and developments</a:t>
                      </a:r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5355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baseline="0" dirty="0" err="1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Inholdings</a:t>
                      </a:r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124822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What are the trends in </a:t>
                      </a:r>
                      <a:r>
                        <a:rPr lang="en-US" sz="1800" b="1" i="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mechanization</a:t>
                      </a:r>
                    </a:p>
                    <a:p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inside wilderness?</a:t>
                      </a:r>
                      <a:endParaRPr lang="en-US" b="0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Use of motor vehicles, motorized equipment, or mechanical  transport</a:t>
                      </a:r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9289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0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 rot="16200000">
            <a:off x="6588687" y="3714327"/>
            <a:ext cx="3018774" cy="400110"/>
          </a:xfrm>
          <a:prstGeom prst="rect">
            <a:avLst/>
          </a:prstGeom>
          <a:solidFill>
            <a:srgbClr val="FFECC5"/>
          </a:solidFill>
          <a:ln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2000" dirty="0" smtClean="0">
                <a:solidFill>
                  <a:srgbClr val="800000"/>
                </a:solidFill>
                <a:latin typeface="Trebuchet MS" pitchFamily="34" charset="0"/>
              </a:rPr>
              <a:t>Determined by agency</a:t>
            </a:r>
            <a:endParaRPr lang="en-US" sz="2000" dirty="0">
              <a:solidFill>
                <a:srgbClr val="800000"/>
              </a:solidFill>
              <a:latin typeface="Trebuchet MS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49943" y="130625"/>
            <a:ext cx="7765143" cy="1233717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Character: Qualities</a:t>
            </a:r>
          </a:p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>How to Monitor</a:t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endParaRPr kumimoji="0" lang="en-US" sz="4000" b="0" i="1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rebuchet MS" pitchFamily="34" charset="0"/>
              <a:ea typeface="+mj-ea"/>
              <a:cs typeface="Lucida Sans Unicode" pitchFamily="34" charset="0"/>
            </a:endParaRPr>
          </a:p>
        </p:txBody>
      </p:sp>
      <p:pic>
        <p:nvPicPr>
          <p:cNvPr id="6" name="Picture 8" descr="Core drilling in AK wilderness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07288" y="4926751"/>
            <a:ext cx="2116899" cy="17109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 descr="aircraft Bisti V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71152" y="2524168"/>
            <a:ext cx="2444496" cy="31125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 descr="wheelbarrow_cropped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688899" y="4393467"/>
            <a:ext cx="1925557" cy="22953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61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16000">
    <p:fade/>
    <p:sndAc>
      <p:stSnd>
        <p:snd r:embed="rId3" name="61f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90286" y="1606002"/>
          <a:ext cx="8519886" cy="4577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94857"/>
                <a:gridCol w="2061029"/>
                <a:gridCol w="2612571"/>
                <a:gridCol w="145142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Quality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Question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Indicator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Measures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859246">
                <a:tc rowSpan="4">
                  <a:txBody>
                    <a:bodyPr/>
                    <a:lstStyle/>
                    <a:p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Undeveloped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Wilderness retains its primeval character and influence, and is essentially without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permanent improvement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or modern human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occupation</a:t>
                      </a: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What are the trends in </a:t>
                      </a:r>
                      <a:r>
                        <a:rPr lang="en-US" sz="1800" b="1" i="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non-recreational</a:t>
                      </a:r>
                    </a:p>
                    <a:p>
                      <a:r>
                        <a:rPr lang="en-US" sz="1800" b="1" i="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development </a:t>
                      </a:r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inside wilderness?</a:t>
                      </a:r>
                    </a:p>
                    <a:p>
                      <a:endParaRPr lang="en-US" b="0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Non-recreational structures, installations, and developments</a:t>
                      </a:r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5355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baseline="0" dirty="0" err="1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Inholdings</a:t>
                      </a:r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124822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What are the trends in </a:t>
                      </a:r>
                      <a:r>
                        <a:rPr lang="en-US" sz="1800" b="1" i="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mechanization</a:t>
                      </a:r>
                    </a:p>
                    <a:p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inside wilderness?</a:t>
                      </a:r>
                      <a:endParaRPr lang="en-US" b="0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Use of motor vehicles, motorized equipment, or mechanical transport</a:t>
                      </a:r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9289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0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49943" y="130625"/>
            <a:ext cx="7765143" cy="1233717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Character: Qualities</a:t>
            </a:r>
          </a:p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>How to Monitor</a:t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endParaRPr kumimoji="0" lang="en-US" sz="4000" b="0" i="1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rebuchet MS" pitchFamily="34" charset="0"/>
              <a:ea typeface="+mj-ea"/>
              <a:cs typeface="Lucida Sans Unicode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62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 rot="16200000">
            <a:off x="6588687" y="3714327"/>
            <a:ext cx="3018774" cy="400110"/>
          </a:xfrm>
          <a:prstGeom prst="rect">
            <a:avLst/>
          </a:prstGeom>
          <a:solidFill>
            <a:srgbClr val="FFECC5"/>
          </a:solidFill>
          <a:ln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2000" dirty="0" smtClean="0">
                <a:solidFill>
                  <a:srgbClr val="800000"/>
                </a:solidFill>
                <a:latin typeface="Trebuchet MS" pitchFamily="34" charset="0"/>
              </a:rPr>
              <a:t>Determined by agency</a:t>
            </a:r>
            <a:endParaRPr lang="en-US" sz="2000" dirty="0">
              <a:solidFill>
                <a:srgbClr val="800000"/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ransition spd="slow" advClick="0" advTm="3000">
    <p:fade/>
    <p:sndAc>
      <p:stSnd>
        <p:snd r:embed="rId3" name="62f2.wav"/>
      </p:stSnd>
    </p:sndAc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90286" y="1606002"/>
          <a:ext cx="8519886" cy="4577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94857"/>
                <a:gridCol w="2061029"/>
                <a:gridCol w="2612571"/>
                <a:gridCol w="145142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Quality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Question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Indicator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Measures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859246">
                <a:tc rowSpan="4">
                  <a:txBody>
                    <a:bodyPr/>
                    <a:lstStyle/>
                    <a:p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Undeveloped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Wilderness retains its primeval character and influence, and is essentially without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permanent improvement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or modern human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occupation</a:t>
                      </a: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What are the trends in </a:t>
                      </a:r>
                      <a:r>
                        <a:rPr lang="en-US" sz="1800" b="1" i="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non-recreational</a:t>
                      </a:r>
                    </a:p>
                    <a:p>
                      <a:r>
                        <a:rPr lang="en-US" sz="1800" b="1" i="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development </a:t>
                      </a:r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inside wilderness?</a:t>
                      </a:r>
                    </a:p>
                    <a:p>
                      <a:endParaRPr lang="en-US" b="0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Non-recreational structures, installations, and developments</a:t>
                      </a:r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5355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baseline="0" dirty="0" err="1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Inholdings</a:t>
                      </a:r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124822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What are the trends in </a:t>
                      </a:r>
                      <a:r>
                        <a:rPr lang="en-US" sz="1800" b="1" i="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mechanization</a:t>
                      </a:r>
                    </a:p>
                    <a:p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inside wilderness?</a:t>
                      </a:r>
                      <a:endParaRPr lang="en-US" b="0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Use of motor vehicles, motorized equipment, or mechanical transport</a:t>
                      </a:r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9289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What are the trends in </a:t>
                      </a:r>
                      <a:r>
                        <a:rPr lang="en-US" sz="1800" b="1" i="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cultural resources</a:t>
                      </a:r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 inside wilderness?</a:t>
                      </a:r>
                      <a:endParaRPr lang="en-US" b="0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49943" y="130625"/>
            <a:ext cx="7765143" cy="1233717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Character: Qualities</a:t>
            </a:r>
          </a:p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>How to Monitor</a:t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endParaRPr kumimoji="0" lang="en-US" sz="4000" b="0" i="1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rebuchet MS" pitchFamily="34" charset="0"/>
              <a:ea typeface="+mj-ea"/>
              <a:cs typeface="Lucida Sans Unicode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63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 rot="16200000">
            <a:off x="6588687" y="3714327"/>
            <a:ext cx="3018774" cy="400110"/>
          </a:xfrm>
          <a:prstGeom prst="rect">
            <a:avLst/>
          </a:prstGeom>
          <a:solidFill>
            <a:srgbClr val="FFECC5"/>
          </a:solidFill>
          <a:ln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2000" dirty="0" smtClean="0">
                <a:solidFill>
                  <a:srgbClr val="800000"/>
                </a:solidFill>
                <a:latin typeface="Trebuchet MS" pitchFamily="34" charset="0"/>
              </a:rPr>
              <a:t>Determined by agency</a:t>
            </a:r>
            <a:endParaRPr lang="en-US" sz="2000" dirty="0">
              <a:solidFill>
                <a:srgbClr val="800000"/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ransition advClick="0" advTm="56000">
    <p:fade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90286" y="1606002"/>
          <a:ext cx="8519886" cy="4577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94857"/>
                <a:gridCol w="2061029"/>
                <a:gridCol w="2612571"/>
                <a:gridCol w="145142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Quality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Question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Indicator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Measures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859246">
                <a:tc rowSpan="4">
                  <a:txBody>
                    <a:bodyPr/>
                    <a:lstStyle/>
                    <a:p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Undeveloped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Wilderness retains its primeval character and influence, and is essentially without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permanent improvement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or modern human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occupation</a:t>
                      </a: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What are the trends in </a:t>
                      </a:r>
                      <a:r>
                        <a:rPr lang="en-US" sz="1800" b="1" i="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non-recreational</a:t>
                      </a:r>
                    </a:p>
                    <a:p>
                      <a:r>
                        <a:rPr lang="en-US" sz="1800" b="1" i="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development </a:t>
                      </a:r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inside wilderness?</a:t>
                      </a:r>
                    </a:p>
                    <a:p>
                      <a:endParaRPr lang="en-US" b="0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Non-recreational structures, installations, and developments</a:t>
                      </a:r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5355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baseline="0" dirty="0" err="1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Inholdings</a:t>
                      </a:r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124822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What are the trends in </a:t>
                      </a:r>
                      <a:r>
                        <a:rPr lang="en-US" sz="1800" b="1" i="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mechanization</a:t>
                      </a:r>
                    </a:p>
                    <a:p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inside wilderness?</a:t>
                      </a:r>
                      <a:endParaRPr lang="en-US" b="0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Use of motor vehicles, motorized equipment, or mechanical transport</a:t>
                      </a:r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9289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What are the trends in </a:t>
                      </a:r>
                      <a:r>
                        <a:rPr lang="en-US" sz="1800" b="1" i="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cultural resources</a:t>
                      </a:r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 inside wilderness?</a:t>
                      </a:r>
                      <a:endParaRPr lang="en-US" b="0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Loss of statutorily protected cultural</a:t>
                      </a:r>
                    </a:p>
                    <a:p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resources</a:t>
                      </a:r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 rot="16200000">
            <a:off x="6588687" y="3714327"/>
            <a:ext cx="3018774" cy="400110"/>
          </a:xfrm>
          <a:prstGeom prst="rect">
            <a:avLst/>
          </a:prstGeom>
          <a:solidFill>
            <a:srgbClr val="FFECC5"/>
          </a:solidFill>
          <a:ln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2000" dirty="0" smtClean="0">
                <a:solidFill>
                  <a:srgbClr val="800000"/>
                </a:solidFill>
                <a:latin typeface="Trebuchet MS" pitchFamily="34" charset="0"/>
              </a:rPr>
              <a:t>Determined by agency</a:t>
            </a:r>
            <a:endParaRPr lang="en-US" sz="2000" dirty="0">
              <a:solidFill>
                <a:srgbClr val="800000"/>
              </a:solidFill>
              <a:latin typeface="Trebuchet MS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49943" y="130625"/>
            <a:ext cx="7765143" cy="1233717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Character: Qualities</a:t>
            </a:r>
          </a:p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>How to Monitor</a:t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endParaRPr kumimoji="0" lang="en-US" sz="4000" b="0" i="1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rebuchet MS" pitchFamily="34" charset="0"/>
              <a:ea typeface="+mj-ea"/>
              <a:cs typeface="Lucida Sans Unicode" pitchFamily="34" charset="0"/>
            </a:endParaRPr>
          </a:p>
        </p:txBody>
      </p:sp>
      <p:pic>
        <p:nvPicPr>
          <p:cNvPr id="7" name="Picture 6" descr="014ChrisBarns030208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321480" y="2145683"/>
            <a:ext cx="4300006" cy="26121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 descr="rock art vandalized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84891" y="2073486"/>
            <a:ext cx="3473126" cy="28774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64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2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32229" y="1491344"/>
          <a:ext cx="8548914" cy="5125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07771"/>
                <a:gridCol w="2191658"/>
                <a:gridCol w="2612571"/>
                <a:gridCol w="143691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Quality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Question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Indicator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Measures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3862252">
                <a:tc>
                  <a:txBody>
                    <a:bodyPr/>
                    <a:lstStyle/>
                    <a:p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Solitude or Primitive</a:t>
                      </a:r>
                    </a:p>
                    <a:p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and Unconfined</a:t>
                      </a:r>
                    </a:p>
                    <a:p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Recreation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Wilderness provides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outstanding opportunities for solitude or primitive and unconfined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recreation</a:t>
                      </a: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0" i="1" dirty="0" smtClean="0">
                        <a:latin typeface="Trebuchet MS" pitchFamily="34" charset="0"/>
                      </a:endParaRPr>
                    </a:p>
                    <a:p>
                      <a:endParaRPr lang="en-US" b="0" i="1" dirty="0" smtClean="0">
                        <a:latin typeface="Trebuchet MS" pitchFamily="34" charset="0"/>
                      </a:endParaRPr>
                    </a:p>
                    <a:p>
                      <a:endParaRPr lang="en-US" b="0" i="1" dirty="0" smtClean="0">
                        <a:latin typeface="Trebuchet MS" pitchFamily="34" charset="0"/>
                      </a:endParaRPr>
                    </a:p>
                    <a:p>
                      <a:endParaRPr lang="en-US" b="0" i="1" dirty="0" smtClean="0">
                        <a:latin typeface="Trebuchet MS" pitchFamily="34" charset="0"/>
                      </a:endParaRPr>
                    </a:p>
                    <a:p>
                      <a:endParaRPr lang="en-US" b="0" i="1" dirty="0" smtClean="0">
                        <a:latin typeface="Trebuchet MS" pitchFamily="34" charset="0"/>
                      </a:endParaRPr>
                    </a:p>
                    <a:p>
                      <a:endParaRPr lang="en-US" b="0" i="1" dirty="0" smtClean="0">
                        <a:latin typeface="Trebuchet MS" pitchFamily="34" charset="0"/>
                      </a:endParaRPr>
                    </a:p>
                    <a:p>
                      <a:endParaRPr lang="en-US" b="0" i="1" dirty="0" smtClean="0">
                        <a:latin typeface="Trebuchet MS" pitchFamily="34" charset="0"/>
                      </a:endParaRPr>
                    </a:p>
                    <a:p>
                      <a:endParaRPr lang="en-US" b="0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49943" y="130625"/>
            <a:ext cx="7765143" cy="1233717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Character: Qualities</a:t>
            </a:r>
          </a:p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>How to Monitor</a:t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endParaRPr kumimoji="0" lang="en-US" sz="4000" b="0" i="1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rebuchet MS" pitchFamily="34" charset="0"/>
              <a:ea typeface="+mj-ea"/>
              <a:cs typeface="Lucida Sans Unicode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65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 rot="16200000">
            <a:off x="6588687" y="3877165"/>
            <a:ext cx="3018774" cy="400110"/>
          </a:xfrm>
          <a:prstGeom prst="rect">
            <a:avLst/>
          </a:prstGeom>
          <a:solidFill>
            <a:srgbClr val="FFECC5"/>
          </a:solidFill>
          <a:ln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2000" dirty="0" smtClean="0">
                <a:solidFill>
                  <a:srgbClr val="800000"/>
                </a:solidFill>
                <a:latin typeface="Trebuchet MS" pitchFamily="34" charset="0"/>
              </a:rPr>
              <a:t>Determined by agency</a:t>
            </a:r>
            <a:endParaRPr lang="en-US" sz="2000" dirty="0">
              <a:solidFill>
                <a:srgbClr val="800000"/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ransition spd="slow" advClick="0" advTm="12000">
    <p:fade/>
    <p:sndAc>
      <p:stSnd>
        <p:snd r:embed="rId3" name="63f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32229" y="1491344"/>
          <a:ext cx="8548914" cy="5125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07771"/>
                <a:gridCol w="2191658"/>
                <a:gridCol w="2612571"/>
                <a:gridCol w="143691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Quality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Question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Indicator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Measures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1931126">
                <a:tc rowSpan="2">
                  <a:txBody>
                    <a:bodyPr/>
                    <a:lstStyle/>
                    <a:p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Solitude or Primitive</a:t>
                      </a:r>
                    </a:p>
                    <a:p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and Unconfined</a:t>
                      </a:r>
                    </a:p>
                    <a:p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Recreation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Wilderness provides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outstanding opportunities for solitude or primitive and unconfined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recreation</a:t>
                      </a: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What are the trends in outstanding</a:t>
                      </a:r>
                    </a:p>
                    <a:p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opportunities for </a:t>
                      </a:r>
                      <a:r>
                        <a:rPr lang="en-US" sz="1800" b="1" i="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solitude</a:t>
                      </a:r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 inside</a:t>
                      </a:r>
                    </a:p>
                    <a:p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wilderness?</a:t>
                      </a:r>
                    </a:p>
                    <a:p>
                      <a:endParaRPr lang="en-US" sz="1800" b="0" i="1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endParaRPr lang="en-US" b="0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193112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0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49943" y="130625"/>
            <a:ext cx="7765143" cy="1233717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Character: Qualities</a:t>
            </a:r>
          </a:p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>How to Monitor</a:t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endParaRPr kumimoji="0" lang="en-US" sz="4000" b="0" i="1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rebuchet MS" pitchFamily="34" charset="0"/>
              <a:ea typeface="+mj-ea"/>
              <a:cs typeface="Lucida Sans Unicode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66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 rot="16200000">
            <a:off x="6588687" y="3877165"/>
            <a:ext cx="3018774" cy="400110"/>
          </a:xfrm>
          <a:prstGeom prst="rect">
            <a:avLst/>
          </a:prstGeom>
          <a:solidFill>
            <a:srgbClr val="FFECC5"/>
          </a:solidFill>
          <a:ln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2000" dirty="0" smtClean="0">
                <a:solidFill>
                  <a:srgbClr val="800000"/>
                </a:solidFill>
                <a:latin typeface="Trebuchet MS" pitchFamily="34" charset="0"/>
              </a:rPr>
              <a:t>Determined by agency</a:t>
            </a:r>
            <a:endParaRPr lang="en-US" sz="2000" dirty="0">
              <a:solidFill>
                <a:srgbClr val="800000"/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ransition advClick="0" advTm="5000">
    <p:fade/>
    <p:sndAc>
      <p:stSnd>
        <p:snd r:embed="rId3" name="64f2.wav"/>
      </p:stSnd>
    </p:sndAc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32229" y="1491344"/>
          <a:ext cx="8548914" cy="5125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07771"/>
                <a:gridCol w="2191658"/>
                <a:gridCol w="2612571"/>
                <a:gridCol w="143691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Quality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Question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Indicator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Measures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1931126">
                <a:tc rowSpan="2">
                  <a:txBody>
                    <a:bodyPr/>
                    <a:lstStyle/>
                    <a:p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Solitude or Primitive</a:t>
                      </a:r>
                    </a:p>
                    <a:p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and Unconfined</a:t>
                      </a:r>
                    </a:p>
                    <a:p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Recreation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Wilderness provides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outstanding opportunities for solitude or primitive and unconfined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recreation</a:t>
                      </a: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What are the trends in outstanding</a:t>
                      </a:r>
                    </a:p>
                    <a:p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opportunities for </a:t>
                      </a:r>
                      <a:r>
                        <a:rPr lang="en-US" sz="1800" b="1" i="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solitude</a:t>
                      </a:r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 inside</a:t>
                      </a:r>
                    </a:p>
                    <a:p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wilderness?</a:t>
                      </a:r>
                    </a:p>
                    <a:p>
                      <a:endParaRPr lang="en-US" sz="1800" b="0" i="1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endParaRPr lang="en-US" b="0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193112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i="1" kern="1200" baseline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What are the trends in outstanding</a:t>
                      </a:r>
                    </a:p>
                    <a:p>
                      <a:r>
                        <a:rPr lang="en-US" sz="1800" i="1" kern="1200" baseline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opportunities for </a:t>
                      </a:r>
                      <a:r>
                        <a:rPr lang="en-US" sz="1800" b="1" i="0" kern="1200" baseline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primitive and</a:t>
                      </a:r>
                    </a:p>
                    <a:p>
                      <a:r>
                        <a:rPr lang="en-US" sz="1800" b="1" i="0" kern="1200" baseline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unconfined recreation</a:t>
                      </a:r>
                      <a:r>
                        <a:rPr lang="en-US" sz="1800" i="1" kern="1200" baseline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 inside</a:t>
                      </a:r>
                    </a:p>
                    <a:p>
                      <a:r>
                        <a:rPr lang="en-US" sz="1800" i="1" kern="1200" baseline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wilderness?</a:t>
                      </a:r>
                      <a:endParaRPr lang="en-US" b="0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49943" y="130625"/>
            <a:ext cx="7765143" cy="1233717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Character: Qualities</a:t>
            </a:r>
          </a:p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>How to Monitor</a:t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endParaRPr kumimoji="0" lang="en-US" sz="4000" b="0" i="1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rebuchet MS" pitchFamily="34" charset="0"/>
              <a:ea typeface="+mj-ea"/>
              <a:cs typeface="Lucida Sans Unicode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67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6200000">
            <a:off x="6588687" y="3877165"/>
            <a:ext cx="3018774" cy="400110"/>
          </a:xfrm>
          <a:prstGeom prst="rect">
            <a:avLst/>
          </a:prstGeom>
          <a:solidFill>
            <a:srgbClr val="FFECC5"/>
          </a:solidFill>
          <a:ln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2000" dirty="0" smtClean="0">
                <a:solidFill>
                  <a:srgbClr val="800000"/>
                </a:solidFill>
                <a:latin typeface="Trebuchet MS" pitchFamily="34" charset="0"/>
              </a:rPr>
              <a:t>Determined by agency</a:t>
            </a:r>
            <a:endParaRPr lang="en-US" sz="2000" dirty="0">
              <a:solidFill>
                <a:srgbClr val="800000"/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ransition advClick="0" advTm="6000">
    <p:fade/>
    <p:sndAc>
      <p:stSnd>
        <p:snd r:embed="rId3" name="65f2.wav"/>
      </p:stSnd>
    </p:sndAc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32229" y="1491344"/>
          <a:ext cx="8548914" cy="5125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07771"/>
                <a:gridCol w="2191658"/>
                <a:gridCol w="2612571"/>
                <a:gridCol w="143691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Quality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Question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Indicator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Measures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965563">
                <a:tc rowSpan="3">
                  <a:txBody>
                    <a:bodyPr/>
                    <a:lstStyle/>
                    <a:p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Solitude or Primitive</a:t>
                      </a:r>
                    </a:p>
                    <a:p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and Unconfined</a:t>
                      </a:r>
                    </a:p>
                    <a:p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Recreation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Wilderness provides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outstanding opportunities for solitude or primitive and unconfined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recreation</a:t>
                      </a: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What are the trends in outstanding</a:t>
                      </a:r>
                    </a:p>
                    <a:p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opportunities for </a:t>
                      </a:r>
                      <a:r>
                        <a:rPr lang="en-US" sz="1800" b="1" i="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solitude</a:t>
                      </a:r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 inside</a:t>
                      </a:r>
                    </a:p>
                    <a:p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wilderness?</a:t>
                      </a:r>
                    </a:p>
                    <a:p>
                      <a:endParaRPr lang="en-US" sz="1800" b="0" i="1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endParaRPr lang="en-US" b="0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baseline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Remoteness from sights and sounds of people </a:t>
                      </a:r>
                      <a:r>
                        <a:rPr lang="en-US" sz="1800" b="1" i="1" kern="1200" baseline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inside</a:t>
                      </a:r>
                      <a:r>
                        <a:rPr lang="en-US" sz="1800" kern="1200" baseline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 the wilderness</a:t>
                      </a:r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9655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193112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i="1" kern="1200" baseline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What are the trends in outstanding</a:t>
                      </a:r>
                    </a:p>
                    <a:p>
                      <a:r>
                        <a:rPr lang="en-US" sz="1800" i="1" kern="1200" baseline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opportunities for </a:t>
                      </a:r>
                      <a:r>
                        <a:rPr lang="en-US" sz="1800" b="1" i="0" kern="1200" baseline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primitive and</a:t>
                      </a:r>
                    </a:p>
                    <a:p>
                      <a:r>
                        <a:rPr lang="en-US" sz="1800" b="1" i="0" kern="1200" baseline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unconfined recreation</a:t>
                      </a:r>
                      <a:r>
                        <a:rPr lang="en-US" sz="1800" i="1" kern="1200" baseline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 inside</a:t>
                      </a:r>
                    </a:p>
                    <a:p>
                      <a:r>
                        <a:rPr lang="en-US" sz="1800" i="1" kern="1200" baseline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wilderness?</a:t>
                      </a:r>
                      <a:endParaRPr lang="en-US" b="0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 rot="16200000">
            <a:off x="6588687" y="3877165"/>
            <a:ext cx="3018774" cy="400110"/>
          </a:xfrm>
          <a:prstGeom prst="rect">
            <a:avLst/>
          </a:prstGeom>
          <a:solidFill>
            <a:srgbClr val="FFECC5"/>
          </a:solidFill>
          <a:ln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2000" dirty="0" smtClean="0">
                <a:solidFill>
                  <a:srgbClr val="800000"/>
                </a:solidFill>
                <a:latin typeface="Trebuchet MS" pitchFamily="34" charset="0"/>
              </a:rPr>
              <a:t>Determined by agency</a:t>
            </a:r>
            <a:endParaRPr lang="en-US" sz="2000" dirty="0">
              <a:solidFill>
                <a:srgbClr val="800000"/>
              </a:solidFill>
              <a:latin typeface="Trebuchet MS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49943" y="130625"/>
            <a:ext cx="7765143" cy="1233717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Character: Qualities</a:t>
            </a:r>
          </a:p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>How to Monitor</a:t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endParaRPr kumimoji="0" lang="en-US" sz="4000" b="0" i="1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rebuchet MS" pitchFamily="34" charset="0"/>
              <a:ea typeface="+mj-ea"/>
              <a:cs typeface="Lucida Sans Unicode" pitchFamily="34" charset="0"/>
            </a:endParaRPr>
          </a:p>
        </p:txBody>
      </p:sp>
      <p:pic>
        <p:nvPicPr>
          <p:cNvPr id="7" name="Picture 3" descr="hd_cables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429560" y="2006722"/>
            <a:ext cx="2228040" cy="4121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 descr="crowding on Colorado R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853536" y="3125483"/>
            <a:ext cx="3749137" cy="28118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68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Tm="19000">
    <p:fade/>
    <p:sndAc>
      <p:stSnd>
        <p:snd r:embed="rId3" name="66f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32229" y="1491344"/>
          <a:ext cx="8548914" cy="5125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07771"/>
                <a:gridCol w="2191658"/>
                <a:gridCol w="2612571"/>
                <a:gridCol w="143691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Quality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Question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Indicator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Measures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965563">
                <a:tc rowSpan="3">
                  <a:txBody>
                    <a:bodyPr/>
                    <a:lstStyle/>
                    <a:p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Solitude or Primitive</a:t>
                      </a:r>
                    </a:p>
                    <a:p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and Unconfined</a:t>
                      </a:r>
                    </a:p>
                    <a:p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Recreation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Wilderness provides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outstanding opportunities for solitude or primitive and unconfined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recreation</a:t>
                      </a: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What are the trends in outstanding</a:t>
                      </a:r>
                    </a:p>
                    <a:p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opportunities for </a:t>
                      </a:r>
                      <a:r>
                        <a:rPr lang="en-US" sz="1800" b="1" i="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solitude</a:t>
                      </a:r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 inside</a:t>
                      </a:r>
                    </a:p>
                    <a:p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wilderness?</a:t>
                      </a:r>
                    </a:p>
                    <a:p>
                      <a:endParaRPr lang="en-US" sz="1800" b="0" i="1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endParaRPr lang="en-US" b="0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baseline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Remoteness from sights and sounds of people </a:t>
                      </a:r>
                      <a:r>
                        <a:rPr lang="en-US" sz="1800" b="1" i="1" kern="1200" baseline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inside</a:t>
                      </a:r>
                      <a:r>
                        <a:rPr lang="en-US" sz="1800" kern="1200" baseline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 the wilderness</a:t>
                      </a:r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9655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Remoteness from occupied and modified areas </a:t>
                      </a:r>
                      <a:r>
                        <a:rPr lang="en-US" sz="1800" b="1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outside</a:t>
                      </a:r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 the wilderness</a:t>
                      </a:r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193112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i="1" kern="1200" baseline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What are the trends in outstanding</a:t>
                      </a:r>
                    </a:p>
                    <a:p>
                      <a:r>
                        <a:rPr lang="en-US" sz="1800" i="1" kern="1200" baseline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opportunities for </a:t>
                      </a:r>
                      <a:r>
                        <a:rPr lang="en-US" sz="1800" b="1" i="0" kern="1200" baseline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primitive and</a:t>
                      </a:r>
                    </a:p>
                    <a:p>
                      <a:r>
                        <a:rPr lang="en-US" sz="1800" b="1" i="0" kern="1200" baseline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unconfined recreation</a:t>
                      </a:r>
                      <a:r>
                        <a:rPr lang="en-US" sz="1800" i="1" kern="1200" baseline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 inside</a:t>
                      </a:r>
                    </a:p>
                    <a:p>
                      <a:r>
                        <a:rPr lang="en-US" sz="1800" i="1" kern="1200" baseline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wilderness?</a:t>
                      </a:r>
                      <a:endParaRPr lang="en-US" b="0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 rot="16200000">
            <a:off x="6588687" y="3877165"/>
            <a:ext cx="3018774" cy="400110"/>
          </a:xfrm>
          <a:prstGeom prst="rect">
            <a:avLst/>
          </a:prstGeom>
          <a:solidFill>
            <a:srgbClr val="FFECC5"/>
          </a:solidFill>
          <a:ln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2000" dirty="0" smtClean="0">
                <a:solidFill>
                  <a:srgbClr val="800000"/>
                </a:solidFill>
                <a:latin typeface="Trebuchet MS" pitchFamily="34" charset="0"/>
              </a:rPr>
              <a:t>Determined by agency</a:t>
            </a:r>
            <a:endParaRPr lang="en-US" sz="2000" dirty="0">
              <a:solidFill>
                <a:srgbClr val="800000"/>
              </a:solidFill>
              <a:latin typeface="Trebuchet MS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49943" y="130625"/>
            <a:ext cx="7765143" cy="1233717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Character: Qualities</a:t>
            </a:r>
          </a:p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>How to Monitor</a:t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endParaRPr kumimoji="0" lang="en-US" sz="4000" b="0" i="1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rebuchet MS" pitchFamily="34" charset="0"/>
              <a:ea typeface="+mj-ea"/>
              <a:cs typeface="Lucida Sans Unicode" pitchFamily="34" charset="0"/>
            </a:endParaRPr>
          </a:p>
        </p:txBody>
      </p:sp>
      <p:pic>
        <p:nvPicPr>
          <p:cNvPr id="9" name="Picture 8" descr="LaMadre_Vegas_view_cropped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43979" y="1980173"/>
            <a:ext cx="3831770" cy="23806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69</a:t>
            </a:fld>
            <a:endParaRPr lang="en-US">
              <a:solidFill>
                <a:srgbClr val="000000"/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803766" y="4622104"/>
            <a:ext cx="7438360" cy="1825421"/>
            <a:chOff x="803766" y="4622104"/>
            <a:chExt cx="7438360" cy="1825421"/>
          </a:xfrm>
        </p:grpSpPr>
        <p:pic>
          <p:nvPicPr>
            <p:cNvPr id="6" name="Picture 11" descr="Death Valley night sky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045656" y="4647753"/>
              <a:ext cx="7043187" cy="179977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8" name="TextBox 7"/>
            <p:cNvSpPr txBox="1"/>
            <p:nvPr/>
          </p:nvSpPr>
          <p:spPr>
            <a:xfrm>
              <a:off x="2918566" y="4622104"/>
              <a:ext cx="329434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en-US" sz="2000" i="0" dirty="0" smtClean="0">
                  <a:solidFill>
                    <a:srgbClr val="FFCC66"/>
                  </a:solidFill>
                  <a:latin typeface="Trebuchet MS" pitchFamily="34" charset="0"/>
                </a:rPr>
                <a:t>Death Valley night sky</a:t>
              </a:r>
              <a:endParaRPr lang="en-US" sz="2000" i="0" dirty="0">
                <a:solidFill>
                  <a:srgbClr val="FFCC66"/>
                </a:solidFill>
                <a:latin typeface="Trebuchet MS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876788" y="5313122"/>
              <a:ext cx="13653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en-US" sz="1600" dirty="0" smtClean="0">
                  <a:solidFill>
                    <a:srgbClr val="FFD55D"/>
                  </a:solidFill>
                  <a:latin typeface="Trebuchet MS" pitchFamily="34" charset="0"/>
                </a:rPr>
                <a:t>Las Vegas</a:t>
              </a:r>
              <a:endParaRPr lang="en-US" sz="1600" dirty="0">
                <a:solidFill>
                  <a:srgbClr val="FFD55D"/>
                </a:solidFill>
                <a:latin typeface="Trebuchet MS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803766" y="5315210"/>
              <a:ext cx="16638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en-US" sz="1600" dirty="0" smtClean="0">
                  <a:solidFill>
                    <a:srgbClr val="FFD55D"/>
                  </a:solidFill>
                  <a:latin typeface="Trebuchet MS" pitchFamily="34" charset="0"/>
                </a:rPr>
                <a:t>Los Angeles</a:t>
              </a:r>
              <a:endParaRPr lang="en-US" sz="1600" dirty="0">
                <a:solidFill>
                  <a:srgbClr val="FFD55D"/>
                </a:solidFill>
                <a:latin typeface="Trebuchet MS" pitchFamily="34" charset="0"/>
              </a:endParaRPr>
            </a:p>
          </p:txBody>
        </p:sp>
        <p:cxnSp>
          <p:nvCxnSpPr>
            <p:cNvPr id="14" name="Straight Arrow Connector 13"/>
            <p:cNvCxnSpPr>
              <a:stCxn id="11" idx="2"/>
            </p:cNvCxnSpPr>
            <p:nvPr/>
          </p:nvCxnSpPr>
          <p:spPr bwMode="auto">
            <a:xfrm rot="5400000">
              <a:off x="6937507" y="5415594"/>
              <a:ext cx="385869" cy="858032"/>
            </a:xfrm>
            <a:prstGeom prst="straightConnector1">
              <a:avLst/>
            </a:prstGeom>
            <a:solidFill>
              <a:schemeClr val="accent1"/>
            </a:solidFill>
            <a:ln w="31750" cap="flat" cmpd="sng" algn="ctr">
              <a:solidFill>
                <a:srgbClr val="FFD55D"/>
              </a:solidFill>
              <a:prstDash val="solid"/>
              <a:round/>
              <a:headEnd type="none" w="sm" len="sm"/>
              <a:tailEnd type="arrow"/>
            </a:ln>
            <a:effectLst/>
          </p:spPr>
        </p:cxnSp>
        <p:cxnSp>
          <p:nvCxnSpPr>
            <p:cNvPr id="16" name="Straight Arrow Connector 15"/>
            <p:cNvCxnSpPr>
              <a:stCxn id="12" idx="2"/>
            </p:cNvCxnSpPr>
            <p:nvPr/>
          </p:nvCxnSpPr>
          <p:spPr bwMode="auto">
            <a:xfrm rot="16200000" flipH="1">
              <a:off x="1465204" y="5824260"/>
              <a:ext cx="383781" cy="42787"/>
            </a:xfrm>
            <a:prstGeom prst="straightConnector1">
              <a:avLst/>
            </a:prstGeom>
            <a:solidFill>
              <a:schemeClr val="accent1"/>
            </a:solidFill>
            <a:ln w="31750" cap="flat" cmpd="sng" algn="ctr">
              <a:solidFill>
                <a:srgbClr val="FFD55D"/>
              </a:solidFill>
              <a:prstDash val="solid"/>
              <a:round/>
              <a:headEnd type="none" w="sm" len="sm"/>
              <a:tailEnd type="arrow"/>
            </a:ln>
            <a:effectLst/>
          </p:spPr>
        </p:cxnSp>
      </p:grpSp>
    </p:spTree>
  </p:cSld>
  <p:clrMapOvr>
    <a:masterClrMapping/>
  </p:clrMapOvr>
  <p:transition advClick="0" advTm="64000">
    <p:fade/>
    <p:sndAc>
      <p:stSnd>
        <p:snd r:embed="rId3" name="67f2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8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199" y="1600201"/>
            <a:ext cx="8251371" cy="3291113"/>
          </a:xfrm>
        </p:spPr>
        <p:txBody>
          <a:bodyPr>
            <a:normAutofit/>
          </a:bodyPr>
          <a:lstStyle/>
          <a:p>
            <a:pPr marL="514350" indent="-514350">
              <a:lnSpc>
                <a:spcPct val="90000"/>
              </a:lnSpc>
              <a:buNone/>
            </a:pPr>
            <a:r>
              <a:rPr lang="en-US" sz="2400" dirty="0" smtClean="0">
                <a:solidFill>
                  <a:srgbClr val="000000"/>
                </a:solidFill>
                <a:latin typeface="Trebuchet MS" pitchFamily="34" charset="0"/>
              </a:rPr>
              <a:t>Fulfill purpose of the Wilderness Act &amp; improve accountability</a:t>
            </a:r>
          </a:p>
          <a:p>
            <a:pPr marL="514350" indent="-514350">
              <a:buNone/>
            </a:pPr>
            <a:r>
              <a:rPr lang="en-US" sz="2400" dirty="0" smtClean="0">
                <a:solidFill>
                  <a:srgbClr val="000000"/>
                </a:solidFill>
                <a:latin typeface="Trebuchet MS" pitchFamily="34" charset="0"/>
              </a:rPr>
              <a:t>Understand consequences of decisions and actions</a:t>
            </a:r>
          </a:p>
          <a:p>
            <a:pPr marL="514350" indent="-514350">
              <a:buNone/>
            </a:pPr>
            <a:r>
              <a:rPr lang="en-US" sz="2400" dirty="0" smtClean="0">
                <a:solidFill>
                  <a:srgbClr val="000000"/>
                </a:solidFill>
                <a:latin typeface="Trebuchet MS" pitchFamily="34" charset="0"/>
              </a:rPr>
              <a:t>Integrate stewardship across all staff areas</a:t>
            </a:r>
            <a:endParaRPr lang="en-US" sz="2400" strike="sngStrike" dirty="0" smtClean="0">
              <a:solidFill>
                <a:srgbClr val="000000"/>
              </a:solidFill>
              <a:latin typeface="Trebuchet MS" pitchFamily="34" charset="0"/>
            </a:endParaRPr>
          </a:p>
          <a:p>
            <a:pPr marL="514350" indent="-514350">
              <a:buNone/>
            </a:pPr>
            <a:r>
              <a:rPr lang="en-US" sz="2400" dirty="0" smtClean="0">
                <a:solidFill>
                  <a:srgbClr val="000000"/>
                </a:solidFill>
                <a:latin typeface="Trebuchet MS" pitchFamily="34" charset="0"/>
              </a:rPr>
              <a:t>Provide enduring legacy information</a:t>
            </a:r>
          </a:p>
          <a:p>
            <a:pPr marL="514350" indent="-514350">
              <a:buNone/>
            </a:pPr>
            <a:r>
              <a:rPr lang="en-US" sz="2400" dirty="0" smtClean="0">
                <a:solidFill>
                  <a:srgbClr val="000000"/>
                </a:solidFill>
                <a:latin typeface="Trebuchet MS" pitchFamily="34" charset="0"/>
              </a:rPr>
              <a:t>Guard against legal vulnerability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49943" y="130626"/>
            <a:ext cx="7322457" cy="1447800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</a:t>
            </a: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/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>Why Monitor?</a:t>
            </a:r>
          </a:p>
        </p:txBody>
      </p:sp>
      <p:pic>
        <p:nvPicPr>
          <p:cNvPr id="6" name="Picture 5" descr="LewisAndClarkInBisti_banner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669143" y="4484915"/>
            <a:ext cx="5805714" cy="21871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0065C-6A96-408A-BBD5-DF260F4D23C6}" type="slidenum">
              <a:rPr lang="en-US" smtClean="0">
                <a:solidFill>
                  <a:srgbClr val="000000"/>
                </a:solidFill>
              </a:rPr>
              <a:pPr/>
              <a:t>7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 advClick="0" advTm="91000">
    <p:fade thruBlk="1"/>
    <p:sndAc>
      <p:stSnd>
        <p:snd r:embed="rId3" name="06f3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87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32229" y="1491344"/>
          <a:ext cx="8548914" cy="5125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07771"/>
                <a:gridCol w="2191658"/>
                <a:gridCol w="2612571"/>
                <a:gridCol w="143691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Quality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Question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Indicator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Measures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965563">
                <a:tc rowSpan="4">
                  <a:txBody>
                    <a:bodyPr/>
                    <a:lstStyle/>
                    <a:p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Solitude or Primitive</a:t>
                      </a:r>
                    </a:p>
                    <a:p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and Unconfined</a:t>
                      </a:r>
                    </a:p>
                    <a:p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Recreation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Wilderness provides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outstanding opportunities for solitude or primitive and unconfined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recreation</a:t>
                      </a: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What are the trends in outstanding</a:t>
                      </a:r>
                    </a:p>
                    <a:p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opportunities for </a:t>
                      </a:r>
                      <a:r>
                        <a:rPr lang="en-US" sz="1800" b="1" i="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solitude</a:t>
                      </a:r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 inside</a:t>
                      </a:r>
                    </a:p>
                    <a:p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wilderness?</a:t>
                      </a:r>
                    </a:p>
                    <a:p>
                      <a:endParaRPr lang="en-US" sz="1800" b="0" i="1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endParaRPr lang="en-US" b="0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baseline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Remoteness from sights and sounds of people </a:t>
                      </a:r>
                      <a:r>
                        <a:rPr lang="en-US" sz="1800" b="1" i="1" kern="1200" baseline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inside</a:t>
                      </a:r>
                      <a:r>
                        <a:rPr lang="en-US" sz="1800" kern="1200" baseline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 the wilderness</a:t>
                      </a:r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9655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Remoteness from occupied and modified areas </a:t>
                      </a:r>
                      <a:r>
                        <a:rPr lang="en-US" sz="1800" b="1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outside</a:t>
                      </a:r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 the wilderness</a:t>
                      </a:r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9655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sz="1800" i="1" kern="1200" baseline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What are the trends in outstanding</a:t>
                      </a:r>
                    </a:p>
                    <a:p>
                      <a:r>
                        <a:rPr lang="en-US" sz="1800" i="1" kern="1200" baseline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opportunities for </a:t>
                      </a:r>
                      <a:r>
                        <a:rPr lang="en-US" sz="1800" b="1" i="0" kern="1200" baseline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primitive and</a:t>
                      </a:r>
                    </a:p>
                    <a:p>
                      <a:r>
                        <a:rPr lang="en-US" sz="1800" b="1" i="0" kern="1200" baseline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unconfined recreation</a:t>
                      </a:r>
                      <a:r>
                        <a:rPr lang="en-US" sz="1800" i="1" kern="1200" baseline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 inside</a:t>
                      </a:r>
                    </a:p>
                    <a:p>
                      <a:r>
                        <a:rPr lang="en-US" sz="1800" i="1" kern="1200" baseline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wilderness?</a:t>
                      </a:r>
                      <a:endParaRPr lang="en-US" b="0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9655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49943" y="130625"/>
            <a:ext cx="7765143" cy="1233717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Character: Qualities</a:t>
            </a:r>
          </a:p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>How to Monitor</a:t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endParaRPr kumimoji="0" lang="en-US" sz="4000" b="0" i="1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rebuchet MS" pitchFamily="34" charset="0"/>
              <a:ea typeface="+mj-ea"/>
              <a:cs typeface="Lucida Sans Unicode" pitchFamily="34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70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 rot="16200000">
            <a:off x="6588687" y="3877165"/>
            <a:ext cx="3018774" cy="400110"/>
          </a:xfrm>
          <a:prstGeom prst="rect">
            <a:avLst/>
          </a:prstGeom>
          <a:solidFill>
            <a:srgbClr val="FFECC5"/>
          </a:solidFill>
          <a:ln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2000" dirty="0" smtClean="0">
                <a:solidFill>
                  <a:srgbClr val="800000"/>
                </a:solidFill>
                <a:latin typeface="Trebuchet MS" pitchFamily="34" charset="0"/>
              </a:rPr>
              <a:t>Determined by agency</a:t>
            </a:r>
            <a:endParaRPr lang="en-US" sz="2000" dirty="0">
              <a:solidFill>
                <a:srgbClr val="800000"/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ransition advClick="0" advTm="6000">
    <p:fade/>
    <p:sndAc>
      <p:stSnd>
        <p:snd r:embed="rId3" name="68f2.wav"/>
      </p:stSnd>
    </p:sndAc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32229" y="1491344"/>
          <a:ext cx="8548914" cy="5125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07771"/>
                <a:gridCol w="2191658"/>
                <a:gridCol w="2612571"/>
                <a:gridCol w="143691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Quality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Question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Indicator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Measures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965563">
                <a:tc rowSpan="4">
                  <a:txBody>
                    <a:bodyPr/>
                    <a:lstStyle/>
                    <a:p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Solitude or Primitive</a:t>
                      </a:r>
                    </a:p>
                    <a:p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and Unconfined</a:t>
                      </a:r>
                    </a:p>
                    <a:p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Recreation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Wilderness provides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outstanding opportunities for solitude or primitive and unconfined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recreation</a:t>
                      </a: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What are the trends in outstanding</a:t>
                      </a:r>
                    </a:p>
                    <a:p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opportunities for </a:t>
                      </a:r>
                      <a:r>
                        <a:rPr lang="en-US" sz="1800" b="1" i="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solitude</a:t>
                      </a:r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 inside</a:t>
                      </a:r>
                    </a:p>
                    <a:p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wilderness?</a:t>
                      </a:r>
                    </a:p>
                    <a:p>
                      <a:endParaRPr lang="en-US" sz="1800" b="0" i="1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endParaRPr lang="en-US" b="0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baseline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Remoteness from sights and sounds of people </a:t>
                      </a:r>
                      <a:r>
                        <a:rPr lang="en-US" sz="1800" b="1" i="1" kern="1200" baseline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inside</a:t>
                      </a:r>
                      <a:r>
                        <a:rPr lang="en-US" sz="1800" kern="1200" baseline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 the wilderness</a:t>
                      </a:r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9655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Remoteness from occupied and modified areas </a:t>
                      </a:r>
                      <a:r>
                        <a:rPr lang="en-US" sz="1800" b="1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outside</a:t>
                      </a:r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 the wilderness</a:t>
                      </a:r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9655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sz="1800" i="1" kern="1200" baseline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What are the trends in outstanding</a:t>
                      </a:r>
                    </a:p>
                    <a:p>
                      <a:r>
                        <a:rPr lang="en-US" sz="1800" i="1" kern="1200" baseline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opportunities for </a:t>
                      </a:r>
                      <a:r>
                        <a:rPr lang="en-US" sz="1800" b="1" i="0" kern="1200" baseline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primitive and</a:t>
                      </a:r>
                    </a:p>
                    <a:p>
                      <a:r>
                        <a:rPr lang="en-US" sz="1800" b="1" i="0" kern="1200" baseline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unconfined recreation</a:t>
                      </a:r>
                      <a:r>
                        <a:rPr lang="en-US" sz="1800" i="1" kern="1200" baseline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 inside</a:t>
                      </a:r>
                    </a:p>
                    <a:p>
                      <a:r>
                        <a:rPr lang="en-US" sz="1800" i="1" kern="1200" baseline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wilderness?</a:t>
                      </a:r>
                      <a:endParaRPr lang="en-US" b="0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Facilities</a:t>
                      </a:r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 that decrease self-reliant recreation</a:t>
                      </a:r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9655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 rot="16200000">
            <a:off x="6588687" y="3877165"/>
            <a:ext cx="3018774" cy="400110"/>
          </a:xfrm>
          <a:prstGeom prst="rect">
            <a:avLst/>
          </a:prstGeom>
          <a:solidFill>
            <a:srgbClr val="FFECC5"/>
          </a:solidFill>
          <a:ln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2000" dirty="0" smtClean="0">
                <a:solidFill>
                  <a:srgbClr val="800000"/>
                </a:solidFill>
                <a:latin typeface="Trebuchet MS" pitchFamily="34" charset="0"/>
              </a:rPr>
              <a:t>Determined by agency</a:t>
            </a:r>
            <a:endParaRPr lang="en-US" sz="2000" dirty="0">
              <a:solidFill>
                <a:srgbClr val="800000"/>
              </a:solidFill>
              <a:latin typeface="Trebuchet MS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49943" y="130625"/>
            <a:ext cx="7765143" cy="1233717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Character: Qualities</a:t>
            </a:r>
          </a:p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>How to Monitor</a:t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endParaRPr kumimoji="0" lang="en-US" sz="4000" b="0" i="1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rebuchet MS" pitchFamily="34" charset="0"/>
              <a:ea typeface="+mj-ea"/>
              <a:cs typeface="Lucida Sans Unicode" pitchFamily="34" charset="0"/>
            </a:endParaRPr>
          </a:p>
        </p:txBody>
      </p:sp>
      <p:pic>
        <p:nvPicPr>
          <p:cNvPr id="6" name="Picture 7" descr="Toilet 1 in Sequoia-Mineral King W - reduced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464780" y="1341006"/>
            <a:ext cx="2740194" cy="20351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 descr="unneeded turnpike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924142" y="3870712"/>
            <a:ext cx="3645408" cy="26124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 descr="Cottonwood Canyon assist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563638" y="1179681"/>
            <a:ext cx="2092780" cy="27903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43" descr="bear pole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196219" y="834672"/>
            <a:ext cx="2133600" cy="27294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71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7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32229" y="1491344"/>
          <a:ext cx="8548914" cy="5125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07771"/>
                <a:gridCol w="2191658"/>
                <a:gridCol w="2612571"/>
                <a:gridCol w="143691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Quality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Question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Indicator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Measures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965563">
                <a:tc rowSpan="4">
                  <a:txBody>
                    <a:bodyPr/>
                    <a:lstStyle/>
                    <a:p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Solitude or Primitive</a:t>
                      </a:r>
                    </a:p>
                    <a:p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and Unconfined</a:t>
                      </a:r>
                    </a:p>
                    <a:p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Recreation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Wilderness provides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outstanding opportunities for solitude or primitive and unconfined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recreation</a:t>
                      </a: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What are the trends in outstanding</a:t>
                      </a:r>
                    </a:p>
                    <a:p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opportunities for </a:t>
                      </a:r>
                      <a:r>
                        <a:rPr lang="en-US" sz="1800" b="1" i="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solitude</a:t>
                      </a:r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 inside</a:t>
                      </a:r>
                    </a:p>
                    <a:p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wilderness?</a:t>
                      </a:r>
                    </a:p>
                    <a:p>
                      <a:endParaRPr lang="en-US" sz="1800" b="0" i="1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endParaRPr lang="en-US" b="0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baseline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Remoteness from sights and sounds of people </a:t>
                      </a:r>
                      <a:r>
                        <a:rPr lang="en-US" sz="1800" b="1" i="1" kern="1200" baseline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inside</a:t>
                      </a:r>
                      <a:r>
                        <a:rPr lang="en-US" sz="1800" kern="1200" baseline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 the wilderness</a:t>
                      </a:r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9655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Remoteness from occupied and modified areas </a:t>
                      </a:r>
                      <a:r>
                        <a:rPr lang="en-US" sz="1800" b="1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outside</a:t>
                      </a:r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 the wilderness</a:t>
                      </a:r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9655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sz="1800" i="1" kern="1200" baseline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What are the trends in outstanding</a:t>
                      </a:r>
                    </a:p>
                    <a:p>
                      <a:r>
                        <a:rPr lang="en-US" sz="1800" i="1" kern="1200" baseline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opportunities for </a:t>
                      </a:r>
                      <a:r>
                        <a:rPr lang="en-US" sz="1800" b="1" i="0" kern="1200" baseline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primitive and</a:t>
                      </a:r>
                    </a:p>
                    <a:p>
                      <a:r>
                        <a:rPr lang="en-US" sz="1800" b="1" i="0" kern="1200" baseline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unconfined recreation</a:t>
                      </a:r>
                      <a:r>
                        <a:rPr lang="en-US" sz="1800" i="1" kern="1200" baseline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 inside</a:t>
                      </a:r>
                    </a:p>
                    <a:p>
                      <a:r>
                        <a:rPr lang="en-US" sz="1800" i="1" kern="1200" baseline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wilderness?</a:t>
                      </a:r>
                      <a:endParaRPr lang="en-US" b="0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i="1" kern="1200" baseline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Facilities</a:t>
                      </a:r>
                      <a:r>
                        <a:rPr lang="en-US" sz="1800" kern="1200" baseline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 that decrease self-reliant recreation</a:t>
                      </a:r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9655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Management </a:t>
                      </a:r>
                      <a:r>
                        <a:rPr lang="en-US" sz="1800" b="1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restrictions</a:t>
                      </a:r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 on visitor behavior</a:t>
                      </a:r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 rot="16200000">
            <a:off x="6588687" y="3877165"/>
            <a:ext cx="3018774" cy="400110"/>
          </a:xfrm>
          <a:prstGeom prst="rect">
            <a:avLst/>
          </a:prstGeom>
          <a:solidFill>
            <a:srgbClr val="FFECC5"/>
          </a:solidFill>
          <a:ln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2000" dirty="0" smtClean="0">
                <a:solidFill>
                  <a:srgbClr val="800000"/>
                </a:solidFill>
                <a:latin typeface="Trebuchet MS" pitchFamily="34" charset="0"/>
              </a:rPr>
              <a:t>Determined by agency</a:t>
            </a:r>
            <a:endParaRPr lang="en-US" sz="2000" dirty="0">
              <a:solidFill>
                <a:srgbClr val="800000"/>
              </a:solidFill>
              <a:latin typeface="Trebuchet MS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49943" y="130625"/>
            <a:ext cx="7765143" cy="1233717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Character: Qualities</a:t>
            </a:r>
          </a:p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>How to Monitor</a:t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endParaRPr kumimoji="0" lang="en-US" sz="4000" b="0" i="1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rebuchet MS" pitchFamily="34" charset="0"/>
              <a:ea typeface="+mj-ea"/>
              <a:cs typeface="Lucida Sans Unicode" pitchFamily="34" charset="0"/>
            </a:endParaRPr>
          </a:p>
        </p:txBody>
      </p:sp>
      <p:pic>
        <p:nvPicPr>
          <p:cNvPr id="7" name="Picture 6" descr="no campfires sign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827195" y="1979112"/>
            <a:ext cx="2494789" cy="30466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72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9" name="Picture 8" descr="designated campsite sign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864296" y="3773467"/>
            <a:ext cx="3494761" cy="2743200"/>
          </a:xfrm>
          <a:prstGeom prst="rect">
            <a:avLst/>
          </a:prstGeom>
        </p:spPr>
      </p:pic>
      <p:pic>
        <p:nvPicPr>
          <p:cNvPr id="11" name="Picture 10" descr="ROMO_bc_permit_front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440494" y="1949013"/>
            <a:ext cx="3983277" cy="16584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 advTm="42000">
    <p:fade/>
    <p:sndAc>
      <p:stSnd>
        <p:snd r:embed="rId3" name="69f2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32229" y="1491344"/>
          <a:ext cx="8548914" cy="5125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07771"/>
                <a:gridCol w="2191658"/>
                <a:gridCol w="2612571"/>
                <a:gridCol w="143691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Quality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Question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Indicator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Trebuchet MS" pitchFamily="34" charset="0"/>
                        </a:rPr>
                        <a:t>Measures</a:t>
                      </a:r>
                      <a:endParaRPr lang="en-US" b="1" i="1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482782">
                <a:tc rowSpan="8">
                  <a:txBody>
                    <a:bodyPr/>
                    <a:lstStyle/>
                    <a:p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Solitude or Primitive</a:t>
                      </a:r>
                    </a:p>
                    <a:p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and Unconfined</a:t>
                      </a:r>
                    </a:p>
                    <a:p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Recreation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Wilderness provides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outstanding opportunities for solitude or primitive and unconfined</a:t>
                      </a:r>
                    </a:p>
                    <a:p>
                      <a:pPr marL="231775" indent="0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recreation</a:t>
                      </a: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marL="231775" indent="0"/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What are the trends in outstanding</a:t>
                      </a:r>
                    </a:p>
                    <a:p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opportunities for </a:t>
                      </a:r>
                      <a:r>
                        <a:rPr lang="en-US" sz="1800" b="1" i="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solitude</a:t>
                      </a:r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 inside</a:t>
                      </a:r>
                    </a:p>
                    <a:p>
                      <a:r>
                        <a:rPr lang="en-US" sz="1800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wilderness?</a:t>
                      </a:r>
                    </a:p>
                    <a:p>
                      <a:endParaRPr lang="en-US" sz="1800" b="0" i="1" kern="1200" baseline="0" dirty="0" smtClean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endParaRPr lang="en-US" b="0" i="1" dirty="0">
                        <a:latin typeface="Trebuchet MS" pitchFamily="34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sz="1800" kern="1200" baseline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Remoteness from sights and sounds of people </a:t>
                      </a:r>
                      <a:r>
                        <a:rPr lang="en-US" sz="1800" b="1" i="1" kern="1200" baseline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inside</a:t>
                      </a:r>
                      <a:r>
                        <a:rPr lang="en-US" sz="1800" kern="1200" baseline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 the wilderness</a:t>
                      </a:r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48278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66021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Remoteness from occupied and modified areas </a:t>
                      </a:r>
                      <a:r>
                        <a:rPr lang="en-US" sz="1800" b="1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outside</a:t>
                      </a:r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 the wilderness</a:t>
                      </a:r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66021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48278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r>
                        <a:rPr lang="en-US" sz="1800" i="1" kern="1200" baseline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What are the trends in outstanding</a:t>
                      </a:r>
                    </a:p>
                    <a:p>
                      <a:r>
                        <a:rPr lang="en-US" sz="1800" i="1" kern="1200" baseline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opportunities for </a:t>
                      </a:r>
                      <a:r>
                        <a:rPr lang="en-US" sz="1800" b="1" i="0" kern="1200" baseline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primitive and</a:t>
                      </a:r>
                    </a:p>
                    <a:p>
                      <a:r>
                        <a:rPr lang="en-US" sz="1800" b="1" i="0" kern="1200" baseline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unconfined recreation</a:t>
                      </a:r>
                      <a:r>
                        <a:rPr lang="en-US" sz="1800" i="1" kern="1200" baseline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 inside</a:t>
                      </a:r>
                    </a:p>
                    <a:p>
                      <a:r>
                        <a:rPr lang="en-US" sz="1800" i="1" kern="1200" baseline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wilderness?</a:t>
                      </a:r>
                      <a:endParaRPr lang="en-US" b="0" i="1" dirty="0">
                        <a:latin typeface="Trebuchet MS" pitchFamily="34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sz="1800" b="1" i="1" kern="1200" baseline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Facilities</a:t>
                      </a:r>
                      <a:r>
                        <a:rPr lang="en-US" sz="1800" kern="1200" baseline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 that decrease self-reliant recreation</a:t>
                      </a:r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48278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75165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Management </a:t>
                      </a:r>
                      <a:r>
                        <a:rPr lang="en-US" sz="1800" b="1" i="1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restrictions</a:t>
                      </a:r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 on visitor behavior</a:t>
                      </a:r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75165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49943" y="130625"/>
            <a:ext cx="7765143" cy="1233717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Character: Qualities</a:t>
            </a:r>
          </a:p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>How to Monitor</a:t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endParaRPr kumimoji="0" lang="en-US" sz="4000" b="0" i="1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rebuchet MS" pitchFamily="34" charset="0"/>
              <a:ea typeface="+mj-ea"/>
              <a:cs typeface="Lucida Sans Unicode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73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 rot="16200000">
            <a:off x="6588687" y="3877165"/>
            <a:ext cx="3018774" cy="400110"/>
          </a:xfrm>
          <a:prstGeom prst="rect">
            <a:avLst/>
          </a:prstGeom>
          <a:solidFill>
            <a:srgbClr val="FFECC5"/>
          </a:solidFill>
          <a:ln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2000" dirty="0" smtClean="0">
                <a:solidFill>
                  <a:srgbClr val="800000"/>
                </a:solidFill>
                <a:latin typeface="Trebuchet MS" pitchFamily="34" charset="0"/>
              </a:rPr>
              <a:t>Determined by agency</a:t>
            </a:r>
            <a:endParaRPr lang="en-US" sz="2000" dirty="0">
              <a:solidFill>
                <a:srgbClr val="800000"/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ransition advClick="0" advTm="7000">
    <p:fade/>
    <p:sndAc>
      <p:stSnd>
        <p:snd r:embed="rId3" name="70f.wav"/>
      </p:stSnd>
    </p:sndAc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477" name="Text Box 5"/>
          <p:cNvSpPr txBox="1">
            <a:spLocks noChangeArrowheads="1"/>
          </p:cNvSpPr>
          <p:nvPr/>
        </p:nvSpPr>
        <p:spPr bwMode="auto">
          <a:xfrm>
            <a:off x="914400" y="1451365"/>
            <a:ext cx="7286171" cy="52937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33363" indent="-233363" algn="l">
              <a:buNone/>
            </a:pPr>
            <a:r>
              <a:rPr lang="en-US" sz="2600" i="0" dirty="0" smtClean="0">
                <a:solidFill>
                  <a:srgbClr val="000000"/>
                </a:solidFill>
                <a:latin typeface="Trebuchet MS" pitchFamily="34" charset="0"/>
              </a:rPr>
              <a:t>Some measures are counted once every 5-years, some every year</a:t>
            </a:r>
          </a:p>
          <a:p>
            <a:pPr marL="233363" indent="-233363" algn="l">
              <a:buNone/>
            </a:pPr>
            <a:r>
              <a:rPr lang="en-US" sz="2600" i="0" dirty="0" smtClean="0">
                <a:solidFill>
                  <a:srgbClr val="000000"/>
                </a:solidFill>
                <a:latin typeface="Trebuchet MS" pitchFamily="34" charset="0"/>
              </a:rPr>
              <a:t>Significance of change defined by agency</a:t>
            </a:r>
            <a:endParaRPr lang="en-US" sz="2600" i="0" strike="sngStrike" dirty="0" smtClean="0">
              <a:solidFill>
                <a:srgbClr val="000000"/>
              </a:solidFill>
              <a:latin typeface="Trebuchet MS" pitchFamily="34" charset="0"/>
            </a:endParaRPr>
          </a:p>
          <a:p>
            <a:pPr marL="233363" indent="-233363" algn="l">
              <a:buNone/>
            </a:pPr>
            <a:r>
              <a:rPr lang="en-US" sz="2600" i="0" dirty="0" smtClean="0">
                <a:solidFill>
                  <a:srgbClr val="000000"/>
                </a:solidFill>
                <a:latin typeface="Trebuchet MS" pitchFamily="34" charset="0"/>
              </a:rPr>
              <a:t>Baseline </a:t>
            </a:r>
            <a:r>
              <a:rPr lang="en-US" sz="2600" i="0" dirty="0">
                <a:solidFill>
                  <a:srgbClr val="000000"/>
                </a:solidFill>
                <a:latin typeface="Trebuchet MS" pitchFamily="34" charset="0"/>
              </a:rPr>
              <a:t>for evaluating change is the time of wilderness designation (if data exist) or the first time this monitoring is conducted</a:t>
            </a:r>
          </a:p>
          <a:p>
            <a:pPr marL="233363" indent="-233363" algn="l">
              <a:buNone/>
            </a:pPr>
            <a:r>
              <a:rPr lang="en-US" sz="2600" i="0" dirty="0" smtClean="0">
                <a:solidFill>
                  <a:srgbClr val="000000"/>
                </a:solidFill>
                <a:latin typeface="Trebuchet MS" pitchFamily="34" charset="0"/>
              </a:rPr>
              <a:t>Trend </a:t>
            </a:r>
            <a:r>
              <a:rPr lang="en-US" sz="2600" i="0" dirty="0">
                <a:solidFill>
                  <a:srgbClr val="000000"/>
                </a:solidFill>
                <a:latin typeface="Trebuchet MS" pitchFamily="34" charset="0"/>
              </a:rPr>
              <a:t>for each indicator is assessed as “improving,” “stable,” or “degrading</a:t>
            </a:r>
            <a:r>
              <a:rPr lang="en-US" sz="2600" i="0" dirty="0" smtClean="0">
                <a:solidFill>
                  <a:srgbClr val="000000"/>
                </a:solidFill>
                <a:latin typeface="Trebuchet MS" pitchFamily="34" charset="0"/>
              </a:rPr>
              <a:t>”</a:t>
            </a:r>
            <a:endParaRPr lang="en-US" sz="2600" i="0" dirty="0">
              <a:solidFill>
                <a:srgbClr val="000000"/>
              </a:solidFill>
              <a:latin typeface="Trebuchet MS" pitchFamily="34" charset="0"/>
            </a:endParaRPr>
          </a:p>
          <a:p>
            <a:pPr marL="233363" indent="-233363" algn="l">
              <a:buNone/>
            </a:pPr>
            <a:r>
              <a:rPr lang="en-US" sz="2600" i="0" dirty="0">
                <a:solidFill>
                  <a:srgbClr val="000000"/>
                </a:solidFill>
                <a:latin typeface="Trebuchet MS" pitchFamily="34" charset="0"/>
              </a:rPr>
              <a:t>Consistent rules used to roll up indicator trends to assess trend for the entire wilderness once every 5 </a:t>
            </a:r>
            <a:r>
              <a:rPr lang="en-US" sz="2600" i="0" dirty="0" smtClean="0">
                <a:solidFill>
                  <a:srgbClr val="000000"/>
                </a:solidFill>
                <a:latin typeface="Trebuchet MS" pitchFamily="34" charset="0"/>
              </a:rPr>
              <a:t>years</a:t>
            </a:r>
            <a:endParaRPr lang="en-US" sz="2600" i="0" dirty="0">
              <a:solidFill>
                <a:srgbClr val="000000"/>
              </a:solidFill>
              <a:latin typeface="Trebuchet MS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49943" y="130625"/>
            <a:ext cx="7765143" cy="1233717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Character:</a:t>
            </a:r>
          </a:p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>Applying the Strategy</a:t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endParaRPr kumimoji="0" lang="en-US" sz="4000" b="0" i="1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rebuchet MS" pitchFamily="34" charset="0"/>
              <a:ea typeface="+mj-ea"/>
              <a:cs typeface="Lucida Sans Unicode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74</a:t>
            </a:fld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7" name="Picture 6" descr="structure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24332" y="2748158"/>
            <a:ext cx="4282672" cy="26957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 descr="mechanical transport wagon V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404544" y="2145373"/>
            <a:ext cx="3233803" cy="42728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100000">
    <p:zoom dir="in"/>
    <p:sndAc>
      <p:stSnd>
        <p:snd r:embed="rId3" name="76f3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4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14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8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4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14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4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14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7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4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14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78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4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14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899886" y="1600200"/>
            <a:ext cx="7315200" cy="4717473"/>
          </a:xfrm>
        </p:spPr>
        <p:txBody>
          <a:bodyPr>
            <a:noAutofit/>
          </a:bodyPr>
          <a:lstStyle/>
          <a:p>
            <a:pPr marL="237744" indent="-237744">
              <a:spcBef>
                <a:spcPts val="1560"/>
              </a:spcBef>
              <a:buNone/>
            </a:pPr>
            <a:r>
              <a:rPr lang="en-US" sz="2600" b="1" cap="small" dirty="0" smtClean="0">
                <a:latin typeface="Trebuchet MS" pitchFamily="34" charset="0"/>
              </a:rPr>
              <a:t>Does not </a:t>
            </a:r>
            <a:r>
              <a:rPr lang="en-US" sz="2600" b="1" dirty="0" smtClean="0">
                <a:latin typeface="Trebuchet MS" pitchFamily="34" charset="0"/>
              </a:rPr>
              <a:t>monitor the full range of conditions and meanings of wilderness character</a:t>
            </a:r>
          </a:p>
          <a:p>
            <a:pPr marL="237744" indent="-237744">
              <a:spcBef>
                <a:spcPts val="1560"/>
              </a:spcBef>
              <a:buNone/>
            </a:pPr>
            <a:r>
              <a:rPr lang="en-US" sz="2600" b="1" cap="small" dirty="0" smtClean="0">
                <a:latin typeface="Trebuchet MS" pitchFamily="34" charset="0"/>
              </a:rPr>
              <a:t>Does not </a:t>
            </a:r>
            <a:r>
              <a:rPr lang="en-US" sz="2600" b="1" dirty="0" smtClean="0">
                <a:latin typeface="Trebuchet MS" pitchFamily="34" charset="0"/>
              </a:rPr>
              <a:t>monitor the full range of resources needed to manage a wilderness</a:t>
            </a:r>
          </a:p>
          <a:p>
            <a:pPr marL="237744" indent="-237744">
              <a:spcBef>
                <a:spcPts val="1560"/>
              </a:spcBef>
              <a:buNone/>
            </a:pPr>
            <a:r>
              <a:rPr lang="en-US" sz="2600" b="1" cap="small" dirty="0" smtClean="0">
                <a:latin typeface="Trebuchet MS" pitchFamily="34" charset="0"/>
              </a:rPr>
              <a:t>Does not </a:t>
            </a:r>
            <a:r>
              <a:rPr lang="en-US" sz="2600" b="1" dirty="0" smtClean="0">
                <a:latin typeface="Trebuchet MS" pitchFamily="34" charset="0"/>
              </a:rPr>
              <a:t>replace specific site, resource, or project monitoring</a:t>
            </a:r>
          </a:p>
          <a:p>
            <a:pPr marL="237744" indent="-237744">
              <a:spcBef>
                <a:spcPts val="1560"/>
              </a:spcBef>
              <a:buNone/>
            </a:pPr>
            <a:r>
              <a:rPr lang="en-US" sz="2600" b="1" cap="small" dirty="0" smtClean="0">
                <a:latin typeface="Trebuchet MS" pitchFamily="34" charset="0"/>
              </a:rPr>
              <a:t>Does not </a:t>
            </a:r>
            <a:r>
              <a:rPr lang="en-US" sz="2600" b="1" dirty="0" smtClean="0">
                <a:latin typeface="Trebuchet MS" pitchFamily="34" charset="0"/>
              </a:rPr>
              <a:t>provide a numerical value or absolute rating of wilderness character</a:t>
            </a:r>
          </a:p>
          <a:p>
            <a:pPr marL="237744" indent="-237744">
              <a:spcBef>
                <a:spcPts val="1560"/>
              </a:spcBef>
              <a:buNone/>
            </a:pPr>
            <a:r>
              <a:rPr lang="en-US" sz="2600" b="1" cap="small" dirty="0" smtClean="0">
                <a:latin typeface="Trebuchet MS" pitchFamily="34" charset="0"/>
              </a:rPr>
              <a:t>Does not </a:t>
            </a:r>
            <a:r>
              <a:rPr lang="en-US" sz="2600" b="1" dirty="0" smtClean="0">
                <a:latin typeface="Trebuchet MS" pitchFamily="34" charset="0"/>
              </a:rPr>
              <a:t>compare one wilderness to another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49943" y="130625"/>
            <a:ext cx="7765143" cy="1233717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Character:</a:t>
            </a:r>
          </a:p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>Applying the Strategy</a:t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endParaRPr kumimoji="0" lang="en-US" sz="4000" b="0" i="1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rebuchet MS" pitchFamily="34" charset="0"/>
              <a:ea typeface="+mj-ea"/>
              <a:cs typeface="Lucida Sans Unicode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0065C-6A96-408A-BBD5-DF260F4D23C6}" type="slidenum">
              <a:rPr lang="en-US" smtClean="0">
                <a:solidFill>
                  <a:srgbClr val="000000"/>
                </a:solidFill>
              </a:rPr>
              <a:pPr/>
              <a:t>75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5" name="Picture 4" descr="man on horse H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9008" y="2717019"/>
            <a:ext cx="5273458" cy="33750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 descr="CrocSkull_cropped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476983" y="3557391"/>
            <a:ext cx="4179693" cy="27118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 descr="K Lazy 3 corral_banner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390387" y="4514052"/>
            <a:ext cx="6350695" cy="20740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 advTm="132000">
    <p:sndAc>
      <p:stSnd>
        <p:snd r:embed="rId3" name="77f4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64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75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7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0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5" name="Text Box 1027"/>
          <p:cNvSpPr txBox="1">
            <a:spLocks noChangeArrowheads="1"/>
          </p:cNvSpPr>
          <p:nvPr/>
        </p:nvSpPr>
        <p:spPr bwMode="auto">
          <a:xfrm>
            <a:off x="3254375" y="1958687"/>
            <a:ext cx="1898650" cy="1446550"/>
          </a:xfrm>
          <a:prstGeom prst="rect">
            <a:avLst/>
          </a:prstGeom>
          <a:noFill/>
          <a:ln w="38100" cap="rnd" cmpd="thickThin">
            <a:solidFill>
              <a:schemeClr val="tx1"/>
            </a:solidFill>
            <a:round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en-US" sz="2200" b="1" i="1" dirty="0" smtClean="0">
                <a:solidFill>
                  <a:srgbClr val="800000"/>
                </a:solidFill>
                <a:latin typeface="Trebuchet MS" pitchFamily="34" charset="0"/>
              </a:rPr>
              <a:t>Monitoring Trends in Wilderness Character</a:t>
            </a:r>
            <a:endParaRPr lang="en-US" sz="2200" b="1" i="1" dirty="0">
              <a:solidFill>
                <a:srgbClr val="800000"/>
              </a:solidFill>
              <a:latin typeface="Trebuchet MS" pitchFamily="34" charset="0"/>
            </a:endParaRPr>
          </a:p>
        </p:txBody>
      </p:sp>
      <p:grpSp>
        <p:nvGrpSpPr>
          <p:cNvPr id="3" name="Group 1034"/>
          <p:cNvGrpSpPr>
            <a:grpSpLocks/>
          </p:cNvGrpSpPr>
          <p:nvPr/>
        </p:nvGrpSpPr>
        <p:grpSpPr bwMode="auto">
          <a:xfrm>
            <a:off x="5059363" y="1360488"/>
            <a:ext cx="3603625" cy="2465388"/>
            <a:chOff x="3283" y="745"/>
            <a:chExt cx="2270" cy="1553"/>
          </a:xfrm>
        </p:grpSpPr>
        <p:grpSp>
          <p:nvGrpSpPr>
            <p:cNvPr id="4" name="Group 1035"/>
            <p:cNvGrpSpPr>
              <a:grpSpLocks/>
            </p:cNvGrpSpPr>
            <p:nvPr/>
          </p:nvGrpSpPr>
          <p:grpSpPr bwMode="auto">
            <a:xfrm>
              <a:off x="3557" y="745"/>
              <a:ext cx="1996" cy="1553"/>
              <a:chOff x="3493" y="609"/>
              <a:chExt cx="1996" cy="1553"/>
            </a:xfrm>
          </p:grpSpPr>
          <p:pic>
            <p:nvPicPr>
              <p:cNvPr id="172044" name="Picture 1036" descr="Infra-WILD screen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3493" y="609"/>
                <a:ext cx="1996" cy="1549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</p:pic>
          <p:sp>
            <p:nvSpPr>
              <p:cNvPr id="172045" name="Text Box 1037"/>
              <p:cNvSpPr txBox="1">
                <a:spLocks noChangeArrowheads="1"/>
              </p:cNvSpPr>
              <p:nvPr/>
            </p:nvSpPr>
            <p:spPr bwMode="auto">
              <a:xfrm>
                <a:off x="3669" y="1677"/>
                <a:ext cx="1741" cy="4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buFontTx/>
                  <a:buNone/>
                </a:pPr>
                <a:r>
                  <a:rPr lang="en-US" sz="2200" b="1" dirty="0" smtClean="0">
                    <a:solidFill>
                      <a:schemeClr val="tx1"/>
                    </a:solidFill>
                    <a:latin typeface="Trebuchet MS" pitchFamily="34" charset="0"/>
                  </a:rPr>
                  <a:t>Agency-specific Data Management</a:t>
                </a:r>
                <a:endParaRPr lang="en-US" sz="2200" b="1" dirty="0">
                  <a:solidFill>
                    <a:schemeClr val="tx1"/>
                  </a:solidFill>
                  <a:latin typeface="Trebuchet MS" pitchFamily="34" charset="0"/>
                </a:endParaRPr>
              </a:p>
            </p:txBody>
          </p:sp>
        </p:grpSp>
        <p:sp>
          <p:nvSpPr>
            <p:cNvPr id="172046" name="AutoShape 1038"/>
            <p:cNvSpPr>
              <a:spLocks noChangeArrowheads="1"/>
            </p:cNvSpPr>
            <p:nvPr/>
          </p:nvSpPr>
          <p:spPr bwMode="auto">
            <a:xfrm rot="16200000">
              <a:off x="3315" y="1323"/>
              <a:ext cx="201" cy="266"/>
            </a:xfrm>
            <a:prstGeom prst="upArrow">
              <a:avLst>
                <a:gd name="adj1" fmla="val 50000"/>
                <a:gd name="adj2" fmla="val 33085"/>
              </a:avLst>
            </a:prstGeom>
            <a:solidFill>
              <a:srgbClr val="33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5" name="Group 1039"/>
          <p:cNvGrpSpPr>
            <a:grpSpLocks/>
          </p:cNvGrpSpPr>
          <p:nvPr/>
        </p:nvGrpSpPr>
        <p:grpSpPr bwMode="auto">
          <a:xfrm>
            <a:off x="309129" y="1885951"/>
            <a:ext cx="3052763" cy="1203325"/>
            <a:chOff x="234" y="1151"/>
            <a:chExt cx="1923" cy="758"/>
          </a:xfrm>
        </p:grpSpPr>
        <p:grpSp>
          <p:nvGrpSpPr>
            <p:cNvPr id="6" name="Group 1040"/>
            <p:cNvGrpSpPr>
              <a:grpSpLocks/>
            </p:cNvGrpSpPr>
            <p:nvPr/>
          </p:nvGrpSpPr>
          <p:grpSpPr bwMode="auto">
            <a:xfrm>
              <a:off x="234" y="1151"/>
              <a:ext cx="1655" cy="758"/>
              <a:chOff x="186" y="895"/>
              <a:chExt cx="1655" cy="758"/>
            </a:xfrm>
          </p:grpSpPr>
          <p:sp>
            <p:nvSpPr>
              <p:cNvPr id="172049" name="AutoShape 1041"/>
              <p:cNvSpPr>
                <a:spLocks noChangeArrowheads="1"/>
              </p:cNvSpPr>
              <p:nvPr/>
            </p:nvSpPr>
            <p:spPr bwMode="auto">
              <a:xfrm>
                <a:off x="186" y="895"/>
                <a:ext cx="1655" cy="758"/>
              </a:xfrm>
              <a:prstGeom prst="roundRect">
                <a:avLst>
                  <a:gd name="adj" fmla="val 16667"/>
                </a:avLst>
              </a:prstGeom>
              <a:solidFill>
                <a:srgbClr val="CCFF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72050" name="Text Box 1042"/>
              <p:cNvSpPr txBox="1">
                <a:spLocks noChangeArrowheads="1"/>
              </p:cNvSpPr>
              <p:nvPr/>
            </p:nvSpPr>
            <p:spPr bwMode="auto">
              <a:xfrm>
                <a:off x="202" y="1041"/>
                <a:ext cx="1624" cy="4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buFontTx/>
                  <a:buNone/>
                </a:pPr>
                <a:r>
                  <a:rPr lang="en-US" sz="2200" b="1" dirty="0" smtClean="0">
                    <a:solidFill>
                      <a:schemeClr val="tx1"/>
                    </a:solidFill>
                    <a:latin typeface="Trebuchet MS" pitchFamily="34" charset="0"/>
                  </a:rPr>
                  <a:t>Agency-specific Technical Guide</a:t>
                </a:r>
                <a:endParaRPr lang="en-US" sz="2200" b="1" dirty="0">
                  <a:solidFill>
                    <a:schemeClr val="tx1"/>
                  </a:solidFill>
                  <a:latin typeface="Trebuchet MS" pitchFamily="34" charset="0"/>
                </a:endParaRPr>
              </a:p>
            </p:txBody>
          </p:sp>
        </p:grpSp>
        <p:sp>
          <p:nvSpPr>
            <p:cNvPr id="172051" name="AutoShape 1043"/>
            <p:cNvSpPr>
              <a:spLocks noChangeArrowheads="1"/>
            </p:cNvSpPr>
            <p:nvPr/>
          </p:nvSpPr>
          <p:spPr bwMode="auto">
            <a:xfrm rot="5400000">
              <a:off x="1923" y="1406"/>
              <a:ext cx="201" cy="266"/>
            </a:xfrm>
            <a:prstGeom prst="upArrow">
              <a:avLst>
                <a:gd name="adj1" fmla="val 50000"/>
                <a:gd name="adj2" fmla="val 33085"/>
              </a:avLst>
            </a:prstGeom>
            <a:solidFill>
              <a:srgbClr val="33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163794" y="3294063"/>
            <a:ext cx="2105592" cy="3313596"/>
            <a:chOff x="3163794" y="3294063"/>
            <a:chExt cx="2105592" cy="3313596"/>
          </a:xfrm>
        </p:grpSpPr>
        <p:sp>
          <p:nvSpPr>
            <p:cNvPr id="172038" name="AutoShape 1030"/>
            <p:cNvSpPr>
              <a:spLocks noChangeArrowheads="1"/>
            </p:cNvSpPr>
            <p:nvPr/>
          </p:nvSpPr>
          <p:spPr bwMode="auto">
            <a:xfrm>
              <a:off x="4043363" y="3294063"/>
              <a:ext cx="319087" cy="422275"/>
            </a:xfrm>
            <a:prstGeom prst="upArrow">
              <a:avLst>
                <a:gd name="adj1" fmla="val 50000"/>
                <a:gd name="adj2" fmla="val 33085"/>
              </a:avLst>
            </a:prstGeom>
            <a:solidFill>
              <a:srgbClr val="33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pic>
          <p:nvPicPr>
            <p:cNvPr id="20" name="Picture 8" descr="GTR 212 Cover - Final copy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3163794" y="3725238"/>
              <a:ext cx="2105592" cy="288242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</p:grpSp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449943" y="130625"/>
            <a:ext cx="7765143" cy="1233717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Character:</a:t>
            </a:r>
          </a:p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>Applying the Strategy</a:t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endParaRPr kumimoji="0" lang="en-US" sz="4000" b="0" i="1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rebuchet MS" pitchFamily="34" charset="0"/>
              <a:ea typeface="+mj-ea"/>
              <a:cs typeface="Lucida Sans Unicode" pitchFamily="34" charset="0"/>
            </a:endParaRPr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76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37000">
    <p:fade/>
    <p:sndAc>
      <p:stSnd>
        <p:snd r:embed="rId3" name="78f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9" name="Rectangle 3"/>
          <p:cNvSpPr>
            <a:spLocks noChangeArrowheads="1"/>
          </p:cNvSpPr>
          <p:nvPr/>
        </p:nvSpPr>
        <p:spPr bwMode="auto">
          <a:xfrm>
            <a:off x="899886" y="1582057"/>
            <a:ext cx="7315200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buFontTx/>
              <a:buNone/>
            </a:pPr>
            <a:r>
              <a:rPr lang="en-US" b="1" i="0" dirty="0" smtClean="0">
                <a:solidFill>
                  <a:srgbClr val="008000"/>
                </a:solidFill>
                <a:latin typeface="Trebuchet MS" pitchFamily="34" charset="0"/>
              </a:rPr>
              <a:t>“We must then do </a:t>
            </a:r>
            <a:r>
              <a:rPr lang="en-US" b="1" i="0" dirty="0">
                <a:solidFill>
                  <a:srgbClr val="008000"/>
                </a:solidFill>
                <a:latin typeface="Trebuchet MS" pitchFamily="34" charset="0"/>
              </a:rPr>
              <a:t>two </a:t>
            </a:r>
            <a:r>
              <a:rPr lang="en-US" b="1" i="0" dirty="0" smtClean="0">
                <a:solidFill>
                  <a:srgbClr val="008000"/>
                </a:solidFill>
                <a:latin typeface="Trebuchet MS" pitchFamily="34" charset="0"/>
              </a:rPr>
              <a:t>things: we </a:t>
            </a:r>
            <a:r>
              <a:rPr lang="en-US" b="1" i="0" dirty="0">
                <a:solidFill>
                  <a:srgbClr val="008000"/>
                </a:solidFill>
                <a:latin typeface="Trebuchet MS" pitchFamily="34" charset="0"/>
              </a:rPr>
              <a:t>must see that an adequate system of wilderness areas is designated for </a:t>
            </a:r>
            <a:r>
              <a:rPr lang="en-US" b="1" i="0" dirty="0" smtClean="0">
                <a:solidFill>
                  <a:srgbClr val="008000"/>
                </a:solidFill>
                <a:latin typeface="Trebuchet MS" pitchFamily="34" charset="0"/>
              </a:rPr>
              <a:t>preservation; </a:t>
            </a:r>
            <a:r>
              <a:rPr lang="en-US" b="1" i="0" dirty="0">
                <a:solidFill>
                  <a:srgbClr val="008000"/>
                </a:solidFill>
                <a:latin typeface="Trebuchet MS" pitchFamily="34" charset="0"/>
              </a:rPr>
              <a:t>and then we must allow nothing to alter the wilderness character of the preserves</a:t>
            </a:r>
            <a:r>
              <a:rPr lang="en-US" b="1" i="0" dirty="0" smtClean="0">
                <a:solidFill>
                  <a:srgbClr val="008000"/>
                </a:solidFill>
                <a:latin typeface="Trebuchet MS" pitchFamily="34" charset="0"/>
              </a:rPr>
              <a:t>.”</a:t>
            </a:r>
          </a:p>
          <a:p>
            <a:pPr algn="r">
              <a:buFontTx/>
              <a:buNone/>
            </a:pPr>
            <a:r>
              <a:rPr lang="en-US" dirty="0" smtClean="0">
                <a:solidFill>
                  <a:srgbClr val="800000"/>
                </a:solidFill>
                <a:latin typeface="Trebuchet MS" pitchFamily="34" charset="0"/>
              </a:rPr>
              <a:t>H</a:t>
            </a:r>
            <a:r>
              <a:rPr lang="en-US" dirty="0">
                <a:solidFill>
                  <a:srgbClr val="800000"/>
                </a:solidFill>
                <a:latin typeface="Trebuchet MS" pitchFamily="34" charset="0"/>
              </a:rPr>
              <a:t>. Zahniser, </a:t>
            </a:r>
            <a:r>
              <a:rPr lang="en-US" dirty="0" smtClean="0">
                <a:solidFill>
                  <a:srgbClr val="800000"/>
                </a:solidFill>
                <a:latin typeface="Trebuchet MS" pitchFamily="34" charset="0"/>
              </a:rPr>
              <a:t>“Wilderness Forever,” 1961</a:t>
            </a:r>
            <a:endParaRPr lang="en-US" dirty="0">
              <a:solidFill>
                <a:srgbClr val="800000"/>
              </a:solidFill>
              <a:latin typeface="Trebuchet MS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49943" y="130625"/>
            <a:ext cx="7765143" cy="1233717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</a:t>
            </a: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/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endParaRPr kumimoji="0" lang="en-US" sz="4000" b="0" i="1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rebuchet MS" pitchFamily="34" charset="0"/>
              <a:ea typeface="+mj-ea"/>
              <a:cs typeface="Lucida Sans Unicode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77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5" name="Picture 4" descr="Wrangell St. E xCB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75989" y="4346532"/>
            <a:ext cx="8229600" cy="22603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 descr="pelicans at St. Marks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01040" y="4346532"/>
            <a:ext cx="8204549" cy="22713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 descr="Wave edge cropped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475990" y="4321479"/>
            <a:ext cx="8242126" cy="22727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 descr="Canoe backlight cropped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475989" y="4337133"/>
            <a:ext cx="8304756" cy="22665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37000">
    <p:fade thruBlk="1"/>
    <p:sndAc>
      <p:stSnd>
        <p:snd r:embed="rId3" name="80f2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7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939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49943" y="130625"/>
            <a:ext cx="7765143" cy="1233717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</a:t>
            </a: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/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endParaRPr kumimoji="0" lang="en-US" sz="4000" b="0" i="1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rebuchet MS" pitchFamily="34" charset="0"/>
              <a:ea typeface="+mj-ea"/>
              <a:cs typeface="Lucida Sans Unicode" pitchFamily="34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5060713" y="1600200"/>
            <a:ext cx="3839029" cy="4525963"/>
          </a:xfrm>
        </p:spPr>
        <p:txBody>
          <a:bodyPr/>
          <a:lstStyle/>
          <a:p>
            <a:pPr algn="ctr">
              <a:buNone/>
            </a:pPr>
            <a:r>
              <a:rPr lang="en-US" cap="small" dirty="0" smtClean="0">
                <a:solidFill>
                  <a:srgbClr val="000000"/>
                </a:solidFill>
                <a:latin typeface="Trebuchet MS" pitchFamily="34" charset="0"/>
              </a:rPr>
              <a:t>For More Information</a:t>
            </a:r>
          </a:p>
          <a:p>
            <a:pPr algn="ctr">
              <a:buNone/>
            </a:pPr>
            <a:r>
              <a:rPr lang="en-US" dirty="0" smtClean="0">
                <a:solidFill>
                  <a:srgbClr val="000000"/>
                </a:solidFill>
                <a:latin typeface="Trebuchet MS" pitchFamily="34" charset="0"/>
              </a:rPr>
              <a:t>go to</a:t>
            </a:r>
          </a:p>
          <a:p>
            <a:pPr algn="ctr">
              <a:buNone/>
            </a:pPr>
            <a:endParaRPr lang="en-US" dirty="0" smtClean="0">
              <a:solidFill>
                <a:srgbClr val="800000"/>
              </a:solidFill>
              <a:latin typeface="Trebuchet MS" pitchFamily="34" charset="0"/>
            </a:endParaRPr>
          </a:p>
          <a:p>
            <a:pPr algn="ctr">
              <a:buNone/>
            </a:pPr>
            <a:r>
              <a:rPr lang="en-US" b="1" dirty="0" smtClean="0">
                <a:solidFill>
                  <a:srgbClr val="800000"/>
                </a:solidFill>
                <a:latin typeface="Trebuchet MS" pitchFamily="34" charset="0"/>
              </a:rPr>
              <a:t>Wilderness Character Toolbox</a:t>
            </a:r>
          </a:p>
          <a:p>
            <a:pPr algn="ctr">
              <a:buNone/>
            </a:pPr>
            <a:r>
              <a:rPr lang="en-US" dirty="0" smtClean="0">
                <a:solidFill>
                  <a:srgbClr val="000000"/>
                </a:solidFill>
                <a:latin typeface="Trebuchet MS" pitchFamily="34" charset="0"/>
              </a:rPr>
              <a:t>on</a:t>
            </a:r>
          </a:p>
          <a:p>
            <a:pPr algn="ctr">
              <a:buNone/>
            </a:pPr>
            <a:r>
              <a:rPr lang="en-US" b="1" i="1" dirty="0" smtClean="0">
                <a:solidFill>
                  <a:srgbClr val="800000"/>
                </a:solidFill>
                <a:latin typeface="Trebuchet MS" pitchFamily="34" charset="0"/>
              </a:rPr>
              <a:t>www.wilderness.net</a:t>
            </a:r>
            <a:endParaRPr lang="en-US" b="1" i="1" dirty="0">
              <a:solidFill>
                <a:srgbClr val="800000"/>
              </a:solidFill>
              <a:latin typeface="Trebuchet MS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9BC01-F741-4AF9-B540-373CB0B34D98}" type="slidenum">
              <a:rPr lang="en-US" smtClean="0">
                <a:solidFill>
                  <a:srgbClr val="000000"/>
                </a:solidFill>
              </a:rPr>
              <a:pPr/>
              <a:t>78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10" name="Picture 9" descr="screen capture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18388" y="1340285"/>
            <a:ext cx="4673920" cy="4215008"/>
          </a:xfrm>
          <a:prstGeom prst="rect">
            <a:avLst/>
          </a:prstGeom>
        </p:spPr>
      </p:pic>
    </p:spTree>
  </p:cSld>
  <p:clrMapOvr>
    <a:masterClrMapping/>
  </p:clrMapOvr>
  <p:transition spd="slow" advClick="0" advTm="28000">
    <p:fade thruBlk="1"/>
    <p:sndAc>
      <p:stSnd>
        <p:snd r:embed="rId3" name="81f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4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672318"/>
          </a:xfrm>
        </p:spPr>
        <p:txBody>
          <a:bodyPr/>
          <a:lstStyle/>
          <a:p>
            <a:r>
              <a:rPr lang="en-US" i="1" smtClean="0">
                <a:latin typeface="Trebuchet MS" pitchFamily="34" charset="0"/>
              </a:rPr>
              <a:t>Monitoring Changes in</a:t>
            </a:r>
            <a:br>
              <a:rPr lang="en-US" i="1" smtClean="0">
                <a:latin typeface="Trebuchet MS" pitchFamily="34" charset="0"/>
              </a:rPr>
            </a:br>
            <a:r>
              <a:rPr lang="en-US" i="1" smtClean="0">
                <a:latin typeface="Trebuchet MS" pitchFamily="34" charset="0"/>
              </a:rPr>
              <a:t>Wilderness Character</a:t>
            </a:r>
            <a:endParaRPr lang="en-US" i="1" dirty="0">
              <a:latin typeface="Trebuchet MS" pitchFamily="34" charset="0"/>
            </a:endParaRPr>
          </a:p>
        </p:txBody>
      </p:sp>
      <p:sp>
        <p:nvSpPr>
          <p:cNvPr id="3604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784602"/>
            <a:ext cx="6400800" cy="700314"/>
          </a:xfrm>
        </p:spPr>
        <p:txBody>
          <a:bodyPr/>
          <a:lstStyle/>
          <a:p>
            <a:r>
              <a:rPr lang="en-US" i="1" dirty="0" smtClean="0">
                <a:latin typeface="Trebuchet MS" pitchFamily="34" charset="0"/>
              </a:rPr>
              <a:t>Why, What, and How</a:t>
            </a:r>
            <a:endParaRPr lang="en-US" i="1" dirty="0">
              <a:latin typeface="Trebuchet MS" pitchFamily="34" charset="0"/>
            </a:endParaRPr>
          </a:p>
        </p:txBody>
      </p:sp>
      <p:pic>
        <p:nvPicPr>
          <p:cNvPr id="4" name="Picture 3" descr="Kofa (P) corrected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49945" y="4707035"/>
            <a:ext cx="8229600" cy="15984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1256" y="6245225"/>
            <a:ext cx="805543" cy="476250"/>
          </a:xfrm>
        </p:spPr>
        <p:txBody>
          <a:bodyPr/>
          <a:lstStyle/>
          <a:p>
            <a:fld id="{33D79626-223C-4A39-9755-E91BE80936F7}" type="slidenum">
              <a:rPr lang="en-US" smtClean="0">
                <a:solidFill>
                  <a:srgbClr val="000000"/>
                </a:solidFill>
              </a:rPr>
              <a:pPr/>
              <a:t>79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540000">
              <a:alpha val="60000"/>
            </a:srgb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6000" b="1" i="0" u="none" strike="noStrike" cap="none" normalizeH="0" baseline="0" smtClean="0">
              <a:ln>
                <a:noFill/>
              </a:ln>
              <a:solidFill>
                <a:srgbClr val="FFFF66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7" name="Rectangle 3"/>
          <p:cNvSpPr>
            <a:spLocks noGrp="1" noChangeArrowheads="1"/>
          </p:cNvSpPr>
          <p:nvPr>
            <p:ph idx="1"/>
          </p:nvPr>
        </p:nvSpPr>
        <p:spPr>
          <a:xfrm>
            <a:off x="1661886" y="1614714"/>
            <a:ext cx="7086600" cy="4530725"/>
          </a:xfrm>
        </p:spPr>
        <p:txBody>
          <a:bodyPr/>
          <a:lstStyle/>
          <a:p>
            <a:pPr>
              <a:spcBef>
                <a:spcPts val="0"/>
              </a:spcBef>
              <a:buFontTx/>
              <a:buNone/>
            </a:pPr>
            <a:r>
              <a:rPr lang="en-US" sz="2800" b="1" dirty="0">
                <a:solidFill>
                  <a:srgbClr val="008000"/>
                </a:solidFill>
                <a:latin typeface="Centaur" pitchFamily="18" charset="0"/>
              </a:rPr>
              <a:t>“…an improper evaluation of the wilderness character of the area….”</a:t>
            </a:r>
          </a:p>
          <a:p>
            <a:pPr algn="r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sz="2000" b="1" i="1" dirty="0">
                <a:solidFill>
                  <a:srgbClr val="008000"/>
                </a:solidFill>
                <a:latin typeface="Centaur" pitchFamily="18" charset="0"/>
              </a:rPr>
              <a:t>Barnes v. Babbitt</a:t>
            </a:r>
            <a:r>
              <a:rPr lang="en-US" sz="2000" b="1" dirty="0">
                <a:solidFill>
                  <a:srgbClr val="008000"/>
                </a:solidFill>
                <a:latin typeface="Centaur" pitchFamily="18" charset="0"/>
              </a:rPr>
              <a:t> (D. Ariz.) (2004)</a:t>
            </a:r>
          </a:p>
          <a:p>
            <a:pPr>
              <a:spcBef>
                <a:spcPts val="1200"/>
              </a:spcBef>
              <a:buFontTx/>
              <a:buNone/>
            </a:pPr>
            <a:r>
              <a:rPr lang="en-US" sz="2800" b="1" dirty="0">
                <a:solidFill>
                  <a:srgbClr val="008000"/>
                </a:solidFill>
                <a:latin typeface="Centaur" pitchFamily="18" charset="0"/>
              </a:rPr>
              <a:t>“‘Natural conditions’…are part of the ‘wilderness character’ to be preserved.”</a:t>
            </a:r>
          </a:p>
          <a:p>
            <a:pPr algn="r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sz="2000" b="1" i="1" dirty="0">
                <a:solidFill>
                  <a:srgbClr val="008000"/>
                </a:solidFill>
                <a:latin typeface="Centaur" pitchFamily="18" charset="0"/>
              </a:rPr>
              <a:t>Wilderness Soc. v. </a:t>
            </a:r>
            <a:r>
              <a:rPr lang="en-US" sz="2000" b="1" i="1" dirty="0" err="1">
                <a:solidFill>
                  <a:srgbClr val="008000"/>
                </a:solidFill>
                <a:latin typeface="Centaur" pitchFamily="18" charset="0"/>
              </a:rPr>
              <a:t>USFWS</a:t>
            </a:r>
            <a:r>
              <a:rPr lang="en-US" sz="2000" b="1" dirty="0">
                <a:solidFill>
                  <a:srgbClr val="008000"/>
                </a:solidFill>
                <a:latin typeface="Centaur" pitchFamily="18" charset="0"/>
              </a:rPr>
              <a:t> (9</a:t>
            </a:r>
            <a:r>
              <a:rPr lang="en-US" sz="2000" b="1" baseline="30000" dirty="0">
                <a:solidFill>
                  <a:srgbClr val="008000"/>
                </a:solidFill>
                <a:latin typeface="Centaur" pitchFamily="18" charset="0"/>
              </a:rPr>
              <a:t>th</a:t>
            </a:r>
            <a:r>
              <a:rPr lang="en-US" sz="2000" b="1" dirty="0">
                <a:solidFill>
                  <a:srgbClr val="008000"/>
                </a:solidFill>
                <a:latin typeface="Centaur" pitchFamily="18" charset="0"/>
              </a:rPr>
              <a:t> Cir. En banc) (2003)</a:t>
            </a:r>
          </a:p>
          <a:p>
            <a:pPr>
              <a:spcBef>
                <a:spcPts val="1200"/>
              </a:spcBef>
              <a:buFontTx/>
              <a:buNone/>
            </a:pPr>
            <a:r>
              <a:rPr lang="en-US" sz="2800" b="1" dirty="0">
                <a:solidFill>
                  <a:srgbClr val="008000"/>
                </a:solidFill>
                <a:latin typeface="Centaur" pitchFamily="18" charset="0"/>
              </a:rPr>
              <a:t>“…that action degrades the wilderness character….”</a:t>
            </a:r>
          </a:p>
          <a:p>
            <a:pPr algn="r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sz="2000" b="1" i="1" dirty="0" err="1">
                <a:solidFill>
                  <a:srgbClr val="008000"/>
                </a:solidFill>
                <a:latin typeface="Centaur" pitchFamily="18" charset="0"/>
              </a:rPr>
              <a:t>Izaak</a:t>
            </a:r>
            <a:r>
              <a:rPr lang="en-US" sz="2000" b="1" i="1" dirty="0">
                <a:solidFill>
                  <a:srgbClr val="008000"/>
                </a:solidFill>
                <a:latin typeface="Centaur" pitchFamily="18" charset="0"/>
              </a:rPr>
              <a:t> Walton League v. </a:t>
            </a:r>
            <a:r>
              <a:rPr lang="en-US" sz="2000" b="1" i="1" dirty="0" err="1">
                <a:solidFill>
                  <a:srgbClr val="008000"/>
                </a:solidFill>
                <a:latin typeface="Centaur" pitchFamily="18" charset="0"/>
              </a:rPr>
              <a:t>Kimbell</a:t>
            </a:r>
            <a:r>
              <a:rPr lang="en-US" sz="2000" b="1" dirty="0">
                <a:solidFill>
                  <a:srgbClr val="008000"/>
                </a:solidFill>
                <a:latin typeface="Centaur" pitchFamily="18" charset="0"/>
              </a:rPr>
              <a:t> (D. Minn.) (2007)</a:t>
            </a:r>
          </a:p>
          <a:p>
            <a:pPr>
              <a:spcBef>
                <a:spcPts val="1200"/>
              </a:spcBef>
              <a:buFontTx/>
              <a:buNone/>
            </a:pPr>
            <a:r>
              <a:rPr lang="en-US" sz="2800" b="1" dirty="0">
                <a:solidFill>
                  <a:srgbClr val="008000"/>
                </a:solidFill>
                <a:latin typeface="Centaur" pitchFamily="18" charset="0"/>
              </a:rPr>
              <a:t>“[The decision] is in direct contradiction of the mandate to preserve the wilderness character.”</a:t>
            </a:r>
          </a:p>
          <a:p>
            <a:pPr algn="r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sz="2000" b="1" i="1" dirty="0" err="1">
                <a:solidFill>
                  <a:srgbClr val="008000"/>
                </a:solidFill>
                <a:latin typeface="Centaur" pitchFamily="18" charset="0"/>
              </a:rPr>
              <a:t>OLYM</a:t>
            </a:r>
            <a:r>
              <a:rPr lang="en-US" sz="2000" b="1" i="1" dirty="0">
                <a:solidFill>
                  <a:srgbClr val="008000"/>
                </a:solidFill>
                <a:latin typeface="Centaur" pitchFamily="18" charset="0"/>
              </a:rPr>
              <a:t> Park Assoc. v. </a:t>
            </a:r>
            <a:r>
              <a:rPr lang="en-US" sz="2000" b="1" i="1" dirty="0" err="1">
                <a:solidFill>
                  <a:srgbClr val="008000"/>
                </a:solidFill>
                <a:latin typeface="Centaur" pitchFamily="18" charset="0"/>
              </a:rPr>
              <a:t>Mainella</a:t>
            </a:r>
            <a:r>
              <a:rPr lang="en-US" sz="2000" b="1" dirty="0">
                <a:solidFill>
                  <a:srgbClr val="008000"/>
                </a:solidFill>
                <a:latin typeface="Centaur" pitchFamily="18" charset="0"/>
              </a:rPr>
              <a:t> (West. D. WA) (2005)</a:t>
            </a:r>
          </a:p>
        </p:txBody>
      </p:sp>
      <p:pic>
        <p:nvPicPr>
          <p:cNvPr id="123908" name="Picture 4" descr="blmlogo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75872" y="1808686"/>
            <a:ext cx="609600" cy="530225"/>
          </a:xfrm>
          <a:prstGeom prst="rect">
            <a:avLst/>
          </a:prstGeom>
          <a:noFill/>
        </p:spPr>
      </p:pic>
      <p:pic>
        <p:nvPicPr>
          <p:cNvPr id="123909" name="Picture 5" descr="F+Wlogo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101272" y="3000810"/>
            <a:ext cx="527050" cy="628650"/>
          </a:xfrm>
          <a:prstGeom prst="rect">
            <a:avLst/>
          </a:prstGeom>
          <a:noFill/>
        </p:spPr>
      </p:pic>
      <p:pic>
        <p:nvPicPr>
          <p:cNvPr id="123910" name="Picture 6" descr="usfslogo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088572" y="4249038"/>
            <a:ext cx="558800" cy="620713"/>
          </a:xfrm>
          <a:prstGeom prst="rect">
            <a:avLst/>
          </a:prstGeom>
          <a:noFill/>
        </p:spPr>
      </p:pic>
      <p:pic>
        <p:nvPicPr>
          <p:cNvPr id="123911" name="Picture 7" descr="arowhead flat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061357" y="5076366"/>
            <a:ext cx="590550" cy="762000"/>
          </a:xfrm>
          <a:prstGeom prst="rect">
            <a:avLst/>
          </a:prstGeom>
          <a:noFill/>
        </p:spPr>
      </p:pic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449943" y="130626"/>
            <a:ext cx="7322457" cy="1447800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 </a:t>
            </a: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>in</a:t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>Court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0065C-6A96-408A-BBD5-DF260F4D23C6}" type="slidenum">
              <a:rPr lang="en-US" smtClean="0">
                <a:solidFill>
                  <a:srgbClr val="000000"/>
                </a:solidFill>
              </a:rPr>
              <a:pPr/>
              <a:t>8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24000">
    <p:randomBar/>
    <p:sndAc>
      <p:stSnd>
        <p:snd r:embed="rId3" name="07f2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3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3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3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3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39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39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3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39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39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3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39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39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Lake reflection dark blue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78971" y="1582057"/>
            <a:ext cx="8186058" cy="48767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222" name="Line 19"/>
          <p:cNvSpPr>
            <a:spLocks noChangeShapeType="1"/>
          </p:cNvSpPr>
          <p:nvPr/>
        </p:nvSpPr>
        <p:spPr bwMode="auto">
          <a:xfrm>
            <a:off x="2438400" y="2196653"/>
            <a:ext cx="5108575" cy="3133725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/>
          </a:ln>
          <a:effectLst>
            <a:outerShdw blurRad="63500" dist="25400" dir="2700000" algn="ctr" rotWithShape="0">
              <a:srgbClr val="000000">
                <a:alpha val="74000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endParaRPr lang="en-US"/>
          </a:p>
        </p:txBody>
      </p:sp>
      <p:grpSp>
        <p:nvGrpSpPr>
          <p:cNvPr id="2" name="Group 22"/>
          <p:cNvGrpSpPr/>
          <p:nvPr/>
        </p:nvGrpSpPr>
        <p:grpSpPr>
          <a:xfrm>
            <a:off x="4183063" y="2831653"/>
            <a:ext cx="3490912" cy="701675"/>
            <a:chOff x="4183063" y="2831653"/>
            <a:chExt cx="3490912" cy="701675"/>
          </a:xfrm>
        </p:grpSpPr>
        <p:sp>
          <p:nvSpPr>
            <p:cNvPr id="9223" name="Rectangle 21"/>
            <p:cNvSpPr>
              <a:spLocks noChangeArrowheads="1"/>
            </p:cNvSpPr>
            <p:nvPr/>
          </p:nvSpPr>
          <p:spPr bwMode="auto">
            <a:xfrm>
              <a:off x="4183063" y="3214241"/>
              <a:ext cx="228600" cy="228600"/>
            </a:xfrm>
            <a:prstGeom prst="rect">
              <a:avLst/>
            </a:prstGeom>
            <a:solidFill>
              <a:srgbClr val="000000"/>
            </a:solidFill>
            <a:ln w="9525">
              <a:solidFill>
                <a:srgbClr val="FFFF99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24" name="Text Box 22"/>
            <p:cNvSpPr txBox="1">
              <a:spLocks noChangeArrowheads="1"/>
            </p:cNvSpPr>
            <p:nvPr/>
          </p:nvSpPr>
          <p:spPr bwMode="auto">
            <a:xfrm>
              <a:off x="4495800" y="2831653"/>
              <a:ext cx="3178175" cy="701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buFontTx/>
                <a:buNone/>
              </a:pPr>
              <a:r>
                <a:rPr lang="en-US" sz="2000" i="0" dirty="0">
                  <a:solidFill>
                    <a:srgbClr val="800000"/>
                  </a:solidFill>
                  <a:latin typeface="Trebuchet MS" pitchFamily="34" charset="0"/>
                </a:rPr>
                <a:t>Wilderness “X” at time of designation</a:t>
              </a:r>
            </a:p>
          </p:txBody>
        </p:sp>
      </p:grpSp>
      <p:grpSp>
        <p:nvGrpSpPr>
          <p:cNvPr id="3" name="Group 21"/>
          <p:cNvGrpSpPr/>
          <p:nvPr/>
        </p:nvGrpSpPr>
        <p:grpSpPr>
          <a:xfrm>
            <a:off x="1800225" y="5541971"/>
            <a:ext cx="6343650" cy="739320"/>
            <a:chOff x="1800225" y="5541971"/>
            <a:chExt cx="6343650" cy="739320"/>
          </a:xfrm>
        </p:grpSpPr>
        <p:sp>
          <p:nvSpPr>
            <p:cNvPr id="9230" name="Line 12"/>
            <p:cNvSpPr>
              <a:spLocks noChangeShapeType="1"/>
            </p:cNvSpPr>
            <p:nvPr/>
          </p:nvSpPr>
          <p:spPr bwMode="auto">
            <a:xfrm rot="5400000">
              <a:off x="4983163" y="2601921"/>
              <a:ext cx="0" cy="5880100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220" name="Text Box 14"/>
            <p:cNvSpPr txBox="1">
              <a:spLocks noChangeArrowheads="1"/>
            </p:cNvSpPr>
            <p:nvPr/>
          </p:nvSpPr>
          <p:spPr bwMode="auto">
            <a:xfrm>
              <a:off x="2876550" y="5952678"/>
              <a:ext cx="4262438" cy="328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25400" dir="2700000" algn="ctr" rotWithShape="0">
                <a:srgbClr val="000000">
                  <a:alpha val="74000"/>
                </a:srgbClr>
              </a:outerShdw>
            </a:effectLst>
          </p:spPr>
          <p:txBody>
            <a:bodyPr>
              <a:spAutoFit/>
            </a:bodyPr>
            <a:lstStyle/>
            <a:p>
              <a:pPr marL="231775" indent="-231775">
                <a:lnSpc>
                  <a:spcPct val="60000"/>
                </a:lnSpc>
                <a:buFontTx/>
                <a:buNone/>
                <a:defRPr/>
              </a:pPr>
              <a:r>
                <a:rPr lang="en-US" i="0" dirty="0">
                  <a:solidFill>
                    <a:srgbClr val="FFFF00"/>
                  </a:solidFill>
                  <a:latin typeface="Trebuchet MS" pitchFamily="34" charset="0"/>
                </a:rPr>
                <a:t>Modern Human Influence</a:t>
              </a:r>
            </a:p>
          </p:txBody>
        </p:sp>
        <p:sp>
          <p:nvSpPr>
            <p:cNvPr id="9225" name="TextBox 15"/>
            <p:cNvSpPr txBox="1">
              <a:spLocks noChangeArrowheads="1"/>
            </p:cNvSpPr>
            <p:nvPr/>
          </p:nvSpPr>
          <p:spPr bwMode="auto">
            <a:xfrm>
              <a:off x="7046913" y="5603428"/>
              <a:ext cx="1096962" cy="338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25400" dir="2700000" algn="ctr" rotWithShape="0">
                <a:srgbClr val="000000">
                  <a:alpha val="74000"/>
                </a:srgbClr>
              </a:outerShdw>
            </a:effectLst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lang="en-US" sz="1600" i="0" dirty="0" smtClean="0">
                  <a:solidFill>
                    <a:srgbClr val="FFFF00"/>
                  </a:solidFill>
                  <a:latin typeface="Trebuchet MS" pitchFamily="34" charset="0"/>
                </a:rPr>
                <a:t>more</a:t>
              </a:r>
              <a:endParaRPr lang="en-US" sz="1600" i="0" dirty="0">
                <a:solidFill>
                  <a:srgbClr val="FFFF00"/>
                </a:solidFill>
                <a:latin typeface="Trebuchet MS" pitchFamily="34" charset="0"/>
              </a:endParaRPr>
            </a:p>
          </p:txBody>
        </p:sp>
        <p:sp>
          <p:nvSpPr>
            <p:cNvPr id="9226" name="TextBox 16"/>
            <p:cNvSpPr txBox="1">
              <a:spLocks noChangeArrowheads="1"/>
            </p:cNvSpPr>
            <p:nvPr/>
          </p:nvSpPr>
          <p:spPr bwMode="auto">
            <a:xfrm>
              <a:off x="1800225" y="5611366"/>
              <a:ext cx="1096963" cy="338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25400" dir="2700000" algn="ctr" rotWithShape="0">
                <a:srgbClr val="000000">
                  <a:alpha val="74000"/>
                </a:srgbClr>
              </a:outerShdw>
            </a:effectLst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lang="en-US" sz="1600" i="0" dirty="0" smtClean="0">
                  <a:solidFill>
                    <a:srgbClr val="FFFF00"/>
                  </a:solidFill>
                  <a:latin typeface="Trebuchet MS" pitchFamily="34" charset="0"/>
                </a:rPr>
                <a:t>less</a:t>
              </a:r>
              <a:endParaRPr lang="en-US" sz="1600" i="0" dirty="0">
                <a:solidFill>
                  <a:srgbClr val="FFFF00"/>
                </a:solidFill>
                <a:latin typeface="Trebuchet MS" pitchFamily="34" charset="0"/>
              </a:endParaRPr>
            </a:p>
          </p:txBody>
        </p:sp>
      </p:grpSp>
      <p:grpSp>
        <p:nvGrpSpPr>
          <p:cNvPr id="4" name="Group 20"/>
          <p:cNvGrpSpPr/>
          <p:nvPr/>
        </p:nvGrpSpPr>
        <p:grpSpPr>
          <a:xfrm>
            <a:off x="768390" y="1882328"/>
            <a:ext cx="1263610" cy="3849688"/>
            <a:chOff x="768390" y="1882328"/>
            <a:chExt cx="1263610" cy="3849688"/>
          </a:xfrm>
        </p:grpSpPr>
        <p:sp>
          <p:nvSpPr>
            <p:cNvPr id="9229" name="Line 11"/>
            <p:cNvSpPr>
              <a:spLocks noChangeShapeType="1"/>
            </p:cNvSpPr>
            <p:nvPr/>
          </p:nvSpPr>
          <p:spPr bwMode="auto">
            <a:xfrm>
              <a:off x="2032000" y="1963746"/>
              <a:ext cx="0" cy="3600450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221" name="Text Box 17"/>
            <p:cNvSpPr txBox="1">
              <a:spLocks noChangeArrowheads="1"/>
            </p:cNvSpPr>
            <p:nvPr/>
          </p:nvSpPr>
          <p:spPr bwMode="auto">
            <a:xfrm rot="16200000">
              <a:off x="-800549" y="3542881"/>
              <a:ext cx="3599543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25400" dir="2700000" algn="ctr" rotWithShape="0">
                <a:srgbClr val="000000">
                  <a:alpha val="74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>
                <a:buFontTx/>
                <a:buNone/>
                <a:defRPr/>
              </a:pPr>
              <a:r>
                <a:rPr lang="en-US" i="0" dirty="0">
                  <a:solidFill>
                    <a:srgbClr val="FFFF00"/>
                  </a:solidFill>
                  <a:latin typeface="Trebuchet MS" pitchFamily="34" charset="0"/>
                </a:rPr>
                <a:t>Wilderness Character</a:t>
              </a:r>
            </a:p>
          </p:txBody>
        </p:sp>
        <p:sp>
          <p:nvSpPr>
            <p:cNvPr id="9227" name="TextBox 17"/>
            <p:cNvSpPr txBox="1">
              <a:spLocks noChangeArrowheads="1"/>
            </p:cNvSpPr>
            <p:nvPr/>
          </p:nvSpPr>
          <p:spPr bwMode="auto">
            <a:xfrm rot="16200000">
              <a:off x="1304925" y="2261741"/>
              <a:ext cx="1096963" cy="338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25400" dir="2700000" algn="ctr" rotWithShape="0">
                <a:srgbClr val="000000">
                  <a:alpha val="74000"/>
                </a:srgbClr>
              </a:outerShdw>
            </a:effectLst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lang="en-US" sz="1600" i="0" dirty="0" smtClean="0">
                  <a:solidFill>
                    <a:srgbClr val="FFFF00"/>
                  </a:solidFill>
                  <a:latin typeface="Trebuchet MS" pitchFamily="34" charset="0"/>
                </a:rPr>
                <a:t>improved</a:t>
              </a:r>
              <a:endParaRPr lang="en-US" sz="1600" i="0" dirty="0">
                <a:solidFill>
                  <a:srgbClr val="FFFF00"/>
                </a:solidFill>
                <a:latin typeface="Trebuchet MS" pitchFamily="34" charset="0"/>
              </a:endParaRPr>
            </a:p>
          </p:txBody>
        </p:sp>
        <p:sp>
          <p:nvSpPr>
            <p:cNvPr id="9228" name="TextBox 18"/>
            <p:cNvSpPr txBox="1">
              <a:spLocks noChangeArrowheads="1"/>
            </p:cNvSpPr>
            <p:nvPr/>
          </p:nvSpPr>
          <p:spPr bwMode="auto">
            <a:xfrm rot="16200000">
              <a:off x="1300956" y="5013672"/>
              <a:ext cx="1096963" cy="339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25400" dir="2700000" algn="ctr" rotWithShape="0">
                <a:srgbClr val="000000">
                  <a:alpha val="74000"/>
                </a:srgbClr>
              </a:outerShdw>
            </a:effectLst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lang="en-US" sz="1600" i="0" dirty="0" smtClean="0">
                  <a:solidFill>
                    <a:srgbClr val="FFFF00"/>
                  </a:solidFill>
                  <a:latin typeface="Trebuchet MS" pitchFamily="34" charset="0"/>
                </a:rPr>
                <a:t>degraded</a:t>
              </a:r>
              <a:endParaRPr lang="en-US" sz="1600" i="0" dirty="0">
                <a:solidFill>
                  <a:srgbClr val="FFFF00"/>
                </a:solidFill>
                <a:latin typeface="Trebuchet MS" pitchFamily="34" charset="0"/>
              </a:endParaRPr>
            </a:p>
          </p:txBody>
        </p:sp>
      </p:grpSp>
      <p:sp>
        <p:nvSpPr>
          <p:cNvPr id="15" name="Rectangle 2"/>
          <p:cNvSpPr txBox="1">
            <a:spLocks noChangeArrowheads="1"/>
          </p:cNvSpPr>
          <p:nvPr/>
        </p:nvSpPr>
        <p:spPr>
          <a:xfrm>
            <a:off x="449943" y="130626"/>
            <a:ext cx="7322457" cy="1447800"/>
          </a:xfrm>
          <a:prstGeom prst="rect">
            <a:avLst/>
          </a:prstGeom>
        </p:spPr>
        <p:txBody>
          <a:bodyPr/>
          <a:lstStyle/>
          <a:p>
            <a:pPr lvl="0" algn="l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4000" b="0" kern="0" dirty="0" smtClean="0">
                <a:solidFill>
                  <a:srgbClr val="800000"/>
                </a:solidFill>
                <a:latin typeface="Trebuchet MS" pitchFamily="34" charset="0"/>
                <a:cs typeface="Lucida Sans Unicode" pitchFamily="34" charset="0"/>
              </a:rPr>
              <a:t>Wilderness Character in </a:t>
            </a: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/>
            </a:r>
            <a:b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</a:br>
            <a:r>
              <a:rPr kumimoji="0" lang="en-US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rebuchet MS" pitchFamily="34" charset="0"/>
                <a:ea typeface="+mj-ea"/>
                <a:cs typeface="Lucida Sans Unicode" pitchFamily="34" charset="0"/>
              </a:rPr>
              <a:t>Stewardship</a:t>
            </a:r>
          </a:p>
        </p:txBody>
      </p:sp>
      <p:grpSp>
        <p:nvGrpSpPr>
          <p:cNvPr id="5" name="Group 23"/>
          <p:cNvGrpSpPr/>
          <p:nvPr/>
        </p:nvGrpSpPr>
        <p:grpSpPr>
          <a:xfrm>
            <a:off x="1190199" y="3136732"/>
            <a:ext cx="2992865" cy="338554"/>
            <a:chOff x="1190199" y="3136732"/>
            <a:chExt cx="2992865" cy="338554"/>
          </a:xfrm>
        </p:grpSpPr>
        <p:cxnSp>
          <p:nvCxnSpPr>
            <p:cNvPr id="19" name="Straight Connector 18"/>
            <p:cNvCxnSpPr>
              <a:stCxn id="9223" idx="1"/>
            </p:cNvCxnSpPr>
            <p:nvPr/>
          </p:nvCxnSpPr>
          <p:spPr bwMode="auto">
            <a:xfrm rot="10800000" flipV="1">
              <a:off x="1814287" y="3328540"/>
              <a:ext cx="2368777" cy="9745"/>
            </a:xfrm>
            <a:prstGeom prst="line">
              <a:avLst/>
            </a:prstGeom>
            <a:solidFill>
              <a:schemeClr val="accent1"/>
            </a:solidFill>
            <a:ln w="22225" cap="flat" cmpd="sng" algn="ctr">
              <a:solidFill>
                <a:srgbClr val="800000"/>
              </a:solidFill>
              <a:prstDash val="dash"/>
              <a:round/>
              <a:headEnd type="none" w="sm" len="sm"/>
              <a:tailEnd type="none" w="sm" len="sm"/>
            </a:ln>
            <a:effectLst/>
          </p:spPr>
        </p:cxnSp>
        <p:sp>
          <p:nvSpPr>
            <p:cNvPr id="20" name="TextBox 16"/>
            <p:cNvSpPr txBox="1">
              <a:spLocks noChangeArrowheads="1"/>
            </p:cNvSpPr>
            <p:nvPr/>
          </p:nvSpPr>
          <p:spPr bwMode="auto">
            <a:xfrm>
              <a:off x="1190199" y="3136732"/>
              <a:ext cx="785352" cy="338554"/>
            </a:xfrm>
            <a:prstGeom prst="rect">
              <a:avLst/>
            </a:prstGeom>
            <a:blipFill>
              <a:blip r:embed="rId5" cstate="email"/>
              <a:stretch>
                <a:fillRect/>
              </a:stretch>
            </a:blipFill>
            <a:ln w="9525">
              <a:noFill/>
              <a:miter lim="800000"/>
              <a:headEnd/>
              <a:tailEnd/>
            </a:ln>
            <a:effectLst>
              <a:innerShdw blurRad="228600">
                <a:srgbClr val="800000">
                  <a:alpha val="95000"/>
                </a:srgbClr>
              </a:innerShdw>
            </a:effectLst>
          </p:spPr>
          <p:txBody>
            <a:bodyPr wrap="square">
              <a:spAutoFit/>
            </a:bodyPr>
            <a:lstStyle/>
            <a:p>
              <a:pPr>
                <a:buFontTx/>
                <a:buNone/>
                <a:defRPr/>
              </a:pPr>
              <a:r>
                <a:rPr lang="en-US" sz="1600" i="0" dirty="0" smtClean="0">
                  <a:solidFill>
                    <a:srgbClr val="FFFF00"/>
                  </a:solidFill>
                  <a:latin typeface="Trebuchet MS" pitchFamily="34" charset="0"/>
                </a:rPr>
                <a:t>stable</a:t>
              </a:r>
              <a:endParaRPr lang="en-US" sz="1600" i="0" dirty="0">
                <a:solidFill>
                  <a:srgbClr val="FFFF00"/>
                </a:solidFill>
                <a:latin typeface="Trebuchet MS" pitchFamily="34" charset="0"/>
              </a:endParaRPr>
            </a:p>
          </p:txBody>
        </p:sp>
      </p:grpSp>
      <p:sp>
        <p:nvSpPr>
          <p:cNvPr id="26" name="Slide Number Placeholder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B58E7-F8C4-4FA1-8A92-A4E04551783C}" type="slidenum">
              <a:rPr lang="en-US" smtClean="0">
                <a:solidFill>
                  <a:srgbClr val="000000"/>
                </a:solidFill>
              </a:rPr>
              <a:pPr/>
              <a:t>9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 advClick="0" advTm="52000">
    <p:fade thruBlk="1"/>
    <p:sndAc>
      <p:stSnd>
        <p:snd r:embed="rId3" name="08f2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9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 animBg="1"/>
    </p:bldLst>
  </p:timing>
</p:sld>
</file>

<file path=ppt/theme/theme1.xml><?xml version="1.0" encoding="utf-8"?>
<a:theme xmlns:a="http://schemas.openxmlformats.org/drawingml/2006/main" name="TemplateWSPF">
  <a:themeElements>
    <a:clrScheme name="TemplateWSPF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emplateWSPF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6000" b="1" i="0" u="none" strike="noStrike" cap="none" normalizeH="0" baseline="0" smtClean="0">
            <a:ln>
              <a:noFill/>
            </a:ln>
            <a:solidFill>
              <a:srgbClr val="FFFF66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6000" b="1" i="0" u="none" strike="noStrike" cap="none" normalizeH="0" baseline="0" smtClean="0">
            <a:ln>
              <a:noFill/>
            </a:ln>
            <a:solidFill>
              <a:srgbClr val="FFFF66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emplateWSPF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WSPF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WSPF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WSPF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WSPF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WSPF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WSPF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WSPF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WSPF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WSPF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WSPF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WSPF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17331</TotalTime>
  <Words>3490</Words>
  <Application>Microsoft Office PowerPoint</Application>
  <PresentationFormat>On-screen Show (4:3)</PresentationFormat>
  <Paragraphs>1069</Paragraphs>
  <Slides>79</Slides>
  <Notes>79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79</vt:i4>
      </vt:variant>
    </vt:vector>
  </HeadingPairs>
  <TitlesOfParts>
    <vt:vector size="80" baseType="lpstr">
      <vt:lpstr>TemplateWSPF</vt:lpstr>
      <vt:lpstr>Monitoring Changes in Wilderness Character</vt:lpstr>
      <vt:lpstr>Monitoring Changes in Wilderness Character</vt:lpstr>
      <vt:lpstr>Slide 3</vt:lpstr>
      <vt:lpstr>Slide 4</vt:lpstr>
      <vt:lpstr> 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  <vt:lpstr>Slide 70</vt:lpstr>
      <vt:lpstr>Slide 71</vt:lpstr>
      <vt:lpstr>Slide 72</vt:lpstr>
      <vt:lpstr>Slide 73</vt:lpstr>
      <vt:lpstr>Slide 74</vt:lpstr>
      <vt:lpstr>Slide 75</vt:lpstr>
      <vt:lpstr>Slide 76</vt:lpstr>
      <vt:lpstr>Slide 77</vt:lpstr>
      <vt:lpstr>Slide 78</vt:lpstr>
      <vt:lpstr>Monitoring Changes in Wilderness Character</vt:lpstr>
    </vt:vector>
  </TitlesOfParts>
  <Company>USDA Forest Service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Monitoring Changes in Wilderness Character</dc:title>
  <dc:creator>Peter Landres, Chris Barns</dc:creator>
  <cp:lastModifiedBy>Lisa Eidson</cp:lastModifiedBy>
  <cp:revision>1376</cp:revision>
  <dcterms:created xsi:type="dcterms:W3CDTF">2002-05-14T16:39:57Z</dcterms:created>
  <dcterms:modified xsi:type="dcterms:W3CDTF">2010-05-21T18:18:53Z</dcterms:modified>
</cp:coreProperties>
</file>