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1"/>
  </p:sldMasterIdLst>
  <p:notesMasterIdLst>
    <p:notesMasterId r:id="rId77"/>
  </p:notesMasterIdLst>
  <p:handoutMasterIdLst>
    <p:handoutMasterId r:id="rId78"/>
  </p:handoutMasterIdLst>
  <p:sldIdLst>
    <p:sldId id="516" r:id="rId2"/>
    <p:sldId id="517" r:id="rId3"/>
    <p:sldId id="588" r:id="rId4"/>
    <p:sldId id="342" r:id="rId5"/>
    <p:sldId id="488" r:id="rId6"/>
    <p:sldId id="451" r:id="rId7"/>
    <p:sldId id="504" r:id="rId8"/>
    <p:sldId id="489" r:id="rId9"/>
    <p:sldId id="589" r:id="rId10"/>
    <p:sldId id="590" r:id="rId11"/>
    <p:sldId id="591" r:id="rId12"/>
    <p:sldId id="592" r:id="rId13"/>
    <p:sldId id="427" r:id="rId14"/>
    <p:sldId id="375" r:id="rId15"/>
    <p:sldId id="349" r:id="rId16"/>
    <p:sldId id="522" r:id="rId17"/>
    <p:sldId id="524" r:id="rId18"/>
    <p:sldId id="529" r:id="rId19"/>
    <p:sldId id="526" r:id="rId20"/>
    <p:sldId id="518" r:id="rId21"/>
    <p:sldId id="597" r:id="rId22"/>
    <p:sldId id="519" r:id="rId23"/>
    <p:sldId id="520" r:id="rId24"/>
    <p:sldId id="351" r:id="rId25"/>
    <p:sldId id="527" r:id="rId26"/>
    <p:sldId id="530" r:id="rId27"/>
    <p:sldId id="531" r:id="rId28"/>
    <p:sldId id="532" r:id="rId29"/>
    <p:sldId id="533" r:id="rId30"/>
    <p:sldId id="534" r:id="rId31"/>
    <p:sldId id="535" r:id="rId32"/>
    <p:sldId id="536" r:id="rId33"/>
    <p:sldId id="537" r:id="rId34"/>
    <p:sldId id="538" r:id="rId35"/>
    <p:sldId id="598" r:id="rId36"/>
    <p:sldId id="539" r:id="rId37"/>
    <p:sldId id="540" r:id="rId38"/>
    <p:sldId id="541" r:id="rId39"/>
    <p:sldId id="502" r:id="rId40"/>
    <p:sldId id="546" r:id="rId41"/>
    <p:sldId id="593" r:id="rId42"/>
    <p:sldId id="543" r:id="rId43"/>
    <p:sldId id="436" r:id="rId44"/>
    <p:sldId id="509" r:id="rId45"/>
    <p:sldId id="549" r:id="rId46"/>
    <p:sldId id="550" r:id="rId47"/>
    <p:sldId id="551" r:id="rId48"/>
    <p:sldId id="554" r:id="rId49"/>
    <p:sldId id="510" r:id="rId50"/>
    <p:sldId id="555" r:id="rId51"/>
    <p:sldId id="556" r:id="rId52"/>
    <p:sldId id="557" r:id="rId53"/>
    <p:sldId id="558" r:id="rId54"/>
    <p:sldId id="559" r:id="rId55"/>
    <p:sldId id="511" r:id="rId56"/>
    <p:sldId id="560" r:id="rId57"/>
    <p:sldId id="561" r:id="rId58"/>
    <p:sldId id="562" r:id="rId59"/>
    <p:sldId id="563" r:id="rId60"/>
    <p:sldId id="564" r:id="rId61"/>
    <p:sldId id="586" r:id="rId62"/>
    <p:sldId id="512" r:id="rId63"/>
    <p:sldId id="568" r:id="rId64"/>
    <p:sldId id="569" r:id="rId65"/>
    <p:sldId id="570" r:id="rId66"/>
    <p:sldId id="571" r:id="rId67"/>
    <p:sldId id="587" r:id="rId68"/>
    <p:sldId id="573" r:id="rId69"/>
    <p:sldId id="574" r:id="rId70"/>
    <p:sldId id="575" r:id="rId71"/>
    <p:sldId id="576" r:id="rId72"/>
    <p:sldId id="577" r:id="rId73"/>
    <p:sldId id="583" r:id="rId74"/>
    <p:sldId id="580" r:id="rId75"/>
    <p:sldId id="584" r:id="rId76"/>
  </p:sldIdLst>
  <p:sldSz cx="9144000" cy="6858000" type="screen4x3"/>
  <p:notesSz cx="7010400" cy="9296400"/>
  <p:defaultTextStyle>
    <a:defPPr>
      <a:defRPr lang="en-US"/>
    </a:defPPr>
    <a:lvl1pPr algn="ctr" rtl="0" fontAlgn="base">
      <a:spcBef>
        <a:spcPct val="50000"/>
      </a:spcBef>
      <a:spcAft>
        <a:spcPct val="0"/>
      </a:spcAft>
      <a:buChar char="•"/>
      <a:defRPr sz="2400" b="1" i="1" kern="1200">
        <a:solidFill>
          <a:srgbClr val="000066"/>
        </a:solidFill>
        <a:latin typeface="Arial" charset="0"/>
        <a:ea typeface="+mn-ea"/>
        <a:cs typeface="+mn-cs"/>
      </a:defRPr>
    </a:lvl1pPr>
    <a:lvl2pPr marL="457200" algn="ctr" rtl="0" fontAlgn="base">
      <a:spcBef>
        <a:spcPct val="50000"/>
      </a:spcBef>
      <a:spcAft>
        <a:spcPct val="0"/>
      </a:spcAft>
      <a:buChar char="•"/>
      <a:defRPr sz="2400" b="1" i="1" kern="1200">
        <a:solidFill>
          <a:srgbClr val="000066"/>
        </a:solidFill>
        <a:latin typeface="Arial" charset="0"/>
        <a:ea typeface="+mn-ea"/>
        <a:cs typeface="+mn-cs"/>
      </a:defRPr>
    </a:lvl2pPr>
    <a:lvl3pPr marL="914400" algn="ctr" rtl="0" fontAlgn="base">
      <a:spcBef>
        <a:spcPct val="50000"/>
      </a:spcBef>
      <a:spcAft>
        <a:spcPct val="0"/>
      </a:spcAft>
      <a:buChar char="•"/>
      <a:defRPr sz="2400" b="1" i="1" kern="1200">
        <a:solidFill>
          <a:srgbClr val="000066"/>
        </a:solidFill>
        <a:latin typeface="Arial" charset="0"/>
        <a:ea typeface="+mn-ea"/>
        <a:cs typeface="+mn-cs"/>
      </a:defRPr>
    </a:lvl3pPr>
    <a:lvl4pPr marL="1371600" algn="ctr" rtl="0" fontAlgn="base">
      <a:spcBef>
        <a:spcPct val="50000"/>
      </a:spcBef>
      <a:spcAft>
        <a:spcPct val="0"/>
      </a:spcAft>
      <a:buChar char="•"/>
      <a:defRPr sz="2400" b="1" i="1" kern="1200">
        <a:solidFill>
          <a:srgbClr val="000066"/>
        </a:solidFill>
        <a:latin typeface="Arial" charset="0"/>
        <a:ea typeface="+mn-ea"/>
        <a:cs typeface="+mn-cs"/>
      </a:defRPr>
    </a:lvl4pPr>
    <a:lvl5pPr marL="1828800" algn="ctr" rtl="0" fontAlgn="base">
      <a:spcBef>
        <a:spcPct val="50000"/>
      </a:spcBef>
      <a:spcAft>
        <a:spcPct val="0"/>
      </a:spcAft>
      <a:buChar char="•"/>
      <a:defRPr sz="2400" b="1" i="1" kern="1200">
        <a:solidFill>
          <a:srgbClr val="000066"/>
        </a:solidFill>
        <a:latin typeface="Arial" charset="0"/>
        <a:ea typeface="+mn-ea"/>
        <a:cs typeface="+mn-cs"/>
      </a:defRPr>
    </a:lvl5pPr>
    <a:lvl6pPr marL="2286000" algn="l" defTabSz="914400" rtl="0" eaLnBrk="1" latinLnBrk="0" hangingPunct="1">
      <a:defRPr sz="2400" b="1" i="1" kern="1200">
        <a:solidFill>
          <a:srgbClr val="000066"/>
        </a:solidFill>
        <a:latin typeface="Arial" charset="0"/>
        <a:ea typeface="+mn-ea"/>
        <a:cs typeface="+mn-cs"/>
      </a:defRPr>
    </a:lvl6pPr>
    <a:lvl7pPr marL="2743200" algn="l" defTabSz="914400" rtl="0" eaLnBrk="1" latinLnBrk="0" hangingPunct="1">
      <a:defRPr sz="2400" b="1" i="1" kern="1200">
        <a:solidFill>
          <a:srgbClr val="000066"/>
        </a:solidFill>
        <a:latin typeface="Arial" charset="0"/>
        <a:ea typeface="+mn-ea"/>
        <a:cs typeface="+mn-cs"/>
      </a:defRPr>
    </a:lvl7pPr>
    <a:lvl8pPr marL="3200400" algn="l" defTabSz="914400" rtl="0" eaLnBrk="1" latinLnBrk="0" hangingPunct="1">
      <a:defRPr sz="2400" b="1" i="1" kern="1200">
        <a:solidFill>
          <a:srgbClr val="000066"/>
        </a:solidFill>
        <a:latin typeface="Arial" charset="0"/>
        <a:ea typeface="+mn-ea"/>
        <a:cs typeface="+mn-cs"/>
      </a:defRPr>
    </a:lvl8pPr>
    <a:lvl9pPr marL="3657600" algn="l" defTabSz="914400" rtl="0" eaLnBrk="1" latinLnBrk="0" hangingPunct="1">
      <a:defRPr sz="2400" b="1" i="1" kern="1200">
        <a:solidFill>
          <a:srgbClr val="000066"/>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800000"/>
    <a:srgbClr val="000000"/>
    <a:srgbClr val="E5D59F"/>
    <a:srgbClr val="EAD59B"/>
    <a:srgbClr val="FFCC66"/>
    <a:srgbClr val="FFD55D"/>
    <a:srgbClr val="FFECC5"/>
    <a:srgbClr val="F4F4F0"/>
    <a:srgbClr val="CC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28" autoAdjust="0"/>
    <p:restoredTop sz="83149" autoAdjust="0"/>
  </p:normalViewPr>
  <p:slideViewPr>
    <p:cSldViewPr snapToGrid="0">
      <p:cViewPr varScale="1">
        <p:scale>
          <a:sx n="56" d="100"/>
          <a:sy n="56" d="100"/>
        </p:scale>
        <p:origin x="-2172" y="-96"/>
      </p:cViewPr>
      <p:guideLst>
        <p:guide orient="horz" pos="2160"/>
        <p:guide pos="2880"/>
      </p:guideLst>
    </p:cSldViewPr>
  </p:slideViewPr>
  <p:outlineViewPr>
    <p:cViewPr>
      <p:scale>
        <a:sx n="33" d="100"/>
        <a:sy n="33" d="100"/>
      </p:scale>
      <p:origin x="0" y="9204"/>
    </p:cViewPr>
  </p:outlineViewPr>
  <p:notesTextViewPr>
    <p:cViewPr>
      <p:scale>
        <a:sx n="100" d="100"/>
        <a:sy n="100" d="100"/>
      </p:scale>
      <p:origin x="0" y="0"/>
    </p:cViewPr>
  </p:notesTextViewPr>
  <p:sorterViewPr>
    <p:cViewPr varScale="1">
      <p:scale>
        <a:sx n="1" d="1"/>
        <a:sy n="1" d="1"/>
      </p:scale>
      <p:origin x="0" y="49080"/>
    </p:cViewPr>
  </p:sorterViewPr>
  <p:notesViewPr>
    <p:cSldViewPr snapToGrid="0">
      <p:cViewPr varScale="1">
        <p:scale>
          <a:sx n="43" d="100"/>
          <a:sy n="43" d="100"/>
        </p:scale>
        <p:origin x="-1998"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bwMode="auto">
          <a:xfrm>
            <a:off x="0" y="1"/>
            <a:ext cx="3038145"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algn="l" defTabSz="931887">
              <a:defRPr sz="1300" b="0" i="0"/>
            </a:lvl1pPr>
          </a:lstStyle>
          <a:p>
            <a:endParaRPr lang="en-US"/>
          </a:p>
        </p:txBody>
      </p:sp>
      <p:sp>
        <p:nvSpPr>
          <p:cNvPr id="112643" name="Rectangle 3"/>
          <p:cNvSpPr>
            <a:spLocks noGrp="1" noChangeArrowheads="1"/>
          </p:cNvSpPr>
          <p:nvPr>
            <p:ph type="dt" sz="quarter" idx="1"/>
          </p:nvPr>
        </p:nvSpPr>
        <p:spPr bwMode="auto">
          <a:xfrm>
            <a:off x="3972257" y="1"/>
            <a:ext cx="3038144"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algn="r" defTabSz="931887">
              <a:defRPr sz="1300" b="0" i="0"/>
            </a:lvl1pPr>
          </a:lstStyle>
          <a:p>
            <a:endParaRPr lang="en-US"/>
          </a:p>
        </p:txBody>
      </p:sp>
      <p:sp>
        <p:nvSpPr>
          <p:cNvPr id="112644" name="Rectangle 4"/>
          <p:cNvSpPr>
            <a:spLocks noGrp="1" noChangeArrowheads="1"/>
          </p:cNvSpPr>
          <p:nvPr>
            <p:ph type="ftr" sz="quarter" idx="2"/>
          </p:nvPr>
        </p:nvSpPr>
        <p:spPr bwMode="auto">
          <a:xfrm>
            <a:off x="0" y="8832195"/>
            <a:ext cx="3038145"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algn="l" defTabSz="931887">
              <a:defRPr sz="1300" b="0" i="0"/>
            </a:lvl1pPr>
          </a:lstStyle>
          <a:p>
            <a:endParaRPr lang="en-US"/>
          </a:p>
        </p:txBody>
      </p:sp>
      <p:sp>
        <p:nvSpPr>
          <p:cNvPr id="112645" name="Rectangle 5"/>
          <p:cNvSpPr>
            <a:spLocks noGrp="1" noChangeArrowheads="1"/>
          </p:cNvSpPr>
          <p:nvPr>
            <p:ph type="sldNum" sz="quarter" idx="3"/>
          </p:nvPr>
        </p:nvSpPr>
        <p:spPr bwMode="auto">
          <a:xfrm>
            <a:off x="3972257" y="8832195"/>
            <a:ext cx="3038144"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algn="r" defTabSz="931887">
              <a:defRPr sz="1300" b="0" i="0"/>
            </a:lvl1pPr>
          </a:lstStyle>
          <a:p>
            <a:fld id="{CAC4BBD2-E978-4173-A396-BA42668434B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1"/>
            <a:ext cx="3038145"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algn="l" defTabSz="931887">
              <a:spcBef>
                <a:spcPct val="0"/>
              </a:spcBef>
              <a:buFontTx/>
              <a:buNone/>
              <a:defRPr sz="1300" b="0" i="0">
                <a:solidFill>
                  <a:schemeClr val="tx1"/>
                </a:solidFill>
              </a:defRPr>
            </a:lvl1pPr>
          </a:lstStyle>
          <a:p>
            <a:endParaRPr lang="en-US"/>
          </a:p>
        </p:txBody>
      </p:sp>
      <p:sp>
        <p:nvSpPr>
          <p:cNvPr id="27651" name="Rectangle 3"/>
          <p:cNvSpPr>
            <a:spLocks noGrp="1" noChangeArrowheads="1"/>
          </p:cNvSpPr>
          <p:nvPr>
            <p:ph type="dt" idx="1"/>
          </p:nvPr>
        </p:nvSpPr>
        <p:spPr bwMode="auto">
          <a:xfrm>
            <a:off x="3972257" y="1"/>
            <a:ext cx="3038144" cy="464205"/>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lvl1pPr algn="r" defTabSz="931887">
              <a:spcBef>
                <a:spcPct val="0"/>
              </a:spcBef>
              <a:buFontTx/>
              <a:buNone/>
              <a:defRPr sz="1300" b="0" i="0">
                <a:solidFill>
                  <a:schemeClr val="tx1"/>
                </a:solidFill>
              </a:defRPr>
            </a:lvl1pPr>
          </a:lstStyle>
          <a:p>
            <a:endParaRPr lang="en-US"/>
          </a:p>
        </p:txBody>
      </p:sp>
      <p:sp>
        <p:nvSpPr>
          <p:cNvPr id="27652"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a:effectLst/>
        </p:spPr>
      </p:sp>
      <p:sp>
        <p:nvSpPr>
          <p:cNvPr id="27653" name="Rectangle 5"/>
          <p:cNvSpPr>
            <a:spLocks noGrp="1" noChangeArrowheads="1"/>
          </p:cNvSpPr>
          <p:nvPr>
            <p:ph type="body" sz="quarter" idx="3"/>
          </p:nvPr>
        </p:nvSpPr>
        <p:spPr bwMode="auto">
          <a:xfrm>
            <a:off x="934112" y="4416099"/>
            <a:ext cx="5142177" cy="4182457"/>
          </a:xfrm>
          <a:prstGeom prst="rect">
            <a:avLst/>
          </a:prstGeom>
          <a:noFill/>
          <a:ln w="9525">
            <a:noFill/>
            <a:miter lim="800000"/>
            <a:headEnd/>
            <a:tailEnd/>
          </a:ln>
          <a:effectLst/>
        </p:spPr>
        <p:txBody>
          <a:bodyPr vert="horz" wrap="square" lIns="93172" tIns="46586" rIns="93172" bIns="4658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654" name="Rectangle 6"/>
          <p:cNvSpPr>
            <a:spLocks noGrp="1" noChangeArrowheads="1"/>
          </p:cNvSpPr>
          <p:nvPr>
            <p:ph type="ftr" sz="quarter" idx="4"/>
          </p:nvPr>
        </p:nvSpPr>
        <p:spPr bwMode="auto">
          <a:xfrm>
            <a:off x="0" y="8832195"/>
            <a:ext cx="3038145"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algn="l" defTabSz="931887">
              <a:spcBef>
                <a:spcPct val="0"/>
              </a:spcBef>
              <a:buFontTx/>
              <a:buNone/>
              <a:defRPr sz="1300" b="0" i="0">
                <a:solidFill>
                  <a:schemeClr val="tx1"/>
                </a:solidFill>
              </a:defRPr>
            </a:lvl1pPr>
          </a:lstStyle>
          <a:p>
            <a:endParaRPr lang="en-US"/>
          </a:p>
        </p:txBody>
      </p:sp>
      <p:sp>
        <p:nvSpPr>
          <p:cNvPr id="27655" name="Rectangle 7"/>
          <p:cNvSpPr>
            <a:spLocks noGrp="1" noChangeArrowheads="1"/>
          </p:cNvSpPr>
          <p:nvPr>
            <p:ph type="sldNum" sz="quarter" idx="5"/>
          </p:nvPr>
        </p:nvSpPr>
        <p:spPr bwMode="auto">
          <a:xfrm>
            <a:off x="3972257" y="8832195"/>
            <a:ext cx="3038144" cy="464205"/>
          </a:xfrm>
          <a:prstGeom prst="rect">
            <a:avLst/>
          </a:prstGeom>
          <a:noFill/>
          <a:ln w="9525">
            <a:noFill/>
            <a:miter lim="800000"/>
            <a:headEnd/>
            <a:tailEnd/>
          </a:ln>
          <a:effectLst/>
        </p:spPr>
        <p:txBody>
          <a:bodyPr vert="horz" wrap="square" lIns="93172" tIns="46586" rIns="93172" bIns="46586" numCol="1" anchor="b" anchorCtr="0" compatLnSpc="1">
            <a:prstTxWarp prst="textNoShape">
              <a:avLst/>
            </a:prstTxWarp>
          </a:bodyPr>
          <a:lstStyle>
            <a:lvl1pPr algn="r" defTabSz="931887">
              <a:spcBef>
                <a:spcPct val="0"/>
              </a:spcBef>
              <a:buFontTx/>
              <a:buNone/>
              <a:defRPr sz="1300" b="0" i="0">
                <a:solidFill>
                  <a:schemeClr val="tx1"/>
                </a:solidFill>
              </a:defRPr>
            </a:lvl1pPr>
          </a:lstStyle>
          <a:p>
            <a:fld id="{1B787B18-30F5-4E9A-8BA1-B1686716CD1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55C80B-DEB3-471B-8C02-C24449182B71}" type="slidenum">
              <a:rPr lang="en-US"/>
              <a:pPr/>
              <a:t>1</a:t>
            </a:fld>
            <a:endParaRPr lang="en-US"/>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r>
              <a:rPr lang="en-US" b="1" i="1" dirty="0" smtClean="0"/>
              <a:t>ADVANCE SLIDE</a:t>
            </a:r>
            <a:endParaRPr lang="en-US" b="1" i="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68DC76A2-505D-43D0-AC2C-6E6D1874FCF5}" type="slidenum">
              <a:rPr lang="en-US" smtClean="0"/>
              <a:pPr/>
              <a:t>10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Where the box is along this line at the time of designation is not important.</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What’s important is that over time this box does not slide down the slope, that wilderness character does not degrade.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pPr eaLnBrk="1" hangingPunct="1"/>
            <a:endParaRPr lang="en-US" sz="1000" dirty="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68DC76A2-505D-43D0-AC2C-6E6D1874FCF5}" type="slidenum">
              <a:rPr lang="en-US" smtClean="0"/>
              <a:pPr/>
              <a:t>11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box could go up the slope.  Wilderness character might improve because of actions that we take.</a:t>
            </a:r>
          </a:p>
          <a:p>
            <a:pPr eaLnBrk="1" hangingPunct="1"/>
            <a:endParaRPr lang="en-US" sz="1000" dirty="0" smtClean="0">
              <a:latin typeface="Arial" charset="0"/>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dirty="0" smtClean="0"/>
          </a:p>
          <a:p>
            <a:pPr eaLnBrk="1" hangingPunct="1"/>
            <a:endParaRPr lang="en-US" sz="1000" dirty="0"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68DC76A2-505D-43D0-AC2C-6E6D1874FCF5}" type="slidenum">
              <a:rPr lang="en-US" smtClean="0"/>
              <a:pPr/>
              <a:t>12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z="1200" kern="1200" dirty="0" smtClean="0">
                <a:solidFill>
                  <a:schemeClr val="tx1"/>
                </a:solidFill>
                <a:latin typeface="Times New Roman" pitchFamily="18" charset="0"/>
                <a:ea typeface="+mn-ea"/>
                <a:cs typeface="+mn-cs"/>
              </a:rPr>
              <a:t>But our mandate from Congress is to not allow wilderness character to degrade, not to allow that box to slide down this slope.</a:t>
            </a:r>
          </a:p>
          <a:p>
            <a:pPr eaLnBrk="1" hangingPunct="1"/>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pPr eaLnBrk="1" hangingPunct="1"/>
            <a:endParaRPr lang="en-US" sz="1000" dirty="0"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A9A3C7-A436-4F52-8D32-D974A4D9FD55}" type="slidenum">
              <a:rPr lang="en-US"/>
              <a:pPr/>
              <a:t>13</a:t>
            </a:fld>
            <a:endParaRPr lang="en-US"/>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Howard Zahniser, the man primarily responsible for writing the Wilderness Act, summed this up beautifully in 1956 in an article he wrote called “The Need For Wilderness Areas” published the year that the Wilderness Act was introduced.</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He said, “The purpose of the Wilderness Act is to preserve the wilderness character of the areas to be included in the wilderness system, not to establish any particular use.”  Think of all the uses that go on in your wilderness.  What’s important, Zahniser is saying, is not those individual uses but the whole of wilderness character and the preservation of that character over time.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17256D-228E-4371-8469-DB892C47C828}" type="slidenum">
              <a:rPr lang="en-US"/>
              <a:pPr/>
              <a:t>14</a:t>
            </a:fld>
            <a:endParaRPr lang="en-US"/>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In the agencies, our tendency is to talk about specific resources.  But our task as stewards is much greater.  Our task is to preserve the larger and richer and extraordinary idea and ideal of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Think of a violin.  A violin is composed of a variety of pieces.  When we talk about a violin, we typically don’t talk about the back or the side, we talk about the violin.  The violin is much more than the sum of its individual parts.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Wilderness character is also much more than the sum of its individual parts.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Also, when we think of the violin, we think of the music that it produces.  And that is something which cannot be quantified.</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The sound is the product of all of the elements working together in wilderness:  the air, the water, the scenery, the quiet interact to produce wilderness character.</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If in your experience in the agency you have been doing wilderness inventories, you likely have been looking at wilderness characteristics.  Those are not the same thing as wilderness character.  They’re a part of wilderness character, but wilderness character is this synergistic combination of tangible/intangible together greater than just the sum of the parts.</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Wilderness Act states that these areas are designated to secure the benefits of an enduring resource of wilderness.  This is not individual or particular resources but a singular or whole resource.</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And yet to monitor wilderness character, we had to break that synergistic hold down into component pieces so that we could monitor trends in wilderness character in a meaningful way over time.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925D31-5C7E-4D23-9594-9DA9FA465C1D}" type="slidenum">
              <a:rPr lang="en-US"/>
              <a:pPr/>
              <a:t>15</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We take the concept of wilderness character and relate it to tangible management tasks.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r>
              <a:rPr lang="en-US" sz="1200" kern="1200" dirty="0" smtClean="0">
                <a:solidFill>
                  <a:schemeClr val="tx1"/>
                </a:solidFill>
                <a:latin typeface="Times New Roman" pitchFamily="18" charset="0"/>
                <a:ea typeface="+mn-ea"/>
                <a:cs typeface="+mn-cs"/>
              </a:rPr>
              <a:t>By taking Section 2(c), the definition of wilderness from the Wilderness Act, and we ascribe distinct but necessarily related and interacting and equally important qualities of wilderness character.  By managing to preserve these qualities of wilderness character, we are endeavoring to preserve the entirety of wilderness character, acknowledging and accepting that some things we are not managing for or monitoring, such as the intangible qualities, the spirit of a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16</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first quality that we’ll talk about is the Untrammeled quality.  The Untrammeled quality comes from two different statements in the Wilderness Act.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first is “… an area where the earth and its community of life are untrammeled by man.”</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second is that the earth and its community of life are “… affected primarily by the forces of nature ….”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What we’re trying to understand here is wilderness ecosystems that are </a:t>
            </a:r>
            <a:r>
              <a:rPr lang="en-US" sz="1200" kern="1200" dirty="0" err="1" smtClean="0">
                <a:solidFill>
                  <a:schemeClr val="tx1"/>
                </a:solidFill>
                <a:latin typeface="Times New Roman" pitchFamily="18" charset="0"/>
                <a:ea typeface="+mn-ea"/>
                <a:cs typeface="+mn-cs"/>
              </a:rPr>
              <a:t>unmanipulated</a:t>
            </a:r>
            <a:r>
              <a:rPr lang="en-US" sz="1200" kern="1200" dirty="0" smtClean="0">
                <a:solidFill>
                  <a:schemeClr val="tx1"/>
                </a:solidFill>
                <a:latin typeface="Times New Roman" pitchFamily="18" charset="0"/>
                <a:ea typeface="+mn-ea"/>
                <a:cs typeface="+mn-cs"/>
              </a:rPr>
              <a:t>, they’re free to follow their own will.  They’re uncontrolled.  They’re unhindered.  They’re wild.  We focus on the word “untrammeled” because Howard Zahniser chose that word very purposefully.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A9A3C7-A436-4F52-8D32-D974A4D9FD55}" type="slidenum">
              <a:rPr lang="en-US"/>
              <a:pPr/>
              <a:t>17</a:t>
            </a:fld>
            <a:endParaRPr lang="en-US"/>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What Howard Zahniser was trying to get at by using the word “untrammeled” were the deeper psychological and spiritual and emotional effects of wilderness on people.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In that respect, the spiritual aspect of wilderness, the connection that people have to wilderness, is similar to the connection that people have with other quintessentially American icons.</a:t>
            </a: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18</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Untrammeled quality is degraded by actions that manipulate, control, or hinder the community of life.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For example, when we choose to spray weeds,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when we choose to kill predators,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when we choose to collar animals,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when we choose to suppress fires or light fires, all of these actions manipulate the community of life inside wilderness.  All of these actions are typically taken for what are considered to be positive beneficial reasons to protect particular resources.  But in addition to these beneficial effects on individual resources, these actions, nonetheless, degrade the Untrammeled quality of wilderness because they are manipulating particular aspects of the community of 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A9A3C7-A436-4F52-8D32-D974A4D9FD55}" type="slidenum">
              <a:rPr lang="en-US"/>
              <a:pPr/>
              <a:t>19</a:t>
            </a:fld>
            <a:endParaRPr lang="en-US"/>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So to sum up the Untrammeled quality of wilderness, we are saying that wilderness is essentially unhindered and free from modern human control or manipulation.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We use the word modern purposefully, because native people, indigenous people have influenced wilderness for millennia.  What we are referring to is the management agency’s decision to consciously manipulate the community life inside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F75D74-C1AA-4CE4-996E-34E5390CC561}" type="slidenum">
              <a:rPr lang="en-US"/>
              <a:pPr/>
              <a:t>2</a:t>
            </a:fld>
            <a:endParaRPr lang="en-US"/>
          </a:p>
        </p:txBody>
      </p:sp>
      <p:sp>
        <p:nvSpPr>
          <p:cNvPr id="362498" name="Rectangle 2"/>
          <p:cNvSpPr>
            <a:spLocks noGrp="1" noRot="1" noChangeAspect="1" noChangeArrowheads="1" noTextEdit="1"/>
          </p:cNvSpPr>
          <p:nvPr>
            <p:ph type="sldImg"/>
          </p:nvPr>
        </p:nvSpPr>
        <p:spPr>
          <a:xfrm>
            <a:off x="1184275" y="696913"/>
            <a:ext cx="4643438" cy="3484562"/>
          </a:xfrm>
          <a:ln/>
        </p:spPr>
      </p:sp>
      <p:sp>
        <p:nvSpPr>
          <p:cNvPr id="362499" name="Rectangle 3"/>
          <p:cNvSpPr>
            <a:spLocks noGrp="1" noChangeArrowheads="1"/>
          </p:cNvSpPr>
          <p:nvPr>
            <p:ph type="body" idx="1"/>
          </p:nvPr>
        </p:nvSpPr>
        <p:spPr>
          <a:xfrm>
            <a:off x="935252" y="4415790"/>
            <a:ext cx="5139898" cy="4184973"/>
          </a:xfrm>
        </p:spPr>
        <p:txBody>
          <a:bodyPr/>
          <a:lstStyle/>
          <a:p>
            <a:r>
              <a:rPr lang="en-US" dirty="0" smtClean="0"/>
              <a:t>What follows</a:t>
            </a:r>
            <a:r>
              <a:rPr lang="en-US" baseline="0" dirty="0" smtClean="0"/>
              <a:t> </a:t>
            </a:r>
            <a:r>
              <a:rPr lang="en-US" dirty="0" smtClean="0"/>
              <a:t>is a transcript of a narration  by Peter Landres and Chris Barns.</a:t>
            </a:r>
          </a:p>
          <a:p>
            <a:endParaRPr lang="en-US" dirty="0" smtClean="0"/>
          </a:p>
          <a:p>
            <a:r>
              <a:rPr lang="en-US" sz="1200" kern="1200" dirty="0" smtClean="0">
                <a:solidFill>
                  <a:schemeClr val="tx1"/>
                </a:solidFill>
                <a:latin typeface="Times New Roman" pitchFamily="18" charset="0"/>
                <a:ea typeface="+mn-ea"/>
                <a:cs typeface="+mn-cs"/>
              </a:rPr>
              <a:t>Peter is a research ecologist with the United States Department of Agriculture’s Forest Service stationed at the Aldo Leopold Wilderness Research Institute.</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Chris is the Wilderness Specialist who is the BLM representative for the National Landscape Conservation System at the Arthur Carhart National Wilderness Training Center.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p>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20</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second quality of wilderness character is Natural.  In the words of the Wilderness Act, wilderness is “… protected and managed so as to preserve its natural conditions ….”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distinguish the Natural quality from the Untrammeled quality because the Untrammeled quality is getting at the decisions and actions that management agencies consciously take to manipulate the community of life.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The Natural quality is getting at the effects of those decisions on that community of life.  Heretofore, the decisions and the effects have been intertwined in most people’s description, but they are different.  It also allows us to track effects on wilderness that come from outside the wilderness.  We know that global climate change is affecting wilderness conditions.  Regional air pollutants, invasive plants, none of these things are decisions that the management agency has taken.  By having a separate natural quality, it allows us to track both the effects of management decisions to manipulate the community of life as well as the effects of all of these other influences on the wilderness.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We have a greater understanding of these ecosystems than we did at the time that the Wilderness Act was passed in 1964. At that time there might have been the assumption that if an area was untrammeled it would be natural.  But we know that that is not necessarily the case.  The fact that it wasn’t being considered in 1964 doesn’t mean we should not consider it now, because clearly the framers of the Wilderness Act wanted these areas to be both untrammeled and natural.</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21</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To sum up this difference, untrammeled is a management decision, and natural is a condition of the land.</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1" i="1"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22</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In the Natural quality, when we talk about the condition of the land,</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r>
              <a:rPr lang="en-US" sz="1200" kern="1200" dirty="0" smtClean="0">
                <a:solidFill>
                  <a:schemeClr val="tx1"/>
                </a:solidFill>
                <a:latin typeface="Times New Roman" pitchFamily="18" charset="0"/>
                <a:ea typeface="+mn-ea"/>
                <a:cs typeface="+mn-cs"/>
              </a:rPr>
              <a:t>we are talking about the condition of the vegetation, what type of vegetation.  Is it representing what we believe are natural conditions of that vegetation?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What is the wildlife doing in that wilderness?  What is the species composition of wildlife?</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When we talk about the conditions of the Natural quality, what we’re talking about is all of the things that we oftentimes see when we go into a wilderness.  We see the vegetation.  We see the wildlife.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see the air and the water and the soil.</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also see the ecological processes such as fire.  When insects come through an area and kill the trees, we see that.  We see the results of ecological processes.  These are all parts of the Natural quality of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23</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Each of these conditions are degraded by a variety of (intended and unintended) effects of modern civilization.</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Natural quality is degraded by </a:t>
            </a:r>
            <a:r>
              <a:rPr lang="en-US" sz="1200" kern="1200" dirty="0" err="1" smtClean="0">
                <a:solidFill>
                  <a:schemeClr val="tx1"/>
                </a:solidFill>
                <a:latin typeface="Times New Roman" pitchFamily="18" charset="0"/>
                <a:ea typeface="+mn-ea"/>
                <a:cs typeface="+mn-cs"/>
              </a:rPr>
              <a:t>nonindigenous</a:t>
            </a:r>
            <a:r>
              <a:rPr lang="en-US" sz="1200" kern="1200" dirty="0" smtClean="0">
                <a:solidFill>
                  <a:schemeClr val="tx1"/>
                </a:solidFill>
                <a:latin typeface="Times New Roman" pitchFamily="18" charset="0"/>
                <a:ea typeface="+mn-ea"/>
                <a:cs typeface="+mn-cs"/>
              </a:rPr>
              <a:t> species.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When endemic species are extirpated from that particular area, the Natural quality is degraded.  If we lose wolverine from an area, if we lose tortoise from an area, the wilderness is diminished by the loss of these.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Air pollutants, water pollutants all degrade the Natural quality.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of course, interference with ecological processes has a strong impact to degrade the Natural quality.</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In talking about the intended effects, in that instance we are degrading the Untrammeled quality because we are intentionally taking an action to manipulate the community of life in the wilderness.  And, in this instance, we are also degrading the Natural quality because we have interfered with natural ecological processes by putting out a fire, say.  We’ll come back to these multiple affects to multiple qualities later.</a:t>
            </a:r>
          </a:p>
          <a:p>
            <a:endParaRPr lang="en-US" sz="1000" dirty="0" smtClean="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24</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So to sum up: wilderness ecological systems are substantially free from the effects of modern civilization.  It’s important to note the word substantially.  No area on our entire planet is pristine and completely free from the effects of modern civilization.  What we’re striving for in wilderness is to have an area that is as free from the effects of modern civilization as possible.</a:t>
            </a:r>
          </a:p>
          <a:p>
            <a:endParaRPr lang="en-US" sz="1000" dirty="0" smtClean="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25</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third quality of wilderness character is the Undeveloped quality.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In the words of the Wilderness Act wilderness is “… undeveloped … land retaining … primeval character and influence, without permanent improvements …” and “… where man himself is a visitor who does not remain.”</a:t>
            </a:r>
          </a:p>
          <a:p>
            <a:endParaRPr lang="en-US" sz="1000" dirty="0" smtClean="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A9A3C7-A436-4F52-8D32-D974A4D9FD55}" type="slidenum">
              <a:rPr lang="en-US"/>
              <a:pPr/>
              <a:t>26</a:t>
            </a:fld>
            <a:endParaRPr lang="en-US"/>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Zahniser talked about wildernesses as being places where “we stand without our mechanisms that make us the immediate masters over our environment.”</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The Undeveloped quality is trying to speak directly to this notion of visitors in an environment where we are not controlling the environment and we can experience that environment directly and intimately without the contrivances of our modern civilization.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This isn’t just about recreational experiences.  This is about how we manage the land.  This is why we have all those prohibitions in Section 4(c) of the Wilderness Act.  We, as managers, are supposed to stand without mechanisms that make us masters over our environment.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Wilderness Act starts out in the beginning of Section 2(a) “in order to assure that, among other things, growing mechanization does not occupy and modify all areas within United States.”</a:t>
            </a: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27</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Undeveloped quality is degraded by those things that intercede between us and our interaction with the environment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structures, installations.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Undeveloped quality is degraded by vehicles that are used to access the wilderness.</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Any use of a motor or mechanical transport, again, diminishes the sense that we have of interacting physically and directly with our environment.  All of these things degrade the Undeveloped quality.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28</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What we’re trying to describe in the Undeveloped quality is that wilderness retained its primeval character and influence and is essentially without permanent improvement or modern human occupation.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Think about the use of motors being antithetical to an area’s primeval influence.</a:t>
            </a:r>
          </a:p>
          <a:p>
            <a:endParaRPr lang="en-US" sz="1000" dirty="0">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29</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Solitude or Primitive and Unconfined Recreational quality.  In the words of the Wilderness Act, wilderness provides “… outstanding opportunities for solitude or a primitive and unconfined type of recreation….”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You might see this quality referred to by another name, sometimes the Outstanding Opportunities quality or sometimes the Solitude quality or the Recreation quality.  The name doesn’t make any difference, as long as you keep in mind all three aspects of this quality:  the solitude, the primitive, and the unconfined.</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r>
              <a:rPr lang="en-US" sz="1200" kern="1200" dirty="0" smtClean="0">
                <a:solidFill>
                  <a:schemeClr val="tx1"/>
                </a:solidFill>
                <a:latin typeface="Times New Roman" pitchFamily="18" charset="0"/>
                <a:ea typeface="+mn-ea"/>
                <a:cs typeface="+mn-cs"/>
              </a:rPr>
              <a:t> </a:t>
            </a:r>
          </a:p>
          <a:p>
            <a:endParaRPr lang="en-US" sz="1200" kern="1200" dirty="0" smtClean="0">
              <a:solidFill>
                <a:schemeClr val="tx1"/>
              </a:solidFill>
              <a:latin typeface="Times New Roman" pitchFamily="18" charset="0"/>
              <a:ea typeface="+mn-ea"/>
              <a:cs typeface="+mn-cs"/>
            </a:endParaRPr>
          </a:p>
          <a:p>
            <a:endParaRPr lang="en-US" sz="10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The Interagency Wilderness Policy Council has said that we’re going to complete baseline monitoring of wilderness character in every wilderness by the year 2014.</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Today we’re going to review the legal and policy basis for monitoring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We’re also going to outline the practical stewardship reasons for this monitoring.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We’ll define wilderness character.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last, we’ll describe the indicators that will be used to monitor this change in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p>
          <a:p>
            <a:endParaRPr lang="en-US" dirty="0"/>
          </a:p>
        </p:txBody>
      </p:sp>
      <p:sp>
        <p:nvSpPr>
          <p:cNvPr id="4" name="Slide Number Placeholder 3"/>
          <p:cNvSpPr>
            <a:spLocks noGrp="1"/>
          </p:cNvSpPr>
          <p:nvPr>
            <p:ph type="sldNum" sz="quarter" idx="10"/>
          </p:nvPr>
        </p:nvSpPr>
        <p:spPr/>
        <p:txBody>
          <a:bodyPr/>
          <a:lstStyle/>
          <a:p>
            <a:pPr>
              <a:defRPr/>
            </a:pPr>
            <a:fld id="{14D8C057-8D09-43C5-A63F-407C25160A5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30</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We’re talking about the use of traditional and primitive skills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challenge and self-discovery that people experience inside the wilderness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connection with nature and the freedom to be unconstrained by the encumbrances and typical constraints of society.  We’re talking about the ability to be one’s self in these environments.</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31</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This quality is degraded by anything that reduces these opportunities.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Encounters with other people degrades the experience or feeling of solitude.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Shelters, for example, degrade the opportunity for primitive recreation.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Restrictions imposed by management degrade the unconfined opportunity to be in an area where there are no restrictions.</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32</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To summarize, wilderness provides outstanding opportunities for solitude or primitive and unconfined recreation.</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33</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Section 2(c), the definition of wilderness that we’ve drawn these four qualities from, also talks about a Unique quality of wilderness character.</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ecological, geological, scientific, educational, scenic, or historic value inherent in that wilderness.  Notice that the Act says that these </a:t>
            </a:r>
            <a:r>
              <a:rPr lang="en-US" sz="1200" u="sng" kern="1200" dirty="0" smtClean="0">
                <a:solidFill>
                  <a:schemeClr val="tx1"/>
                </a:solidFill>
                <a:latin typeface="Times New Roman" pitchFamily="18" charset="0"/>
                <a:ea typeface="+mn-ea"/>
                <a:cs typeface="+mn-cs"/>
              </a:rPr>
              <a:t>may</a:t>
            </a:r>
            <a:r>
              <a:rPr lang="en-US" sz="1200" kern="1200" dirty="0" smtClean="0">
                <a:solidFill>
                  <a:schemeClr val="tx1"/>
                </a:solidFill>
                <a:latin typeface="Times New Roman" pitchFamily="18" charset="0"/>
                <a:ea typeface="+mn-ea"/>
                <a:cs typeface="+mn-cs"/>
              </a:rPr>
              <a:t> be present, they don’t </a:t>
            </a:r>
            <a:r>
              <a:rPr lang="en-US" sz="1200" u="sng" kern="1200" dirty="0" smtClean="0">
                <a:solidFill>
                  <a:schemeClr val="tx1"/>
                </a:solidFill>
                <a:latin typeface="Times New Roman" pitchFamily="18" charset="0"/>
                <a:ea typeface="+mn-ea"/>
                <a:cs typeface="+mn-cs"/>
              </a:rPr>
              <a:t>have</a:t>
            </a:r>
            <a:r>
              <a:rPr lang="en-US" sz="1200" kern="1200" dirty="0" smtClean="0">
                <a:solidFill>
                  <a:schemeClr val="tx1"/>
                </a:solidFill>
                <a:latin typeface="Times New Roman" pitchFamily="18" charset="0"/>
                <a:ea typeface="+mn-ea"/>
                <a:cs typeface="+mn-cs"/>
              </a:rPr>
              <a:t> to be present.</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34</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These Unique qualities may be part of the Natural quality of your wilderness.  For instance, if you have an endemic species that occurs only in your wilderness and nowhere else, or perhaps you have a threatened or endangered species for whom the wilderness acts as a refuge.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But there might be aspects of your wilderness that are unique that don’t fit elsewhere in wilderness character.  Things like cultural resources or paleontological resources.  </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35</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And it’s important for management staff to look at the enabling legislation for their area, because oftentimes there are unique attributes that are described in the legislation for an area.  There are two examples of a Unique quality that occur in the Death Valley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first is the evidence of historic mining that occurred throughout the Death Valley area.  The legislation that enabled the Death Valley Wilderness talks specifically about these resources as being an important part of the Death Valley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Another unique part of the Death Valley Wilderness is the Shoshone who have lived in Death Valley for millennia.  Their traditional knowledge, their traditional use of the area are all part of the wilderness character in Death Valley.</a:t>
            </a:r>
          </a:p>
          <a:p>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36</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And these Unique qualities can be degraded by the loss of something like the scientific knowledge that we might gain from that unique part of the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It might be degraded even by the loss of just the existence of these qualities or the opportunity for a bequest of these to future generations or the spiritual relationship that people might have to a particular place in the wilderness or the wilderness as a whole.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It might be difficult for some of you to accept the mining structures as part of the wilderness character in Death Valley.  But because the legislation specifically references these historic resources, these become part of the wilderness character.</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It’s not necessary for these Unique qualities to be mentioned in the legislation or even in the legislative history.  Now this can get difficult.  It’s difficult for a manager to determine at what point a structure is part of this Unique quality that should be preserved or conversely at what point a structure is a development that should be removed to improve wilderness character.</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And it is important for the decision to not be made only by the cultural staff or only by the wilderness staff but together to make this determination.</a:t>
            </a:r>
          </a:p>
          <a:p>
            <a:pPr algn="l">
              <a:buFontTx/>
              <a:buNone/>
            </a:pPr>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pPr algn="l">
              <a:buFontTx/>
              <a:buNone/>
            </a:pPr>
            <a:endParaRPr lang="en-US" sz="10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37</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So to sum up, wildernesses may have Unique qualities.  And if they’re present, they must be protected consistent with being in a wilderness context.</a:t>
            </a:r>
          </a:p>
          <a:p>
            <a:pPr algn="l">
              <a:buFontTx/>
              <a:buNone/>
            </a:pPr>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pPr algn="l">
              <a:buFontTx/>
              <a:buNone/>
            </a:pPr>
            <a:endParaRPr lang="en-US" sz="10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676CCA-2EB1-4138-82F6-38367BD694C9}" type="slidenum">
              <a:rPr lang="en-US"/>
              <a:pPr/>
              <a:t>38</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Here are the five qualities again.  The first four are required of every wilderness.  That they be untrammeled, that they be natural, that they be undeveloped, and that they offer outstanding opportunities for solitude or primitive and unconfined recreation.  There also may be unique qualities present in a wilderness.</a:t>
            </a:r>
          </a:p>
          <a:p>
            <a:pPr algn="l">
              <a:buFontTx/>
              <a:buNone/>
            </a:pPr>
            <a:endParaRPr lang="en-US" sz="10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pPr algn="l">
              <a:buFontTx/>
              <a:buNone/>
            </a:pPr>
            <a:endParaRPr lang="en-US" sz="10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These five qualities of wilderness character are equally important and interrelated.</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of course, each wilderness may have unique aspects of all five of these qualities.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Wilderness character is affected by our stewardship decisions and actions.</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There are also additional implications.</a:t>
            </a: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1B787B18-30F5-4E9A-8BA1-B1686716CD17}"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42BF28-0AFF-44B6-B749-DC20E2841B81}" type="slidenum">
              <a:rPr lang="en-US"/>
              <a:pPr/>
              <a:t>4</a:t>
            </a:fld>
            <a:endParaRPr lang="en-US"/>
          </a:p>
        </p:txBody>
      </p:sp>
      <p:sp>
        <p:nvSpPr>
          <p:cNvPr id="201730" name="Rectangle 4098"/>
          <p:cNvSpPr>
            <a:spLocks noGrp="1" noRot="1" noChangeAspect="1" noChangeArrowheads="1" noTextEdit="1"/>
          </p:cNvSpPr>
          <p:nvPr>
            <p:ph type="sldImg"/>
          </p:nvPr>
        </p:nvSpPr>
        <p:spPr>
          <a:ln/>
        </p:spPr>
      </p:sp>
      <p:sp>
        <p:nvSpPr>
          <p:cNvPr id="201731" name="Rectangle 4099"/>
          <p:cNvSpPr>
            <a:spLocks noGrp="1" noChangeArrowheads="1"/>
          </p:cNvSpPr>
          <p:nvPr>
            <p:ph type="body" idx="1"/>
          </p:nvPr>
        </p:nvSpPr>
        <p:spPr/>
        <p:txBody>
          <a:bodyPr/>
          <a:lstStyle/>
          <a:p>
            <a:pPr marL="220348" indent="-220348"/>
            <a:r>
              <a:rPr lang="en-US" sz="1200" kern="1200" dirty="0" smtClean="0">
                <a:solidFill>
                  <a:schemeClr val="tx1"/>
                </a:solidFill>
                <a:latin typeface="Times New Roman" pitchFamily="18" charset="0"/>
                <a:ea typeface="+mn-ea"/>
                <a:cs typeface="+mn-cs"/>
              </a:rPr>
              <a:t>This monitoring strategy is based on the document </a:t>
            </a:r>
            <a:r>
              <a:rPr lang="en-US" sz="1200" i="1" kern="1200" dirty="0" smtClean="0">
                <a:solidFill>
                  <a:schemeClr val="tx1"/>
                </a:solidFill>
                <a:latin typeface="Times New Roman" pitchFamily="18" charset="0"/>
                <a:ea typeface="+mn-ea"/>
                <a:cs typeface="+mn-cs"/>
              </a:rPr>
              <a:t>Keeping It Wild:  An Interagency Strategy to Monitor Trends in Wilderness Character Across the National Wilderness Preservation System</a:t>
            </a:r>
            <a:r>
              <a:rPr lang="en-US" sz="1200" kern="1200" dirty="0" smtClean="0">
                <a:solidFill>
                  <a:schemeClr val="tx1"/>
                </a:solidFill>
                <a:latin typeface="Times New Roman" pitchFamily="18" charset="0"/>
                <a:ea typeface="+mn-ea"/>
                <a:cs typeface="+mn-cs"/>
              </a:rPr>
              <a:t>.  This document and strategy was developed by an interagency team composed of two people from each of the four wilderness agencies plus one person from the United States Geological Survey.</a:t>
            </a:r>
          </a:p>
          <a:p>
            <a:pPr marL="220348" indent="-220348"/>
            <a:endParaRPr lang="en-US" sz="1200" kern="1200" dirty="0" smtClean="0">
              <a:solidFill>
                <a:schemeClr val="tx1"/>
              </a:solidFill>
              <a:latin typeface="Times New Roman" pitchFamily="18" charset="0"/>
              <a:ea typeface="+mn-ea"/>
              <a:cs typeface="+mn-cs"/>
            </a:endParaRPr>
          </a:p>
          <a:p>
            <a:pPr marL="220348" marR="0" indent="-220348"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pPr marL="220348" indent="-220348"/>
            <a:endParaRPr lang="en-US" sz="1000" dirty="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A single action may improve one quality while degrading another.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example here is eradicating nonnative invasive species.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There is a positive reason for using the herbicide to get rid of the nonnative plant.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But it also degrades the Untrammeled quality, because we are manipulating other elements of that ecosystem.  The use of herbicides degrades the Untrammeled quality of the wilderness.</a:t>
            </a:r>
            <a:r>
              <a:rPr lang="en-US" sz="1200" kern="1200" baseline="0" dirty="0" smtClean="0">
                <a:solidFill>
                  <a:schemeClr val="tx1"/>
                </a:solidFill>
                <a:latin typeface="Times New Roman" pitchFamily="18" charset="0"/>
                <a:ea typeface="+mn-ea"/>
                <a:cs typeface="+mn-cs"/>
              </a:rPr>
              <a:t>  But w</a:t>
            </a:r>
            <a:r>
              <a:rPr lang="en-US" sz="1200" kern="1200" dirty="0" smtClean="0">
                <a:solidFill>
                  <a:schemeClr val="tx1"/>
                </a:solidFill>
                <a:latin typeface="Times New Roman" pitchFamily="18" charset="0"/>
                <a:ea typeface="+mn-ea"/>
                <a:cs typeface="+mn-cs"/>
              </a:rPr>
              <a:t>hether or not we use herbicide makes no difference.  We are going in, and we are manipulating the community of life.</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This is something that’s hard for people to grasp.  By manipulating the ecosystem, by manipulating the community of life, even though it’s not community of life we desire, for example, nonnative weeds, it is still manipulating the community of life and by definition degrading the Untrammeled quality.</a:t>
            </a: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4D8C057-8D09-43C5-A63F-407C25160A51}"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And this is one of the reasons that we want to monitor both the Untrammeled quality and the Natural quality.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know we’re trammeling the wilderness by trying to get rid of the weeds.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the reason we’re doing it is to increase naturalness.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had better be monitoring to make sure that we actually have increased the Natural quality, because we know we have degraded the Untrammeled aspect of wilderness.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14D8C057-8D09-43C5-A63F-407C25160A51}"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A single decision or action may affect more than one quality.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can choose to install artificial water sources for desert wildlife.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decision to build degrades the Untrammeled quality, because it is manipulating the community of life.  It is concentrating wildlife that would normally be dispersed throughout a broader area.</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altered water use patterns of wildlife may degrade the Natural quality.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the presence of the structure degrades the Undeveloped quality.  So in this case, a single decision or action degrades three qualities of wilderness character.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agencies might feel that this artificial water is necessary to maintain the population.  But it also does manipulate that community of life. Many of our management actions in wilderness have both adverse affects and beneficial impacts.  And we want to make sure that we’re getting the beneficial impacts which are often long term and that those benefits are worth the adverse impacts that we can readily see are happening by either manipulating the community of life or using a motor or placing a structure.</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We want to not disregard the negative impacts.  We want to understand what is happening inside our wilderness so we can make informed decisions about whether we want to or do not want to take particular actions.  Only long-term monitoring of all of these aspects of wilderness character allows us to validate the decision that we made on the presumption that we are improving the natural resource.</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200" kern="1200" dirty="0" smtClean="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14D8C057-8D09-43C5-A63F-407C25160A51}"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A33E0F-F5E6-41A1-BFA8-A4DB7F4CD1DD}" type="slidenum">
              <a:rPr lang="en-US"/>
              <a:pPr/>
              <a:t>43</a:t>
            </a:fld>
            <a:endParaRPr lang="en-US"/>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So we’ve talked about why wilderness character is important.  We’ve talked about what wilderness character is.  Now we need to talk about how we’re actually going to monitor it.</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single most important reason to monitor change in wilderness character is to improve on-the-ground wilderness stewardship.  </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monitoring strategy that we’ve developed applies to every wilderness, because every single piece of legislation that establishes a wilderness refers back to the management mandates within the original 1964 Wilderness Act.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While the primary purpose of this monitoring is to improve on-the-ground wilderness stewardship, it also provides a national assessment of trends by applying a consistent strategy that allows the change in wilderness character in each wilderness to be rolled up to allow the agency to assess regional trends in wilderness character and how wilderness character is changing nationally.</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strategy uses 13 indicators that were selected to be relevant, credible, and cost efficient.  We struggled to come up with the minimum set of indicators that we as a team felt were necessary to track trends in wilderness character.</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strategy uses at least one measure per indicator.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To improve cost efficiency, we’ve designed this to use data that are already collected or at least should be already collected or are available nationally.</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44</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So what are we going to measure?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Let’s start with the Untrammeled quality.  You’ll remember the Untrammeled quality is that wilderness is essentially unhindered and free from modern human control or manipulation.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So what is it that we want to know?  What question do we want to answer about the Untrammeled quality?</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45</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What are the trends in the actions that control or manipulate this earth and its community of life inside wilderness?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46</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There are a couple different indicators for this.  One is the actions authorized by the federal land manager that manipulate this biophysical environment.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We’re talking about things like putting out fires. The action authorized to put out the fire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to light the fire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to kill the weeds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to collar the wildlife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to kill the wildlife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to add some wildlife, like through fish stocking.</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47</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In addition, there might be actions that are not authorized by the federal land manager that also manipulate the biophysical environment.  These might be harder for you to determine, but they’re extremely important because of their impact on wilderness character.</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We’re talking about things like the bucket biologist that decides wouldn’t it be nice to be able to fish for pike in this lake in the Sierras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or perhaps a state agency’s decision to eradicate predators so that there’ll be more game animals.  Actions like that require the authorization of the federal land manager.  And if they are undertaken without that, we would track that separately from an action which was authorized by us.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48</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Now how we’re actually going to measure these indicators might vary from agency to agency.</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development of the measure will be left up to the individual agencies.  The process by which those measures are developed will not be covered in this training.</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49</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Natural quality:</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wilderness ecological systems, are substantially free from the effects of modern civilization.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3C1FD-7C82-46A9-A075-845DE1A295F2}" type="slidenum">
              <a:rPr lang="en-US">
                <a:solidFill>
                  <a:prstClr val="black"/>
                </a:solidFill>
              </a:rPr>
              <a:pPr/>
              <a:t>5</a:t>
            </a:fld>
            <a:endParaRPr lang="en-US">
              <a:solidFill>
                <a:prstClr val="black"/>
              </a:solidFill>
            </a:endParaRPr>
          </a:p>
        </p:txBody>
      </p:sp>
      <p:sp>
        <p:nvSpPr>
          <p:cNvPr id="122882" name="Rectangle 2"/>
          <p:cNvSpPr>
            <a:spLocks noGrp="1" noRot="1" noChangeAspect="1" noChangeArrowheads="1" noTextEdit="1"/>
          </p:cNvSpPr>
          <p:nvPr>
            <p:ph type="sldImg"/>
          </p:nvPr>
        </p:nvSpPr>
        <p:spPr>
          <a:xfrm>
            <a:off x="1182688" y="698500"/>
            <a:ext cx="4648200" cy="3486150"/>
          </a:xfrm>
          <a:ln/>
        </p:spPr>
      </p:sp>
      <p:sp>
        <p:nvSpPr>
          <p:cNvPr id="122883" name="Rectangle 3"/>
          <p:cNvSpPr>
            <a:spLocks noGrp="1" noChangeArrowheads="1"/>
          </p:cNvSpPr>
          <p:nvPr>
            <p:ph type="body" idx="1"/>
          </p:nvPr>
        </p:nvSpPr>
        <p:spPr>
          <a:xfrm>
            <a:off x="934720" y="4415790"/>
            <a:ext cx="5140960" cy="4183380"/>
          </a:xfrm>
        </p:spPr>
        <p:txBody>
          <a:bodyPr lIns="94616" tIns="47307" rIns="94616" bIns="47307"/>
          <a:lstStyle/>
          <a:p>
            <a:r>
              <a:rPr lang="en-US" sz="1200" kern="1200" dirty="0" smtClean="0">
                <a:solidFill>
                  <a:schemeClr val="tx1"/>
                </a:solidFill>
                <a:latin typeface="Times New Roman" pitchFamily="18" charset="0"/>
                <a:ea typeface="+mn-ea"/>
                <a:cs typeface="+mn-cs"/>
              </a:rPr>
              <a:t>Preserve wilderness character.  This is the central mandate that we have in the stewardship of these areas.  Preserving wilderness character occurs in the policy statement for the Wilderness Act, but it also prominently occurs in Section 4(b) which is the use of wildernesses.  While those uses are being provided for, the agency still has an affirmative responsibility for preserving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50</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One question that we are asking under this quality is, What are the trends in terrestrial aquatic and atmospheric natural resources that occur inside the wilderness?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51</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And then the second question we ask is, What are the trends in terrestrial aquatic and atmospheric processes inside wilderness?  So we’re simply separating by these two questions:  resources (or “things”)  from processes</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 which typically result from some sort of interaction among different things.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Let’s look at the first question related to natural resources.  </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52</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 have two indicators.  The first is plant and animal species and communities.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For example, we might be interested in the number of nonnative exotic plants that occur inside the wilderness.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In addition, we might be interested in the number of nonnative exotic animals that occur in the wilderness, such as cattle.  Even though they are allowed in the wilderness, they are still an exotic species that may occur inside the wilderness.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 can also be interested in the endemic species that occur in the area, in other words, species of specific concern.  These would be plant and animal species or plant and animal communities that are of interest to the wilderness manager.</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53</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second indicator is physical resources.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For example, air quality.  Are there air pollutants that diminish visibility in the area?</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Water quality is another type of physical resource.  There are a variety of federal agencies and state agencies that monitor water quality.  Sometimes we can track this information back into a wilderness.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54</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When we are looking at the question of natural processes, we have a single indicator simply biophysical processes.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What we’re looking at here are things like fire, water flow, disease and insect spread throughout the landscape.  </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Keep in mind here that the decision to light or suppress a fire was tracked in the untrammeled quality.  Under the natural quality, we’re looking at the effects of those decisions.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One of the biophysical processes that we’re deeply concerned about is the natural fire regime in that area.  Is the fire regime within the wilderness within the ranger of historical variability?</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In addition, under biophysical processes this would be where we track data related to global climate change if a wilderness has such data.</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55</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Undeveloped quality.  Wilderness retains its primeval character and influence and is essentially without permanent improvement or modern human occupation.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56</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There</a:t>
            </a:r>
            <a:r>
              <a:rPr lang="en-US" sz="1200" kern="1200" baseline="0" dirty="0" smtClean="0">
                <a:solidFill>
                  <a:schemeClr val="tx1"/>
                </a:solidFill>
                <a:latin typeface="Times New Roman" pitchFamily="18" charset="0"/>
                <a:ea typeface="+mn-ea"/>
                <a:cs typeface="+mn-cs"/>
              </a:rPr>
              <a:t> are </a:t>
            </a:r>
            <a:r>
              <a:rPr lang="en-US" sz="1200" kern="1200" dirty="0" smtClean="0">
                <a:solidFill>
                  <a:schemeClr val="tx1"/>
                </a:solidFill>
                <a:latin typeface="Times New Roman" pitchFamily="18" charset="0"/>
                <a:ea typeface="+mn-ea"/>
                <a:cs typeface="+mn-cs"/>
              </a:rPr>
              <a:t>three questions that we need to answer.  The first is, What are the trends in </a:t>
            </a:r>
            <a:r>
              <a:rPr lang="en-US" sz="1200" kern="1200" dirty="0" err="1" smtClean="0">
                <a:solidFill>
                  <a:schemeClr val="tx1"/>
                </a:solidFill>
                <a:latin typeface="Times New Roman" pitchFamily="18" charset="0"/>
                <a:ea typeface="+mn-ea"/>
                <a:cs typeface="+mn-cs"/>
              </a:rPr>
              <a:t>nonrecreational</a:t>
            </a:r>
            <a:r>
              <a:rPr lang="en-US" sz="1200" kern="1200" dirty="0" smtClean="0">
                <a:solidFill>
                  <a:schemeClr val="tx1"/>
                </a:solidFill>
                <a:latin typeface="Times New Roman" pitchFamily="18" charset="0"/>
                <a:ea typeface="+mn-ea"/>
                <a:cs typeface="+mn-cs"/>
              </a:rPr>
              <a:t> development inside wilderness?  You may wonder why we separated out recreational and </a:t>
            </a:r>
            <a:r>
              <a:rPr lang="en-US" sz="1200" kern="1200" dirty="0" err="1" smtClean="0">
                <a:solidFill>
                  <a:schemeClr val="tx1"/>
                </a:solidFill>
                <a:latin typeface="Times New Roman" pitchFamily="18" charset="0"/>
                <a:ea typeface="+mn-ea"/>
                <a:cs typeface="+mn-cs"/>
              </a:rPr>
              <a:t>nonrecreational</a:t>
            </a:r>
            <a:r>
              <a:rPr lang="en-US" sz="1200" kern="1200" dirty="0" smtClean="0">
                <a:solidFill>
                  <a:schemeClr val="tx1"/>
                </a:solidFill>
                <a:latin typeface="Times New Roman" pitchFamily="18" charset="0"/>
                <a:ea typeface="+mn-ea"/>
                <a:cs typeface="+mn-cs"/>
              </a:rPr>
              <a:t> development.  Because, of course, a recreational development also affects the undeveloped quality.  We did that so that we weren’t double counting those recreational developments, and we are assessing their impacts in the solitude or primitive and unconfined recreation quality.</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57</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Our second question is, What are the trends in mechanization inside wilderness?  We’ll come back to the third question in a minute.</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58</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 have two indicators for trends in </a:t>
            </a:r>
            <a:r>
              <a:rPr lang="en-US" sz="1200" kern="1200" dirty="0" err="1" smtClean="0">
                <a:solidFill>
                  <a:schemeClr val="tx1"/>
                </a:solidFill>
                <a:latin typeface="Times New Roman" pitchFamily="18" charset="0"/>
                <a:ea typeface="+mn-ea"/>
                <a:cs typeface="+mn-cs"/>
              </a:rPr>
              <a:t>nonrecreational</a:t>
            </a:r>
            <a:r>
              <a:rPr lang="en-US" sz="1200" kern="1200" dirty="0" smtClean="0">
                <a:solidFill>
                  <a:schemeClr val="tx1"/>
                </a:solidFill>
                <a:latin typeface="Times New Roman" pitchFamily="18" charset="0"/>
                <a:ea typeface="+mn-ea"/>
                <a:cs typeface="+mn-cs"/>
              </a:rPr>
              <a:t> development.  The first is those </a:t>
            </a:r>
            <a:r>
              <a:rPr lang="en-US" sz="1200" kern="1200" dirty="0" err="1" smtClean="0">
                <a:solidFill>
                  <a:schemeClr val="tx1"/>
                </a:solidFill>
                <a:latin typeface="Times New Roman" pitchFamily="18" charset="0"/>
                <a:ea typeface="+mn-ea"/>
                <a:cs typeface="+mn-cs"/>
              </a:rPr>
              <a:t>nonrecreational</a:t>
            </a:r>
            <a:r>
              <a:rPr lang="en-US" sz="1200" kern="1200" dirty="0" smtClean="0">
                <a:solidFill>
                  <a:schemeClr val="tx1"/>
                </a:solidFill>
                <a:latin typeface="Times New Roman" pitchFamily="18" charset="0"/>
                <a:ea typeface="+mn-ea"/>
                <a:cs typeface="+mn-cs"/>
              </a:rPr>
              <a:t> structures, installations, and developments: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things like dams or water catchments.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59</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second indicator of trends in </a:t>
            </a:r>
            <a:r>
              <a:rPr lang="en-US" sz="1200" kern="1200" dirty="0" err="1" smtClean="0">
                <a:solidFill>
                  <a:schemeClr val="tx1"/>
                </a:solidFill>
                <a:latin typeface="Times New Roman" pitchFamily="18" charset="0"/>
                <a:ea typeface="+mn-ea"/>
                <a:cs typeface="+mn-cs"/>
              </a:rPr>
              <a:t>nonrecreational</a:t>
            </a:r>
            <a:r>
              <a:rPr lang="en-US" sz="1200" kern="1200" dirty="0" smtClean="0">
                <a:solidFill>
                  <a:schemeClr val="tx1"/>
                </a:solidFill>
                <a:latin typeface="Times New Roman" pitchFamily="18" charset="0"/>
                <a:ea typeface="+mn-ea"/>
                <a:cs typeface="+mn-cs"/>
              </a:rPr>
              <a:t> development is what’s happening with inholdings. </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A79501-12AB-4A9A-9B3C-D7AA55FDE976}" type="slidenum">
              <a:rPr lang="en-US"/>
              <a:pPr/>
              <a:t>6</a:t>
            </a:fld>
            <a:endParaRPr lang="en-US"/>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This is reflected in the policies of the four wilderness managing agencies.  We’re not going to review these policies here, but you can look those up on your own.</a:t>
            </a:r>
          </a:p>
          <a:p>
            <a:endParaRPr lang="en-US" sz="1000" dirty="0" smtClean="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sz="1000" dirty="0" smtClean="0"/>
          </a:p>
          <a:p>
            <a:endParaRPr lang="en-US" sz="1000" dirty="0">
              <a:latin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60</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If we’re looking at the trends in mechanization, our indicator will be what is our use of motor vehicles and motorized equipment or mechanical transport?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Are we landing helicopters?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Are we using motorized drills?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Are we using wheelbarrows?  </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200" kern="1200" dirty="0">
              <a:solidFill>
                <a:schemeClr val="tx1"/>
              </a:solidFill>
              <a:latin typeface="Times New Roman" pitchFamily="18" charset="0"/>
              <a:ea typeface="+mn-ea"/>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61</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Our group struggled over what to do with this third question which is, What are the trends in cultural resources inside wilderness?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Before, we talked about the cultural resources as being in the Unique quality of wilderness character.  In the </a:t>
            </a:r>
            <a:r>
              <a:rPr lang="en-US" sz="1200" i="1" kern="1200" dirty="0" smtClean="0">
                <a:solidFill>
                  <a:schemeClr val="tx1"/>
                </a:solidFill>
                <a:latin typeface="Times New Roman" pitchFamily="18" charset="0"/>
                <a:ea typeface="+mn-ea"/>
                <a:cs typeface="+mn-cs"/>
              </a:rPr>
              <a:t>Keeping It Wild</a:t>
            </a:r>
            <a:r>
              <a:rPr lang="en-US" sz="1200" kern="1200" dirty="0" smtClean="0">
                <a:solidFill>
                  <a:schemeClr val="tx1"/>
                </a:solidFill>
                <a:latin typeface="Times New Roman" pitchFamily="18" charset="0"/>
                <a:ea typeface="+mn-ea"/>
                <a:cs typeface="+mn-cs"/>
              </a:rPr>
              <a:t> document, we included cultural resources in the Undeveloped because we thought how can we possibly, on a national scale, monitor trends in the unique quality when the unique quality is unique?  It’s not national.</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If an individual agency chooses to pull this question out of the Undeveloped quality and put it instead under the Unique quality where it applies to a particular wilderness, that is perfectly appropriate as well.</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Cultural resources do not have to occur in every wilderness.  But they are very important where they do so we wanted to make sure that somewhere we were tracking the trends in cultural resources inside wilderness and we certainly wanted to look at for our indicator the loss of these areas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whether the loss is something as grievous as someone trying to steal rock art or perhaps as unintentional as someone simply collecting broken pieces of pottery all into one location thereby losing the scientific value of those pieces in their original location.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62</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So how do we monitor the Solitude or Primitive and Unconfined Recreation quality?  Wilderness provides outstanding opportunities for solitude or primitive and unconfined recreation.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63</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We have two basic questions here.  The first is, What are the trends in outstanding opportunities for solitude?</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64</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second question is, What are the trends in outstanding opportunities for primitive and unconfined recreation?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65</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For this first question, we have two indicators.  The first is remoteness from sites and sounds of people that are inside the wilderness.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If you can see people or hear people inside the wilderness, the outstanding opportunity for solitude has been diminished.</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66</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second indicator is remoteness from occupied and modified areas that are outside the wilderness.  What we’re trying to get at here is the experience of a visitor when they’re inside the wilderness, if that experience is affected by what is happening outside the wilderness.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 important example is night sky visibility, looking at the starry sky within a wilderness has been long noted as a very important experience.  Lights from a city diminish the ability to see those starry nights and degrades that experience of solitude, being remote from the sights and sounds of modern civilization.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We also know that from inside a wilderness we can see roads, we can see cities.  And these diminish that sense of remoteness that people desire when they’re inside wilderness.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Now, can wilderness managers affect these things?  No.  But they nonetheless affect people’s experience, and that sense of solitude from areas that are occupied and modified is an important part of wilderness character.  </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67</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Now let’s move on to indicators of the second question:  primitive and unconfined recreation.  We have two indicators.  The first is facilities that decrease self-reliant recreation.  This focuses on the primitive aspect of this question.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If the agency provides facilities, such as</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toilets or ropes or bridges or bear poles, things that help people and make it easier or more convenient for them, all of those decrease outstanding opportunity for primitive recreation.</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For example, if I come up to a stream that doesn’t have a bridge across it, it would be easier and more convenient for me if there were a bridge to cross that stream.  But the presence of that bridge decreases my opportunity for exploring and challenge and discovering for myself a way across that stream.</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Now you might decide as a manager there’s a legitimate reason for supplying these facilities:</a:t>
            </a:r>
            <a:r>
              <a:rPr lang="en-US" sz="1200" kern="1200" baseline="0" dirty="0" smtClean="0">
                <a:solidFill>
                  <a:schemeClr val="tx1"/>
                </a:solidFill>
                <a:latin typeface="Times New Roman" pitchFamily="18" charset="0"/>
                <a:ea typeface="+mn-ea"/>
                <a:cs typeface="+mn-cs"/>
              </a:rPr>
              <a:t> to d</a:t>
            </a:r>
            <a:r>
              <a:rPr lang="en-US" sz="1200" kern="1200" dirty="0" smtClean="0">
                <a:solidFill>
                  <a:schemeClr val="tx1"/>
                </a:solidFill>
                <a:latin typeface="Times New Roman" pitchFamily="18" charset="0"/>
                <a:ea typeface="+mn-ea"/>
                <a:cs typeface="+mn-cs"/>
              </a:rPr>
              <a:t>ecrease resource damage; for safety reasons.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But you have to realize that you are degrading that outstanding opportunity for primitive recreation by doing so.  And we know from social scientists that it is the challenge and self-discovery that is hugely important for the therapeutic benefits of a wilderness experience.</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68</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 last indicator for this question is management restrictions on visitor behavior.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So visitor permits, the restrictions on campfires, the requirement to use designated campsites, all of these constrain people’s experiences inside wilderness and therefore degrade the outstanding opportunity for an unconfined recreation experience.</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Again, you might, as a manager, have a legitimate reason for doing this, either to protect some biophysical resource or you’re going to require people to camp in certain areas to preserve opportunities for solitude.  But realize that in so doing you are degrading the opportunity for unconfined recreation.</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smtClean="0">
              <a:latin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6B334-E401-42D0-9E63-6480CDC337CD}" type="slidenum">
              <a:rPr lang="en-US"/>
              <a:pPr/>
              <a:t>69</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Once</a:t>
            </a:r>
            <a:r>
              <a:rPr lang="en-US" sz="1200" kern="1200" baseline="0" dirty="0" smtClean="0">
                <a:solidFill>
                  <a:schemeClr val="tx1"/>
                </a:solidFill>
                <a:latin typeface="Times New Roman" pitchFamily="18" charset="0"/>
                <a:ea typeface="+mn-ea"/>
                <a:cs typeface="+mn-cs"/>
              </a:rPr>
              <a:t> a</a:t>
            </a:r>
            <a:r>
              <a:rPr lang="en-US" sz="1200" kern="1200" dirty="0" smtClean="0">
                <a:solidFill>
                  <a:schemeClr val="tx1"/>
                </a:solidFill>
                <a:latin typeface="Times New Roman" pitchFamily="18" charset="0"/>
                <a:ea typeface="+mn-ea"/>
                <a:cs typeface="+mn-cs"/>
              </a:rPr>
              <a:t>gain, a reminder: it’s likely that each agency might have different measures that address these specific indicators.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70892-4232-47E6-B3C3-385C09EB4053}" type="slidenum">
              <a:rPr lang="en-US"/>
              <a:pPr/>
              <a:t>7</a:t>
            </a:fld>
            <a:endParaRPr lang="en-US"/>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So why do we monitor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first and perhaps most obvious reason is that it fulfills the purpose of the Wilderness Act.  We just saw that.  The Wilderness Act says to preserve wilderness character.  By monitoring changes in wilderness character, we know whether or not we are fulfilling that congressional mandate.  And in so doing, this improves our accountability.  We know how good a job we are doing.</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Even though it is wilderness, management actions and decisions are still made all the time.  By monitoring trends in wilderness character, we can understand much more fully than we ever have before the consequences of these decisions and actions on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In addition, wilderness cuts across almost every staff area within an agency.  By monitoring changes in wilderness character, our intent is to foster better integration across all the staff areas that do have responsibility inside wilderness.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Another important purpose of monitoring changes in wilderness character is to provide legacy information that can endure over time as personnel change.  As wilderness staff leave right now, the knowledge and wisdom and experience that they have is typically lost.  By monitoring changes in wilderness character and creating this legacy information, we will be able to, for the first time, understand the long-term changes that are occurring within wilderness.</a:t>
            </a: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There is one last reason that we should monitor changes in wilderness character, and that is to guard against legal vulnerability.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91ABF8-E5BF-4C50-B6E2-0D49CC442FB9}" type="slidenum">
              <a:rPr lang="en-US"/>
              <a:pPr/>
              <a:t>70</a:t>
            </a:fld>
            <a:endParaRPr lang="en-US"/>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Now there’s some broad questions and issues I’m sure that you’re thinking of.</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Some measures are counted once every five years.  Some are measured every year.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number of dams is not doing to change on a yearly basis.  So measuring these once every five years is sufficient.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Other measures, for example, actions taken that might degrade the Untrammeled quality, could vary tremendously from one year to the next.  And those would be counted every year.  </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In addition to be able to understand whether the change one sees over a five-year period is significant or not needs to be defined by each agency.</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Ideally data from the time of designation would be this baseline for evaluating all future change.  We realize that in most cases such data simply do not exist so the default is that the first time this monitoring is conducted, will, for most areas, become the baseline from which future change is evaluated.</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For each measure, the numerical value of change is important for local management.  But in some cases, indicators can be composed of more than one measure.  What we’re looking for is not a quantitative change in the indicator but whether the indicator is improving, stable, or degrading.</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Once the change in the indicator is assigned, there are consistent rules for taking that information and rolling that up all the way to understand the change in the quality and change in wilderness character.  Ultimately we assign whether wilderness character is improving, stable, or degrading.</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This trend in wilderness character will be assessed for the entire wilderness once every five years.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000" dirty="0">
              <a:latin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7EE8AB-D2F0-4820-868A-F84AA012E259}" type="slidenum">
              <a:rPr lang="en-US"/>
              <a:pPr/>
              <a:t>71</a:t>
            </a:fld>
            <a:endParaRPr lang="en-US"/>
          </a:p>
        </p:txBody>
      </p:sp>
      <p:sp>
        <p:nvSpPr>
          <p:cNvPr id="139266" name="Rectangle 1026"/>
          <p:cNvSpPr>
            <a:spLocks noGrp="1" noRot="1" noChangeAspect="1" noChangeArrowheads="1" noTextEdit="1"/>
          </p:cNvSpPr>
          <p:nvPr>
            <p:ph type="sldImg"/>
          </p:nvPr>
        </p:nvSpPr>
        <p:spPr>
          <a:ln/>
        </p:spPr>
      </p:sp>
      <p:sp>
        <p:nvSpPr>
          <p:cNvPr id="139267" name="Rectangle 1027"/>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There are several things that this strategy does not do, and it’s important to keep these in mind as you start this process.</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First, it does not monitor the full range of conditions and meanings of wilderness character.  For instance, we know that the spiritual aspect of wilderness is extremely important to many people and yet there is no way to actually monitor that.  And so we don’t try to in this strategy.</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This strategy does not monitor the full range of resources that are needed to manage a wilderness.</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In order to be a good wilderness steward, you may very well have to monitor resources that are not covered in this strategy.  For instance, if you manage a wilderness that has paleontological resources, you’ll probably want to know what’s going on with them whether or not they end up being part of the unique qualities of the wilderness that you’ll be tracking as part of monitoring trends in wilderness character.  You’ll still need to know what’s happening with that resource.</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This monitoring does not replace specific site resource or project monitoring.  For example, compliance with commercial use permits.  There is nothing in this monitoring strategy that attempts to try to do that.</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This monitoring strategy does not provide an absolute rating for wilderness character.  There is no way this monitoring strategy provides any sort of numerical rating of wilderness character.  It is impossible.</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The Wilderness Act mandates that we preserve wilderness character.  So that is the standard, that our wilderness character is preserved.</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Wilderness character is only judged is wilderness character improving, stable, or degrading.  Every wilderness is unique in its ecology, its uniqueness establishing legislation, it’s unique in its administrative direction.</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combination of all of these things mean that the wilderness character is unique in each wilderness in that no one wilderness can be compared to a national standard or, for that matter, can be compared to any other wilderness.  </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This is a very important aspect.  This monitoring strategy evaluates change based on what occurs inside that wilderness.</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sz="1100" dirty="0">
              <a:solidFill>
                <a:schemeClr val="tx2"/>
              </a:solidFill>
              <a:latin typeface="Arial"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To implement this monitoring strategy requires three basic things.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We need a conceptual foundation which we’ve developed in the </a:t>
            </a:r>
            <a:r>
              <a:rPr lang="en-US" sz="1200" i="1" kern="1200" dirty="0" smtClean="0">
                <a:solidFill>
                  <a:schemeClr val="tx1"/>
                </a:solidFill>
                <a:latin typeface="Times New Roman" pitchFamily="18" charset="0"/>
                <a:ea typeface="+mn-ea"/>
                <a:cs typeface="+mn-cs"/>
              </a:rPr>
              <a:t>Keeping It Wild </a:t>
            </a:r>
            <a:r>
              <a:rPr lang="en-US" sz="1200" kern="1200" dirty="0" smtClean="0">
                <a:solidFill>
                  <a:schemeClr val="tx1"/>
                </a:solidFill>
                <a:latin typeface="Times New Roman" pitchFamily="18" charset="0"/>
                <a:ea typeface="+mn-ea"/>
                <a:cs typeface="+mn-cs"/>
              </a:rPr>
              <a:t>strategy.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Second is that each agency needs to develop an agency-specific technical guide that lays out specific protocols, what measures are appropriate, inappropriate, determine significance of change in the measure.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And either part of the agency-specific technical guide or separate from that there will be agency-specific data management protocols that need to be developed.  Where are the data pulled from?  Where are the data put to?  How is reporting done and the like?</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pPr eaLnBrk="1" hangingPunct="1"/>
            <a:endParaRPr lang="en-US" dirty="0" smtClean="0"/>
          </a:p>
        </p:txBody>
      </p:sp>
      <p:sp>
        <p:nvSpPr>
          <p:cNvPr id="4" name="Slide Number Placeholder 3"/>
          <p:cNvSpPr>
            <a:spLocks noGrp="1"/>
          </p:cNvSpPr>
          <p:nvPr>
            <p:ph type="sldNum" sz="quarter" idx="10"/>
          </p:nvPr>
        </p:nvSpPr>
        <p:spPr/>
        <p:txBody>
          <a:bodyPr/>
          <a:lstStyle/>
          <a:p>
            <a:fld id="{1B787B18-30F5-4E9A-8BA1-B1686716CD17}"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This monitoring strategy allows us finally to accomplish the vision of Howard Zahniser who said “We must then do two things.  We must see that an adequate system of wilderness areas is designated for preservation and then we must allow nothing to alter the wilderness character of the preserve.”  This monitoring strategy fulfills </a:t>
            </a:r>
            <a:r>
              <a:rPr lang="en-US" sz="1200" kern="1200" dirty="0" err="1" smtClean="0">
                <a:solidFill>
                  <a:schemeClr val="tx1"/>
                </a:solidFill>
                <a:latin typeface="Times New Roman" pitchFamily="18" charset="0"/>
                <a:ea typeface="+mn-ea"/>
                <a:cs typeface="+mn-cs"/>
              </a:rPr>
              <a:t>Zahniser’s</a:t>
            </a:r>
            <a:r>
              <a:rPr lang="en-US" sz="1200" kern="1200" dirty="0" smtClean="0">
                <a:solidFill>
                  <a:schemeClr val="tx1"/>
                </a:solidFill>
                <a:latin typeface="Times New Roman" pitchFamily="18" charset="0"/>
                <a:ea typeface="+mn-ea"/>
                <a:cs typeface="+mn-cs"/>
              </a:rPr>
              <a:t> vision.</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It is Congress’s job to take care of the first action, designating an adequate wilderness system.  It is our job to take care of the second, preserving wilderness character.  </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1B787B18-30F5-4E9A-8BA1-B1686716CD17}"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9F5CD4-1F4A-4F6D-AC34-AFB4EE651BB0}" type="slidenum">
              <a:rPr lang="en-US"/>
              <a:pPr/>
              <a:t>74</a:t>
            </a:fld>
            <a:endParaRPr lang="en-US"/>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p:txBody>
          <a:bodyPr/>
          <a:lstStyle/>
          <a:p>
            <a:r>
              <a:rPr lang="en-US" sz="1200" kern="1200" dirty="0" smtClean="0">
                <a:solidFill>
                  <a:schemeClr val="tx1"/>
                </a:solidFill>
                <a:latin typeface="Times New Roman" pitchFamily="18" charset="0"/>
                <a:ea typeface="+mn-ea"/>
                <a:cs typeface="+mn-cs"/>
              </a:rPr>
              <a:t>For more information, you should go to the wilderness character toolbox on wilderness.net.  There you will find the </a:t>
            </a:r>
            <a:r>
              <a:rPr lang="en-US" sz="1200" i="1" kern="1200" dirty="0" smtClean="0">
                <a:solidFill>
                  <a:schemeClr val="tx1"/>
                </a:solidFill>
                <a:latin typeface="Times New Roman" pitchFamily="18" charset="0"/>
                <a:ea typeface="+mn-ea"/>
                <a:cs typeface="+mn-cs"/>
              </a:rPr>
              <a:t>Keeping It Wild</a:t>
            </a:r>
            <a:r>
              <a:rPr lang="en-US" sz="1200" kern="1200" dirty="0" smtClean="0">
                <a:solidFill>
                  <a:schemeClr val="tx1"/>
                </a:solidFill>
                <a:latin typeface="Times New Roman" pitchFamily="18" charset="0"/>
                <a:ea typeface="+mn-ea"/>
                <a:cs typeface="+mn-cs"/>
              </a:rPr>
              <a:t> document that we’ve been referencing today.  You’ll find technical guides as they are made available by the four agencies.  You’ll find answers to some frequently asked questions and other documents that might help you monitor trends in wilderness character.</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Thank you, and do good work.</a:t>
            </a:r>
          </a:p>
          <a:p>
            <a:pPr rtl="0" fontAlgn="base"/>
            <a:endParaRPr lang="en-US" sz="1200" kern="1200" dirty="0" smtClean="0">
              <a:solidFill>
                <a:schemeClr val="tx1"/>
              </a:solidFill>
              <a:latin typeface="Times New Roman" pitchFamily="18" charset="0"/>
              <a:ea typeface="+mn-ea"/>
              <a:cs typeface="+mn-cs"/>
            </a:endParaRPr>
          </a:p>
          <a:p>
            <a:pPr rtl="0" eaLnBrk="1" fontAlgn="base" latinLnBrk="0" hangingPunct="1"/>
            <a:r>
              <a:rPr lang="en-US" sz="1200" b="1" i="1" kern="1200" dirty="0" smtClean="0">
                <a:solidFill>
                  <a:schemeClr val="tx1"/>
                </a:solidFill>
                <a:latin typeface="Times New Roman" pitchFamily="18" charset="0"/>
                <a:ea typeface="+mn-ea"/>
                <a:cs typeface="+mn-cs"/>
              </a:rPr>
              <a:t>{ADVANCE SLIDE}</a:t>
            </a:r>
            <a:endParaRPr lang="en-US" sz="1200" kern="1200" dirty="0" smtClean="0">
              <a:solidFill>
                <a:schemeClr val="tx1"/>
              </a:solidFill>
              <a:latin typeface="Times New Roman" pitchFamily="18" charset="0"/>
              <a:ea typeface="+mn-ea"/>
              <a:cs typeface="+mn-cs"/>
            </a:endParaRPr>
          </a:p>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55C80B-DEB3-471B-8C02-C24449182B71}" type="slidenum">
              <a:rPr lang="en-US"/>
              <a:pPr/>
              <a:t>75</a:t>
            </a:fld>
            <a:endParaRPr lang="en-US"/>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Here you see selections from findings of various courts in recent cases.  We’re not going to go into the details of any of these cases.  That’s not important for our purpose here today.  You can look these up by following the citations on the screen.  What is important is to note that in these cases, the court has criticized our federal agencies for failure to preserve wilderness character.</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1B787B18-30F5-4E9A-8BA1-B1686716CD1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68DC76A2-505D-43D0-AC2C-6E6D1874FCF5}" type="slidenum">
              <a:rPr lang="en-US" smtClean="0"/>
              <a:pPr/>
              <a:t>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What we’re trying to understand is how wilderness character has changed over time.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graph shows the extent of human influence on the horizontal axis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and the quality of wilderness character on the vertical axis.</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There is a generation relationship between the greater the human influence, the lower the quality of wilderness character.</a:t>
            </a:r>
          </a:p>
          <a:p>
            <a:r>
              <a:rPr lang="en-US" sz="1200" kern="1200" dirty="0" smtClean="0">
                <a:solidFill>
                  <a:schemeClr val="tx1"/>
                </a:solidFill>
                <a:latin typeface="Times New Roman" pitchFamily="18" charset="0"/>
                <a:ea typeface="+mn-ea"/>
                <a:cs typeface="+mn-cs"/>
              </a:rPr>
              <a:t>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box on the screen shows that any particular wilderness comes into the National Wilderness Preservation System with some state or quality of wilderness character.  When Congress designates a wilderness, the box can be anywhere along this diagonal line.</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{ADVANCE on this screen}</a:t>
            </a:r>
            <a:endParaRPr lang="en-US" dirty="0" smtClean="0"/>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goal of monitoring wilderness character is to be able to understand whether or not the quality of wilderness character at the time the area was designated is slipping or not.</a:t>
            </a:r>
          </a:p>
          <a:p>
            <a:endParaRPr lang="en-US" sz="1200" kern="1200" dirty="0" smtClean="0">
              <a:solidFill>
                <a:schemeClr val="tx1"/>
              </a:solidFill>
              <a:latin typeface="Times New Roman" pitchFamily="18"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1" kern="1200" dirty="0" smtClean="0">
                <a:solidFill>
                  <a:schemeClr val="tx1"/>
                </a:solidFill>
                <a:latin typeface="Times New Roman" pitchFamily="18" charset="0"/>
                <a:ea typeface="+mn-ea"/>
                <a:cs typeface="+mn-cs"/>
              </a:rPr>
              <a:t>{ADVANCE SLIDE}</a:t>
            </a:r>
            <a:endParaRPr lang="en-US" dirty="0" smtClean="0"/>
          </a:p>
          <a:p>
            <a:endParaRPr lang="en-US" sz="1200" kern="1200" dirty="0" smtClean="0">
              <a:solidFill>
                <a:schemeClr val="tx1"/>
              </a:solidFill>
              <a:latin typeface="Times New Roman" pitchFamily="18" charset="0"/>
              <a:ea typeface="+mn-ea"/>
              <a:cs typeface="+mn-cs"/>
            </a:endParaRPr>
          </a:p>
          <a:p>
            <a:pPr eaLnBrk="1" hangingPunct="1"/>
            <a:endParaRPr lang="en-US" sz="1000"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sp>
        <p:nvSpPr>
          <p:cNvPr id="409602" name="Rectangle 2"/>
          <p:cNvSpPr>
            <a:spLocks noGrp="1" noChangeArrowheads="1"/>
          </p:cNvSpPr>
          <p:nvPr>
            <p:ph type="ctrTitle"/>
          </p:nvPr>
        </p:nvSpPr>
        <p:spPr>
          <a:xfrm>
            <a:off x="685800" y="2130425"/>
            <a:ext cx="7772400" cy="1470025"/>
          </a:xfrm>
        </p:spPr>
        <p:txBody>
          <a:bodyPr/>
          <a:lstStyle>
            <a:lvl1pPr>
              <a:defRPr b="1"/>
            </a:lvl1pPr>
          </a:lstStyle>
          <a:p>
            <a:r>
              <a:rPr lang="en-US"/>
              <a:t>Click to edit Master title style</a:t>
            </a:r>
          </a:p>
        </p:txBody>
      </p:sp>
      <p:sp>
        <p:nvSpPr>
          <p:cNvPr id="40960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09604" name="Rectangle 4"/>
          <p:cNvSpPr>
            <a:spLocks noGrp="1" noChangeArrowheads="1"/>
          </p:cNvSpPr>
          <p:nvPr>
            <p:ph type="dt" sz="half" idx="2"/>
          </p:nvPr>
        </p:nvSpPr>
        <p:spPr/>
        <p:txBody>
          <a:bodyPr/>
          <a:lstStyle>
            <a:lvl1pPr>
              <a:defRPr/>
            </a:lvl1pPr>
          </a:lstStyle>
          <a:p>
            <a:endParaRPr lang="en-US">
              <a:solidFill>
                <a:srgbClr val="000000"/>
              </a:solidFill>
            </a:endParaRPr>
          </a:p>
        </p:txBody>
      </p:sp>
      <p:sp>
        <p:nvSpPr>
          <p:cNvPr id="409605" name="Rectangle 5"/>
          <p:cNvSpPr>
            <a:spLocks noGrp="1" noChangeArrowheads="1"/>
          </p:cNvSpPr>
          <p:nvPr>
            <p:ph type="ftr" sz="quarter" idx="3"/>
          </p:nvPr>
        </p:nvSpPr>
        <p:spPr/>
        <p:txBody>
          <a:bodyPr/>
          <a:lstStyle>
            <a:lvl1pPr>
              <a:defRPr/>
            </a:lvl1pPr>
          </a:lstStyle>
          <a:p>
            <a:endParaRPr lang="en-US">
              <a:solidFill>
                <a:srgbClr val="000000"/>
              </a:solidFill>
            </a:endParaRPr>
          </a:p>
        </p:txBody>
      </p:sp>
      <p:sp>
        <p:nvSpPr>
          <p:cNvPr id="409606" name="Rectangle 6"/>
          <p:cNvSpPr>
            <a:spLocks noGrp="1" noChangeArrowheads="1"/>
          </p:cNvSpPr>
          <p:nvPr>
            <p:ph type="sldNum" sz="quarter" idx="4"/>
          </p:nvPr>
        </p:nvSpPr>
        <p:spPr/>
        <p:txBody>
          <a:bodyPr/>
          <a:lstStyle>
            <a:lvl1pPr>
              <a:defRPr/>
            </a:lvl1pPr>
          </a:lstStyle>
          <a:p>
            <a:fld id="{33D79626-223C-4A39-9755-E91BE80936F7}"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42854AF-2E80-4A07-94A2-2418F9ACCB3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21717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3627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6388C90-7C98-47A3-8DD9-37C28E21B15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772400" cy="1447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492F15A-C2D6-4E16-B136-57EACA341A3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400065C-6A96-408A-BBD5-DF260F4D23C6}"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0B041AE-E6B6-4CAA-BF48-4858F47E93D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119BC01-F741-4AF9-B540-373CB0B34D98}"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83DB892D-BA39-42BC-9350-3E257266BF07}"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8EC117B-0E64-48B6-8D6E-574A492709A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39B58E7-F8C4-4FA1-8A92-A4E04551783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178A905-56D3-4812-A0AC-DDB9A1E87B7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527F17B-67D1-4447-B036-834693AED236}" type="slidenum">
              <a:rPr lang="en-US">
                <a:solidFill>
                  <a:srgbClr val="000000"/>
                </a:solidFill>
              </a: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email"/>
          <a:srcRect/>
          <a:stretch>
            <a:fillRect/>
          </a:stretch>
        </a:blipFill>
        <a:effectLst/>
      </p:bgPr>
    </p:bg>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bwMode="auto">
          <a:xfrm>
            <a:off x="0" y="0"/>
            <a:ext cx="7772400" cy="1447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857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858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kumimoji="0" sz="1400" b="0">
                <a:solidFill>
                  <a:schemeClr val="tx1"/>
                </a:solidFill>
              </a:defRPr>
            </a:lvl1pPr>
          </a:lstStyle>
          <a:p>
            <a:pPr algn="l">
              <a:spcBef>
                <a:spcPct val="0"/>
              </a:spcBef>
              <a:buFontTx/>
              <a:buNone/>
            </a:pPr>
            <a:endParaRPr lang="en-US" i="0" smtClean="0">
              <a:solidFill>
                <a:srgbClr val="000000"/>
              </a:solidFill>
            </a:endParaRPr>
          </a:p>
        </p:txBody>
      </p:sp>
      <p:sp>
        <p:nvSpPr>
          <p:cNvPr id="40858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kumimoji="0" sz="1400" b="0">
                <a:solidFill>
                  <a:schemeClr val="tx1"/>
                </a:solidFill>
              </a:defRPr>
            </a:lvl1pPr>
          </a:lstStyle>
          <a:p>
            <a:pPr>
              <a:spcBef>
                <a:spcPct val="0"/>
              </a:spcBef>
              <a:buFontTx/>
              <a:buNone/>
            </a:pPr>
            <a:endParaRPr lang="en-US" i="0" smtClean="0">
              <a:solidFill>
                <a:srgbClr val="000000"/>
              </a:solidFill>
            </a:endParaRPr>
          </a:p>
        </p:txBody>
      </p:sp>
      <p:sp>
        <p:nvSpPr>
          <p:cNvPr id="40858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kumimoji="0" sz="1400" b="0">
                <a:solidFill>
                  <a:schemeClr val="tx1"/>
                </a:solidFill>
              </a:defRPr>
            </a:lvl1pPr>
          </a:lstStyle>
          <a:p>
            <a:pPr>
              <a:spcBef>
                <a:spcPct val="0"/>
              </a:spcBef>
              <a:buFontTx/>
              <a:buNone/>
            </a:pPr>
            <a:fld id="{90869DF9-09F9-46EB-8D2A-9510DB1D5202}" type="slidenum">
              <a:rPr lang="en-US" i="0" smtClean="0">
                <a:solidFill>
                  <a:srgbClr val="000000"/>
                </a:solidFill>
              </a:rPr>
              <a:pPr>
                <a:spcBef>
                  <a:spcPct val="0"/>
                </a:spcBef>
                <a:buFontTx/>
                <a:buNone/>
              </a:pPr>
              <a:t>‹#›</a:t>
            </a:fld>
            <a:endParaRPr lang="en-US" i="0"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hf hdr="0" ftr="0" dt="0"/>
  <p:txStyles>
    <p:titleStyle>
      <a:lvl1pPr algn="ctr" rtl="0" fontAlgn="base">
        <a:lnSpc>
          <a:spcPct val="90000"/>
        </a:lnSpc>
        <a:spcBef>
          <a:spcPct val="0"/>
        </a:spcBef>
        <a:spcAft>
          <a:spcPct val="0"/>
        </a:spcAft>
        <a:defRPr sz="4400">
          <a:solidFill>
            <a:srgbClr val="800000"/>
          </a:solidFill>
          <a:latin typeface="+mj-lt"/>
          <a:ea typeface="+mj-ea"/>
          <a:cs typeface="+mj-cs"/>
        </a:defRPr>
      </a:lvl1pPr>
      <a:lvl2pPr algn="ctr" rtl="0" fontAlgn="base">
        <a:lnSpc>
          <a:spcPct val="90000"/>
        </a:lnSpc>
        <a:spcBef>
          <a:spcPct val="0"/>
        </a:spcBef>
        <a:spcAft>
          <a:spcPct val="0"/>
        </a:spcAft>
        <a:defRPr sz="4400">
          <a:solidFill>
            <a:srgbClr val="800000"/>
          </a:solidFill>
          <a:latin typeface="Arial" charset="0"/>
        </a:defRPr>
      </a:lvl2pPr>
      <a:lvl3pPr algn="ctr" rtl="0" fontAlgn="base">
        <a:lnSpc>
          <a:spcPct val="90000"/>
        </a:lnSpc>
        <a:spcBef>
          <a:spcPct val="0"/>
        </a:spcBef>
        <a:spcAft>
          <a:spcPct val="0"/>
        </a:spcAft>
        <a:defRPr sz="4400">
          <a:solidFill>
            <a:srgbClr val="800000"/>
          </a:solidFill>
          <a:latin typeface="Arial" charset="0"/>
        </a:defRPr>
      </a:lvl3pPr>
      <a:lvl4pPr algn="ctr" rtl="0" fontAlgn="base">
        <a:lnSpc>
          <a:spcPct val="90000"/>
        </a:lnSpc>
        <a:spcBef>
          <a:spcPct val="0"/>
        </a:spcBef>
        <a:spcAft>
          <a:spcPct val="0"/>
        </a:spcAft>
        <a:defRPr sz="4400">
          <a:solidFill>
            <a:srgbClr val="800000"/>
          </a:solidFill>
          <a:latin typeface="Arial" charset="0"/>
        </a:defRPr>
      </a:lvl4pPr>
      <a:lvl5pPr algn="ctr" rtl="0" fontAlgn="base">
        <a:lnSpc>
          <a:spcPct val="90000"/>
        </a:lnSpc>
        <a:spcBef>
          <a:spcPct val="0"/>
        </a:spcBef>
        <a:spcAft>
          <a:spcPct val="0"/>
        </a:spcAft>
        <a:defRPr sz="4400">
          <a:solidFill>
            <a:srgbClr val="800000"/>
          </a:solidFill>
          <a:latin typeface="Arial" charset="0"/>
        </a:defRPr>
      </a:lvl5pPr>
      <a:lvl6pPr marL="457200" algn="ctr" rtl="0" fontAlgn="base">
        <a:lnSpc>
          <a:spcPct val="90000"/>
        </a:lnSpc>
        <a:spcBef>
          <a:spcPct val="0"/>
        </a:spcBef>
        <a:spcAft>
          <a:spcPct val="0"/>
        </a:spcAft>
        <a:defRPr sz="4400">
          <a:solidFill>
            <a:srgbClr val="800000"/>
          </a:solidFill>
          <a:latin typeface="Arial" charset="0"/>
        </a:defRPr>
      </a:lvl6pPr>
      <a:lvl7pPr marL="914400" algn="ctr" rtl="0" fontAlgn="base">
        <a:lnSpc>
          <a:spcPct val="90000"/>
        </a:lnSpc>
        <a:spcBef>
          <a:spcPct val="0"/>
        </a:spcBef>
        <a:spcAft>
          <a:spcPct val="0"/>
        </a:spcAft>
        <a:defRPr sz="4400">
          <a:solidFill>
            <a:srgbClr val="800000"/>
          </a:solidFill>
          <a:latin typeface="Arial" charset="0"/>
        </a:defRPr>
      </a:lvl7pPr>
      <a:lvl8pPr marL="1371600" algn="ctr" rtl="0" fontAlgn="base">
        <a:lnSpc>
          <a:spcPct val="90000"/>
        </a:lnSpc>
        <a:spcBef>
          <a:spcPct val="0"/>
        </a:spcBef>
        <a:spcAft>
          <a:spcPct val="0"/>
        </a:spcAft>
        <a:defRPr sz="4400">
          <a:solidFill>
            <a:srgbClr val="800000"/>
          </a:solidFill>
          <a:latin typeface="Arial" charset="0"/>
        </a:defRPr>
      </a:lvl8pPr>
      <a:lvl9pPr marL="1828800" algn="ctr" rtl="0" fontAlgn="base">
        <a:lnSpc>
          <a:spcPct val="90000"/>
        </a:lnSpc>
        <a:spcBef>
          <a:spcPct val="0"/>
        </a:spcBef>
        <a:spcAft>
          <a:spcPct val="0"/>
        </a:spcAft>
        <a:defRPr sz="4400">
          <a:solidFill>
            <a:srgbClr val="800000"/>
          </a:solidFill>
          <a:latin typeface="Arial" charset="0"/>
        </a:defRPr>
      </a:lvl9pPr>
    </p:titleStyle>
    <p:bodyStyle>
      <a:lvl1pPr marL="342900" indent="-342900" algn="l" rtl="0" fontAlgn="base">
        <a:spcBef>
          <a:spcPct val="20000"/>
        </a:spcBef>
        <a:spcAft>
          <a:spcPct val="0"/>
        </a:spcAft>
        <a:buSzPct val="60000"/>
        <a:buBlip>
          <a:blip r:embed="rId15"/>
        </a:buBlip>
        <a:defRPr sz="3200">
          <a:solidFill>
            <a:schemeClr val="tx1"/>
          </a:solidFill>
          <a:latin typeface="+mn-lt"/>
          <a:ea typeface="+mn-ea"/>
          <a:cs typeface="+mn-cs"/>
        </a:defRPr>
      </a:lvl1pPr>
      <a:lvl2pPr marL="742950" indent="-285750" algn="l" rtl="0" fontAlgn="base">
        <a:spcBef>
          <a:spcPct val="20000"/>
        </a:spcBef>
        <a:spcAft>
          <a:spcPct val="0"/>
        </a:spcAft>
        <a:buSzPct val="70000"/>
        <a:buBlip>
          <a:blip r:embed="rId16"/>
        </a:buBlip>
        <a:defRPr sz="2800">
          <a:solidFill>
            <a:schemeClr val="tx1"/>
          </a:solidFill>
          <a:latin typeface="+mn-lt"/>
        </a:defRPr>
      </a:lvl2pPr>
      <a:lvl3pPr marL="1143000" indent="-228600" algn="l" rtl="0" fontAlgn="base">
        <a:spcBef>
          <a:spcPct val="20000"/>
        </a:spcBef>
        <a:spcAft>
          <a:spcPct val="0"/>
        </a:spcAft>
        <a:buSzPct val="50000"/>
        <a:buBlip>
          <a:blip r:embed="rId15"/>
        </a:buBlip>
        <a:defRPr sz="2400">
          <a:solidFill>
            <a:schemeClr val="tx1"/>
          </a:solidFill>
          <a:latin typeface="+mn-lt"/>
        </a:defRPr>
      </a:lvl3pPr>
      <a:lvl4pPr marL="1600200" indent="-228600" algn="l" rtl="0" fontAlgn="base">
        <a:spcBef>
          <a:spcPct val="20000"/>
        </a:spcBef>
        <a:spcAft>
          <a:spcPct val="0"/>
        </a:spcAft>
        <a:buSzPct val="90000"/>
        <a:buBlip>
          <a:blip r:embed="rId16"/>
        </a:buBlip>
        <a:defRPr sz="2000">
          <a:solidFill>
            <a:schemeClr val="tx1"/>
          </a:solidFill>
          <a:latin typeface="+mn-lt"/>
        </a:defRPr>
      </a:lvl4pPr>
      <a:lvl5pPr marL="2057400" indent="-228600" algn="l" rtl="0" fontAlgn="base">
        <a:spcBef>
          <a:spcPct val="20000"/>
        </a:spcBef>
        <a:spcAft>
          <a:spcPct val="0"/>
        </a:spcAft>
        <a:buSzPct val="50000"/>
        <a:buBlip>
          <a:blip r:embed="rId15"/>
        </a:buBlip>
        <a:defRPr sz="2000">
          <a:solidFill>
            <a:schemeClr val="tx1"/>
          </a:solidFill>
          <a:latin typeface="+mn-lt"/>
        </a:defRPr>
      </a:lvl5pPr>
      <a:lvl6pPr marL="2514600" indent="-228600" algn="l" rtl="0" fontAlgn="base">
        <a:spcBef>
          <a:spcPct val="20000"/>
        </a:spcBef>
        <a:spcAft>
          <a:spcPct val="0"/>
        </a:spcAft>
        <a:buSzPct val="50000"/>
        <a:buBlip>
          <a:blip r:embed="rId15"/>
        </a:buBlip>
        <a:defRPr sz="2000">
          <a:solidFill>
            <a:schemeClr val="tx1"/>
          </a:solidFill>
          <a:latin typeface="+mn-lt"/>
        </a:defRPr>
      </a:lvl6pPr>
      <a:lvl7pPr marL="2971800" indent="-228600" algn="l" rtl="0" fontAlgn="base">
        <a:spcBef>
          <a:spcPct val="20000"/>
        </a:spcBef>
        <a:spcAft>
          <a:spcPct val="0"/>
        </a:spcAft>
        <a:buSzPct val="50000"/>
        <a:buBlip>
          <a:blip r:embed="rId15"/>
        </a:buBlip>
        <a:defRPr sz="2000">
          <a:solidFill>
            <a:schemeClr val="tx1"/>
          </a:solidFill>
          <a:latin typeface="+mn-lt"/>
        </a:defRPr>
      </a:lvl7pPr>
      <a:lvl8pPr marL="3429000" indent="-228600" algn="l" rtl="0" fontAlgn="base">
        <a:spcBef>
          <a:spcPct val="20000"/>
        </a:spcBef>
        <a:spcAft>
          <a:spcPct val="0"/>
        </a:spcAft>
        <a:buSzPct val="50000"/>
        <a:buBlip>
          <a:blip r:embed="rId15"/>
        </a:buBlip>
        <a:defRPr sz="2000">
          <a:solidFill>
            <a:schemeClr val="tx1"/>
          </a:solidFill>
          <a:latin typeface="+mn-lt"/>
        </a:defRPr>
      </a:lvl8pPr>
      <a:lvl9pPr marL="3886200" indent="-228600" algn="l" rtl="0" fontAlgn="base">
        <a:spcBef>
          <a:spcPct val="20000"/>
        </a:spcBef>
        <a:spcAft>
          <a:spcPct val="0"/>
        </a:spcAft>
        <a:buSzPct val="50000"/>
        <a:buBlip>
          <a:blip r:embed="rId15"/>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eg"/></Relationships>
</file>

<file path=ppt/slides/_rels/slide3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6.jpeg"/></Relationships>
</file>

<file path=ppt/slides/_rels/slide3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image" Target="../media/image85.jpeg"/></Relationships>
</file>

<file path=ppt/slides/_rels/slide5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jpeg"/></Relationships>
</file>

<file path=ppt/slides/_rels/slide5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5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0.xml"/><Relationship Id="rId1" Type="http://schemas.openxmlformats.org/officeDocument/2006/relationships/slideLayout" Target="../slideLayouts/slideLayout7.xml"/><Relationship Id="rId5" Type="http://schemas.openxmlformats.org/officeDocument/2006/relationships/image" Target="../media/image97.jpeg"/><Relationship Id="rId4" Type="http://schemas.openxmlformats.org/officeDocument/2006/relationships/image" Target="../media/image96.jpeg"/></Relationships>
</file>

<file path=ppt/slides/_rels/slide6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99.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6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103.jpeg"/></Relationships>
</file>

<file path=ppt/slides/_rels/slide6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6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10.jpeg"/><Relationship Id="rId4" Type="http://schemas.openxmlformats.org/officeDocument/2006/relationships/image" Target="../media/image109.jpe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112.jpeg"/></Relationships>
</file>

<file path=ppt/slides/_rels/slide7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114.jpeg"/></Relationships>
</file>

<file path=ppt/slides/_rels/slide7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117.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ctrTitle"/>
          </p:nvPr>
        </p:nvSpPr>
        <p:spPr>
          <a:xfrm>
            <a:off x="685800" y="2130425"/>
            <a:ext cx="7772400" cy="1672318"/>
          </a:xfrm>
        </p:spPr>
        <p:txBody>
          <a:bodyPr/>
          <a:lstStyle/>
          <a:p>
            <a:r>
              <a:rPr lang="en-US" i="1" smtClean="0">
                <a:latin typeface="Trebuchet MS" pitchFamily="34" charset="0"/>
              </a:rPr>
              <a:t>Monitoring Changes in</a:t>
            </a:r>
            <a:br>
              <a:rPr lang="en-US" i="1" smtClean="0">
                <a:latin typeface="Trebuchet MS" pitchFamily="34" charset="0"/>
              </a:rPr>
            </a:br>
            <a:r>
              <a:rPr lang="en-US" i="1" smtClean="0">
                <a:latin typeface="Trebuchet MS" pitchFamily="34" charset="0"/>
              </a:rPr>
              <a:t>Wilderness Character</a:t>
            </a:r>
            <a:endParaRPr lang="en-US" i="1" dirty="0">
              <a:latin typeface="Trebuchet MS" pitchFamily="34" charset="0"/>
            </a:endParaRPr>
          </a:p>
        </p:txBody>
      </p:sp>
      <p:sp>
        <p:nvSpPr>
          <p:cNvPr id="360451" name="Rectangle 3"/>
          <p:cNvSpPr>
            <a:spLocks noGrp="1" noChangeArrowheads="1"/>
          </p:cNvSpPr>
          <p:nvPr>
            <p:ph type="subTitle" idx="1"/>
          </p:nvPr>
        </p:nvSpPr>
        <p:spPr>
          <a:xfrm>
            <a:off x="1371600" y="3784602"/>
            <a:ext cx="6400800" cy="700314"/>
          </a:xfrm>
        </p:spPr>
        <p:txBody>
          <a:bodyPr/>
          <a:lstStyle/>
          <a:p>
            <a:r>
              <a:rPr lang="en-US" i="1" dirty="0" smtClean="0">
                <a:latin typeface="Trebuchet MS" pitchFamily="34" charset="0"/>
              </a:rPr>
              <a:t>Why, What, and How</a:t>
            </a:r>
            <a:endParaRPr lang="en-US" i="1" dirty="0">
              <a:latin typeface="Trebuchet MS" pitchFamily="34" charset="0"/>
            </a:endParaRPr>
          </a:p>
        </p:txBody>
      </p:sp>
      <p:pic>
        <p:nvPicPr>
          <p:cNvPr id="4" name="Picture 3" descr="Kofa (P) corrected.JPG"/>
          <p:cNvPicPr>
            <a:picLocks noChangeAspect="1"/>
          </p:cNvPicPr>
          <p:nvPr/>
        </p:nvPicPr>
        <p:blipFill>
          <a:blip r:embed="rId3" cstate="email"/>
          <a:stretch>
            <a:fillRect/>
          </a:stretch>
        </p:blipFill>
        <p:spPr>
          <a:xfrm>
            <a:off x="449945" y="4707035"/>
            <a:ext cx="8229600" cy="1598448"/>
          </a:xfrm>
          <a:prstGeom prst="rect">
            <a:avLst/>
          </a:prstGeom>
          <a:ln>
            <a:noFill/>
          </a:ln>
          <a:effectLst>
            <a:outerShdw blurRad="292100" dist="139700" dir="2700000" algn="tl" rotWithShape="0">
              <a:srgbClr val="333333">
                <a:alpha val="65000"/>
              </a:srgbClr>
            </a:outerShdw>
          </a:effectLst>
        </p:spPr>
      </p:pic>
      <p:sp>
        <p:nvSpPr>
          <p:cNvPr id="6" name="Slide Number Placeholder 5"/>
          <p:cNvSpPr>
            <a:spLocks noGrp="1"/>
          </p:cNvSpPr>
          <p:nvPr>
            <p:ph type="sldNum" sz="quarter" idx="4"/>
          </p:nvPr>
        </p:nvSpPr>
        <p:spPr>
          <a:xfrm>
            <a:off x="7881256" y="6245225"/>
            <a:ext cx="805543" cy="476250"/>
          </a:xfrm>
        </p:spPr>
        <p:txBody>
          <a:bodyPr/>
          <a:lstStyle/>
          <a:p>
            <a:fld id="{33D79626-223C-4A39-9755-E91BE80936F7}" type="slidenum">
              <a:rPr lang="en-US" smtClean="0">
                <a:solidFill>
                  <a:srgbClr val="000000"/>
                </a:solidFill>
              </a:rPr>
              <a:pPr/>
              <a:t>1</a:t>
            </a:fld>
            <a:endParaRPr lang="en-US" dirty="0">
              <a:solidFill>
                <a:srgbClr val="000000"/>
              </a:solidFill>
            </a:endParaRPr>
          </a:p>
        </p:txBody>
      </p:sp>
    </p:spTree>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Lake reflection dark blue.jpg"/>
          <p:cNvPicPr>
            <a:picLocks noChangeAspect="1"/>
          </p:cNvPicPr>
          <p:nvPr/>
        </p:nvPicPr>
        <p:blipFill>
          <a:blip r:embed="rId3" cstate="email"/>
          <a:stretch>
            <a:fillRect/>
          </a:stretch>
        </p:blipFill>
        <p:spPr>
          <a:xfrm>
            <a:off x="478971" y="1582057"/>
            <a:ext cx="8186058" cy="4876799"/>
          </a:xfrm>
          <a:prstGeom prst="rect">
            <a:avLst/>
          </a:prstGeom>
          <a:ln>
            <a:noFill/>
          </a:ln>
          <a:effectLst>
            <a:outerShdw blurRad="292100" dist="139700" dir="2700000" algn="tl" rotWithShape="0">
              <a:srgbClr val="333333">
                <a:alpha val="65000"/>
              </a:srgbClr>
            </a:outerShdw>
          </a:effectLst>
        </p:spPr>
      </p:pic>
      <p:sp>
        <p:nvSpPr>
          <p:cNvPr id="9222" name="Line 19"/>
          <p:cNvSpPr>
            <a:spLocks noChangeShapeType="1"/>
          </p:cNvSpPr>
          <p:nvPr/>
        </p:nvSpPr>
        <p:spPr bwMode="auto">
          <a:xfrm>
            <a:off x="2438400" y="2196653"/>
            <a:ext cx="5108575" cy="3133725"/>
          </a:xfrm>
          <a:prstGeom prst="line">
            <a:avLst/>
          </a:prstGeom>
          <a:noFill/>
          <a:ln w="28575">
            <a:solidFill>
              <a:srgbClr val="FFFF00"/>
            </a:solidFill>
            <a:round/>
            <a:headEnd/>
            <a:tailEnd/>
          </a:ln>
          <a:effectLst>
            <a:outerShdw blurRad="63500" dist="25400" dir="2700000" algn="ctr" rotWithShape="0">
              <a:srgbClr val="000000">
                <a:alpha val="74000"/>
              </a:srgbClr>
            </a:outerShdw>
          </a:effectLst>
        </p:spPr>
        <p:txBody>
          <a:bodyPr>
            <a:spAutoFit/>
          </a:bodyPr>
          <a:lstStyle/>
          <a:p>
            <a:pPr>
              <a:defRPr/>
            </a:pPr>
            <a:endParaRPr lang="en-US"/>
          </a:p>
        </p:txBody>
      </p:sp>
      <p:sp>
        <p:nvSpPr>
          <p:cNvPr id="9223" name="Rectangle 21"/>
          <p:cNvSpPr>
            <a:spLocks noChangeArrowheads="1"/>
          </p:cNvSpPr>
          <p:nvPr/>
        </p:nvSpPr>
        <p:spPr bwMode="auto">
          <a:xfrm>
            <a:off x="4183063" y="3214241"/>
            <a:ext cx="228600" cy="228600"/>
          </a:xfrm>
          <a:prstGeom prst="rect">
            <a:avLst/>
          </a:prstGeom>
          <a:solidFill>
            <a:srgbClr val="000000"/>
          </a:solidFill>
          <a:ln w="9525">
            <a:solidFill>
              <a:srgbClr val="FFFF99"/>
            </a:solidFill>
            <a:miter lim="800000"/>
            <a:headEnd/>
            <a:tailEnd/>
          </a:ln>
        </p:spPr>
        <p:txBody>
          <a:bodyPr wrap="none" anchor="ctr"/>
          <a:lstStyle/>
          <a:p>
            <a:endParaRPr lang="en-US"/>
          </a:p>
        </p:txBody>
      </p:sp>
      <p:sp>
        <p:nvSpPr>
          <p:cNvPr id="9224" name="Text Box 22"/>
          <p:cNvSpPr txBox="1">
            <a:spLocks noChangeArrowheads="1"/>
          </p:cNvSpPr>
          <p:nvPr/>
        </p:nvSpPr>
        <p:spPr bwMode="auto">
          <a:xfrm>
            <a:off x="4495800" y="2831653"/>
            <a:ext cx="3178175" cy="701675"/>
          </a:xfrm>
          <a:prstGeom prst="rect">
            <a:avLst/>
          </a:prstGeom>
          <a:noFill/>
          <a:ln w="9525">
            <a:noFill/>
            <a:miter lim="800000"/>
            <a:headEnd/>
            <a:tailEnd/>
          </a:ln>
        </p:spPr>
        <p:txBody>
          <a:bodyPr>
            <a:spAutoFit/>
          </a:bodyPr>
          <a:lstStyle/>
          <a:p>
            <a:pPr algn="l">
              <a:buFontTx/>
              <a:buNone/>
            </a:pPr>
            <a:r>
              <a:rPr lang="en-US" sz="2000" i="0" dirty="0">
                <a:solidFill>
                  <a:srgbClr val="800000"/>
                </a:solidFill>
                <a:latin typeface="Trebuchet MS" pitchFamily="34" charset="0"/>
              </a:rPr>
              <a:t>Wilderness “X” at time of designation</a:t>
            </a:r>
          </a:p>
        </p:txBody>
      </p:sp>
      <p:grpSp>
        <p:nvGrpSpPr>
          <p:cNvPr id="3" name="Group 21"/>
          <p:cNvGrpSpPr/>
          <p:nvPr/>
        </p:nvGrpSpPr>
        <p:grpSpPr>
          <a:xfrm>
            <a:off x="1800225" y="5541971"/>
            <a:ext cx="6343650" cy="739320"/>
            <a:chOff x="1800225" y="5541971"/>
            <a:chExt cx="6343650" cy="739320"/>
          </a:xfrm>
        </p:grpSpPr>
        <p:sp>
          <p:nvSpPr>
            <p:cNvPr id="9230" name="Line 12"/>
            <p:cNvSpPr>
              <a:spLocks noChangeShapeType="1"/>
            </p:cNvSpPr>
            <p:nvPr/>
          </p:nvSpPr>
          <p:spPr bwMode="auto">
            <a:xfrm rot="5400000">
              <a:off x="4983163" y="2601921"/>
              <a:ext cx="0" cy="5880100"/>
            </a:xfrm>
            <a:prstGeom prst="line">
              <a:avLst/>
            </a:prstGeom>
            <a:noFill/>
            <a:ln w="38100">
              <a:solidFill>
                <a:srgbClr val="FFFF00"/>
              </a:solidFill>
              <a:round/>
              <a:headEnd/>
              <a:tailEnd/>
            </a:ln>
          </p:spPr>
          <p:txBody>
            <a:bodyPr>
              <a:spAutoFit/>
            </a:bodyPr>
            <a:lstStyle/>
            <a:p>
              <a:pPr>
                <a:defRPr/>
              </a:pPr>
              <a:endParaRPr lang="en-US"/>
            </a:p>
          </p:txBody>
        </p:sp>
        <p:sp>
          <p:nvSpPr>
            <p:cNvPr id="9220" name="Text Box 14"/>
            <p:cNvSpPr txBox="1">
              <a:spLocks noChangeArrowheads="1"/>
            </p:cNvSpPr>
            <p:nvPr/>
          </p:nvSpPr>
          <p:spPr bwMode="auto">
            <a:xfrm>
              <a:off x="2876550" y="5952678"/>
              <a:ext cx="4262438" cy="328613"/>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marL="231775" indent="-231775">
                <a:lnSpc>
                  <a:spcPct val="60000"/>
                </a:lnSpc>
                <a:buFontTx/>
                <a:buNone/>
                <a:defRPr/>
              </a:pPr>
              <a:r>
                <a:rPr lang="en-US" i="0" dirty="0">
                  <a:solidFill>
                    <a:srgbClr val="FFFF00"/>
                  </a:solidFill>
                  <a:latin typeface="Trebuchet MS" pitchFamily="34" charset="0"/>
                </a:rPr>
                <a:t>Modern Human Influence</a:t>
              </a:r>
            </a:p>
          </p:txBody>
        </p:sp>
        <p:sp>
          <p:nvSpPr>
            <p:cNvPr id="9225" name="TextBox 15"/>
            <p:cNvSpPr txBox="1">
              <a:spLocks noChangeArrowheads="1"/>
            </p:cNvSpPr>
            <p:nvPr/>
          </p:nvSpPr>
          <p:spPr bwMode="auto">
            <a:xfrm>
              <a:off x="7046913" y="5603428"/>
              <a:ext cx="1096962" cy="338138"/>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more</a:t>
              </a:r>
              <a:endParaRPr lang="en-US" sz="1600" i="0" dirty="0">
                <a:solidFill>
                  <a:srgbClr val="FFFF00"/>
                </a:solidFill>
                <a:latin typeface="Trebuchet MS" pitchFamily="34" charset="0"/>
              </a:endParaRPr>
            </a:p>
          </p:txBody>
        </p:sp>
        <p:sp>
          <p:nvSpPr>
            <p:cNvPr id="9226" name="TextBox 16"/>
            <p:cNvSpPr txBox="1">
              <a:spLocks noChangeArrowheads="1"/>
            </p:cNvSpPr>
            <p:nvPr/>
          </p:nvSpPr>
          <p:spPr bwMode="auto">
            <a:xfrm>
              <a:off x="1800225" y="5611366"/>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less</a:t>
              </a:r>
              <a:endParaRPr lang="en-US" sz="1600" i="0" dirty="0">
                <a:solidFill>
                  <a:srgbClr val="FFFF00"/>
                </a:solidFill>
                <a:latin typeface="Trebuchet MS" pitchFamily="34" charset="0"/>
              </a:endParaRPr>
            </a:p>
          </p:txBody>
        </p:sp>
      </p:grpSp>
      <p:grpSp>
        <p:nvGrpSpPr>
          <p:cNvPr id="4" name="Group 20"/>
          <p:cNvGrpSpPr/>
          <p:nvPr/>
        </p:nvGrpSpPr>
        <p:grpSpPr>
          <a:xfrm>
            <a:off x="768390" y="1882328"/>
            <a:ext cx="1263610" cy="3849688"/>
            <a:chOff x="768390" y="1882328"/>
            <a:chExt cx="1263610" cy="3849688"/>
          </a:xfrm>
        </p:grpSpPr>
        <p:sp>
          <p:nvSpPr>
            <p:cNvPr id="9229" name="Line 11"/>
            <p:cNvSpPr>
              <a:spLocks noChangeShapeType="1"/>
            </p:cNvSpPr>
            <p:nvPr/>
          </p:nvSpPr>
          <p:spPr bwMode="auto">
            <a:xfrm>
              <a:off x="2032000" y="1963746"/>
              <a:ext cx="0" cy="3600450"/>
            </a:xfrm>
            <a:prstGeom prst="line">
              <a:avLst/>
            </a:prstGeom>
            <a:noFill/>
            <a:ln w="38100">
              <a:solidFill>
                <a:srgbClr val="FFFF00"/>
              </a:solidFill>
              <a:round/>
              <a:headEnd/>
              <a:tailEnd/>
            </a:ln>
          </p:spPr>
          <p:txBody>
            <a:bodyPr>
              <a:spAutoFit/>
            </a:bodyPr>
            <a:lstStyle/>
            <a:p>
              <a:pPr>
                <a:defRPr/>
              </a:pPr>
              <a:endParaRPr lang="en-US"/>
            </a:p>
          </p:txBody>
        </p:sp>
        <p:sp>
          <p:nvSpPr>
            <p:cNvPr id="9221" name="Text Box 17"/>
            <p:cNvSpPr txBox="1">
              <a:spLocks noChangeArrowheads="1"/>
            </p:cNvSpPr>
            <p:nvPr/>
          </p:nvSpPr>
          <p:spPr bwMode="auto">
            <a:xfrm rot="16200000">
              <a:off x="-800549" y="3542881"/>
              <a:ext cx="3599543" cy="461665"/>
            </a:xfrm>
            <a:prstGeom prst="rect">
              <a:avLst/>
            </a:prstGeom>
            <a:noFill/>
            <a:ln w="9525">
              <a:noFill/>
              <a:miter lim="800000"/>
              <a:headEnd/>
              <a:tailEnd/>
            </a:ln>
            <a:effectLst>
              <a:outerShdw blurRad="63500" dist="25400" dir="2700000" algn="ctr" rotWithShape="0">
                <a:srgbClr val="000000">
                  <a:alpha val="74000"/>
                </a:srgbClr>
              </a:outerShdw>
            </a:effectLst>
          </p:spPr>
          <p:txBody>
            <a:bodyPr wrap="square">
              <a:spAutoFit/>
            </a:bodyPr>
            <a:lstStyle/>
            <a:p>
              <a:pPr>
                <a:buFontTx/>
                <a:buNone/>
                <a:defRPr/>
              </a:pPr>
              <a:r>
                <a:rPr lang="en-US" i="0" dirty="0">
                  <a:solidFill>
                    <a:srgbClr val="FFFF00"/>
                  </a:solidFill>
                  <a:latin typeface="Trebuchet MS" pitchFamily="34" charset="0"/>
                </a:rPr>
                <a:t>Wilderness Character</a:t>
              </a:r>
            </a:p>
          </p:txBody>
        </p:sp>
        <p:sp>
          <p:nvSpPr>
            <p:cNvPr id="9227" name="TextBox 17"/>
            <p:cNvSpPr txBox="1">
              <a:spLocks noChangeArrowheads="1"/>
            </p:cNvSpPr>
            <p:nvPr/>
          </p:nvSpPr>
          <p:spPr bwMode="auto">
            <a:xfrm rot="16200000">
              <a:off x="1304925" y="2261741"/>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improved</a:t>
              </a:r>
              <a:endParaRPr lang="en-US" sz="1600" i="0" dirty="0">
                <a:solidFill>
                  <a:srgbClr val="FFFF00"/>
                </a:solidFill>
                <a:latin typeface="Trebuchet MS" pitchFamily="34" charset="0"/>
              </a:endParaRPr>
            </a:p>
          </p:txBody>
        </p:sp>
        <p:sp>
          <p:nvSpPr>
            <p:cNvPr id="9228" name="TextBox 18"/>
            <p:cNvSpPr txBox="1">
              <a:spLocks noChangeArrowheads="1"/>
            </p:cNvSpPr>
            <p:nvPr/>
          </p:nvSpPr>
          <p:spPr bwMode="auto">
            <a:xfrm rot="16200000">
              <a:off x="1300956" y="5013672"/>
              <a:ext cx="1096963" cy="339725"/>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degraded</a:t>
              </a:r>
              <a:endParaRPr lang="en-US" sz="1600" i="0" dirty="0">
                <a:solidFill>
                  <a:srgbClr val="FFFF00"/>
                </a:solidFill>
                <a:latin typeface="Trebuchet MS" pitchFamily="34" charset="0"/>
              </a:endParaRPr>
            </a:p>
          </p:txBody>
        </p:sp>
      </p:grpSp>
      <p:sp>
        <p:nvSpPr>
          <p:cNvPr id="1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in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Stewardship</a:t>
            </a:r>
          </a:p>
        </p:txBody>
      </p:sp>
      <p:grpSp>
        <p:nvGrpSpPr>
          <p:cNvPr id="5" name="Group 23"/>
          <p:cNvGrpSpPr/>
          <p:nvPr/>
        </p:nvGrpSpPr>
        <p:grpSpPr>
          <a:xfrm>
            <a:off x="1190199" y="3136732"/>
            <a:ext cx="2992865" cy="338554"/>
            <a:chOff x="1190199" y="3136732"/>
            <a:chExt cx="2992865" cy="338554"/>
          </a:xfrm>
        </p:grpSpPr>
        <p:cxnSp>
          <p:nvCxnSpPr>
            <p:cNvPr id="19" name="Straight Connector 18"/>
            <p:cNvCxnSpPr>
              <a:stCxn id="9223" idx="1"/>
            </p:cNvCxnSpPr>
            <p:nvPr/>
          </p:nvCxnSpPr>
          <p:spPr bwMode="auto">
            <a:xfrm rot="10800000" flipV="1">
              <a:off x="1814287" y="3328540"/>
              <a:ext cx="2368777" cy="9745"/>
            </a:xfrm>
            <a:prstGeom prst="line">
              <a:avLst/>
            </a:prstGeom>
            <a:solidFill>
              <a:schemeClr val="accent1"/>
            </a:solidFill>
            <a:ln w="22225" cap="flat" cmpd="sng" algn="ctr">
              <a:solidFill>
                <a:srgbClr val="800000"/>
              </a:solidFill>
              <a:prstDash val="dash"/>
              <a:round/>
              <a:headEnd type="none" w="sm" len="sm"/>
              <a:tailEnd type="none" w="sm" len="sm"/>
            </a:ln>
            <a:effectLst/>
          </p:spPr>
        </p:cxnSp>
        <p:sp>
          <p:nvSpPr>
            <p:cNvPr id="20" name="TextBox 16"/>
            <p:cNvSpPr txBox="1">
              <a:spLocks noChangeArrowheads="1"/>
            </p:cNvSpPr>
            <p:nvPr/>
          </p:nvSpPr>
          <p:spPr bwMode="auto">
            <a:xfrm>
              <a:off x="1190199" y="3136732"/>
              <a:ext cx="785352" cy="338554"/>
            </a:xfrm>
            <a:prstGeom prst="rect">
              <a:avLst/>
            </a:prstGeom>
            <a:blipFill>
              <a:blip r:embed="rId4" cstate="email"/>
              <a:stretch>
                <a:fillRect/>
              </a:stretch>
            </a:blipFill>
            <a:ln w="9525">
              <a:noFill/>
              <a:miter lim="800000"/>
              <a:headEnd/>
              <a:tailEnd/>
            </a:ln>
            <a:effectLst>
              <a:innerShdw blurRad="228600">
                <a:srgbClr val="800000">
                  <a:alpha val="95000"/>
                </a:srgbClr>
              </a:innerShdw>
            </a:effectLst>
          </p:spPr>
          <p:txBody>
            <a:bodyPr wrap="square">
              <a:spAutoFit/>
            </a:bodyPr>
            <a:lstStyle/>
            <a:p>
              <a:pPr>
                <a:buFontTx/>
                <a:buNone/>
                <a:defRPr/>
              </a:pPr>
              <a:r>
                <a:rPr lang="en-US" sz="1600" i="0" dirty="0" smtClean="0">
                  <a:solidFill>
                    <a:srgbClr val="FFFF00"/>
                  </a:solidFill>
                  <a:latin typeface="Trebuchet MS" pitchFamily="34" charset="0"/>
                </a:rPr>
                <a:t>stable</a:t>
              </a:r>
              <a:endParaRPr lang="en-US" sz="1600" i="0" dirty="0">
                <a:solidFill>
                  <a:srgbClr val="FFFF00"/>
                </a:solidFill>
                <a:latin typeface="Trebuchet MS" pitchFamily="34" charset="0"/>
              </a:endParaRPr>
            </a:p>
          </p:txBody>
        </p:sp>
      </p:grpSp>
      <p:sp>
        <p:nvSpPr>
          <p:cNvPr id="26" name="Slide Number Placeholder 25"/>
          <p:cNvSpPr>
            <a:spLocks noGrp="1"/>
          </p:cNvSpPr>
          <p:nvPr>
            <p:ph type="sldNum" sz="quarter" idx="12"/>
          </p:nvPr>
        </p:nvSpPr>
        <p:spPr/>
        <p:txBody>
          <a:bodyPr/>
          <a:lstStyle/>
          <a:p>
            <a:fld id="{139B58E7-F8C4-4FA1-8A92-A4E04551783C}" type="slidenum">
              <a:rPr lang="en-US" smtClean="0">
                <a:solidFill>
                  <a:srgbClr val="000000"/>
                </a:solidFill>
              </a:rPr>
              <a:pPr/>
              <a:t>10</a:t>
            </a:fld>
            <a:endParaRPr lang="en-US">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7 -8.51064E-7 L 0.15903 0.12951 " pathEditMode="fixed" rAng="0" ptsTypes="AA">
                                      <p:cBhvr>
                                        <p:cTn id="6" dur="2500" fill="hold"/>
                                        <p:tgtEl>
                                          <p:spTgt spid="9223"/>
                                        </p:tgtEl>
                                        <p:attrNameLst>
                                          <p:attrName>ppt_x</p:attrName>
                                          <p:attrName>ppt_y</p:attrName>
                                        </p:attrNameLst>
                                      </p:cBhvr>
                                      <p:rCtr x="80" y="65"/>
                                    </p:animMotion>
                                  </p:childTnLst>
                                </p:cTn>
                              </p:par>
                              <p:par>
                                <p:cTn id="7" presetID="1" presetClass="emph" presetSubtype="2" fill="hold" nodeType="withEffect">
                                  <p:stCondLst>
                                    <p:cond delay="3000"/>
                                  </p:stCondLst>
                                  <p:childTnLst>
                                    <p:animClr clrSpc="rgb">
                                      <p:cBhvr>
                                        <p:cTn id="8" dur="500" fill="hold"/>
                                        <p:tgtEl>
                                          <p:spTgt spid="9223"/>
                                        </p:tgtEl>
                                        <p:attrNameLst>
                                          <p:attrName>fillcolor</p:attrName>
                                        </p:attrNameLst>
                                      </p:cBhvr>
                                      <p:to>
                                        <a:srgbClr val="FF3300"/>
                                      </p:to>
                                    </p:animClr>
                                    <p:set>
                                      <p:cBhvr>
                                        <p:cTn id="9" dur="500" fill="hold"/>
                                        <p:tgtEl>
                                          <p:spTgt spid="9223"/>
                                        </p:tgtEl>
                                        <p:attrNameLst>
                                          <p:attrName>fill.type</p:attrName>
                                        </p:attrNameLst>
                                      </p:cBhvr>
                                      <p:to>
                                        <p:strVal val="solid"/>
                                      </p:to>
                                    </p:set>
                                    <p:set>
                                      <p:cBhvr>
                                        <p:cTn id="10" dur="500" fill="hold"/>
                                        <p:tgtEl>
                                          <p:spTgt spid="922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Lake reflection dark blue.jpg"/>
          <p:cNvPicPr>
            <a:picLocks noChangeAspect="1"/>
          </p:cNvPicPr>
          <p:nvPr/>
        </p:nvPicPr>
        <p:blipFill>
          <a:blip r:embed="rId3" cstate="email"/>
          <a:stretch>
            <a:fillRect/>
          </a:stretch>
        </p:blipFill>
        <p:spPr>
          <a:xfrm>
            <a:off x="478971" y="1582057"/>
            <a:ext cx="8186058" cy="4876799"/>
          </a:xfrm>
          <a:prstGeom prst="rect">
            <a:avLst/>
          </a:prstGeom>
          <a:ln>
            <a:noFill/>
          </a:ln>
          <a:effectLst>
            <a:outerShdw blurRad="292100" dist="139700" dir="2700000" algn="tl" rotWithShape="0">
              <a:srgbClr val="333333">
                <a:alpha val="65000"/>
              </a:srgbClr>
            </a:outerShdw>
          </a:effectLst>
        </p:spPr>
      </p:pic>
      <p:sp>
        <p:nvSpPr>
          <p:cNvPr id="9222" name="Line 19"/>
          <p:cNvSpPr>
            <a:spLocks noChangeShapeType="1"/>
          </p:cNvSpPr>
          <p:nvPr/>
        </p:nvSpPr>
        <p:spPr bwMode="auto">
          <a:xfrm>
            <a:off x="2438400" y="2196653"/>
            <a:ext cx="5108575" cy="3133725"/>
          </a:xfrm>
          <a:prstGeom prst="line">
            <a:avLst/>
          </a:prstGeom>
          <a:noFill/>
          <a:ln w="28575">
            <a:solidFill>
              <a:srgbClr val="FFFF00"/>
            </a:solidFill>
            <a:round/>
            <a:headEnd/>
            <a:tailEnd/>
          </a:ln>
          <a:effectLst>
            <a:outerShdw blurRad="63500" dist="25400" dir="2700000" algn="ctr" rotWithShape="0">
              <a:srgbClr val="000000">
                <a:alpha val="74000"/>
              </a:srgbClr>
            </a:outerShdw>
          </a:effectLst>
        </p:spPr>
        <p:txBody>
          <a:bodyPr>
            <a:spAutoFit/>
          </a:bodyPr>
          <a:lstStyle/>
          <a:p>
            <a:pPr>
              <a:defRPr/>
            </a:pPr>
            <a:endParaRPr lang="en-US"/>
          </a:p>
        </p:txBody>
      </p:sp>
      <p:sp>
        <p:nvSpPr>
          <p:cNvPr id="9223" name="Rectangle 21"/>
          <p:cNvSpPr>
            <a:spLocks noChangeArrowheads="1"/>
          </p:cNvSpPr>
          <p:nvPr/>
        </p:nvSpPr>
        <p:spPr bwMode="auto">
          <a:xfrm>
            <a:off x="5648610" y="4116115"/>
            <a:ext cx="228600" cy="228600"/>
          </a:xfrm>
          <a:prstGeom prst="rect">
            <a:avLst/>
          </a:prstGeom>
          <a:solidFill>
            <a:srgbClr val="FF0000"/>
          </a:solidFill>
          <a:ln w="9525">
            <a:solidFill>
              <a:srgbClr val="FFFF99"/>
            </a:solidFill>
            <a:miter lim="800000"/>
            <a:headEnd/>
            <a:tailEnd/>
          </a:ln>
        </p:spPr>
        <p:txBody>
          <a:bodyPr wrap="none" anchor="ctr"/>
          <a:lstStyle/>
          <a:p>
            <a:endParaRPr lang="en-US"/>
          </a:p>
        </p:txBody>
      </p:sp>
      <p:sp>
        <p:nvSpPr>
          <p:cNvPr id="9224" name="Text Box 22"/>
          <p:cNvSpPr txBox="1">
            <a:spLocks noChangeArrowheads="1"/>
          </p:cNvSpPr>
          <p:nvPr/>
        </p:nvSpPr>
        <p:spPr bwMode="auto">
          <a:xfrm>
            <a:off x="4495800" y="2831653"/>
            <a:ext cx="3178175" cy="701675"/>
          </a:xfrm>
          <a:prstGeom prst="rect">
            <a:avLst/>
          </a:prstGeom>
          <a:noFill/>
          <a:ln w="9525">
            <a:noFill/>
            <a:miter lim="800000"/>
            <a:headEnd/>
            <a:tailEnd/>
          </a:ln>
        </p:spPr>
        <p:txBody>
          <a:bodyPr>
            <a:spAutoFit/>
          </a:bodyPr>
          <a:lstStyle/>
          <a:p>
            <a:pPr algn="l">
              <a:buFontTx/>
              <a:buNone/>
            </a:pPr>
            <a:r>
              <a:rPr lang="en-US" sz="2000" i="0" dirty="0">
                <a:solidFill>
                  <a:srgbClr val="800000"/>
                </a:solidFill>
                <a:latin typeface="Trebuchet MS" pitchFamily="34" charset="0"/>
              </a:rPr>
              <a:t>Wilderness “X” at time of designation</a:t>
            </a:r>
          </a:p>
        </p:txBody>
      </p:sp>
      <p:grpSp>
        <p:nvGrpSpPr>
          <p:cNvPr id="2" name="Group 21"/>
          <p:cNvGrpSpPr/>
          <p:nvPr/>
        </p:nvGrpSpPr>
        <p:grpSpPr>
          <a:xfrm>
            <a:off x="1800225" y="5541971"/>
            <a:ext cx="6343650" cy="739320"/>
            <a:chOff x="1800225" y="5541971"/>
            <a:chExt cx="6343650" cy="739320"/>
          </a:xfrm>
        </p:grpSpPr>
        <p:sp>
          <p:nvSpPr>
            <p:cNvPr id="9230" name="Line 12"/>
            <p:cNvSpPr>
              <a:spLocks noChangeShapeType="1"/>
            </p:cNvSpPr>
            <p:nvPr/>
          </p:nvSpPr>
          <p:spPr bwMode="auto">
            <a:xfrm rot="5400000">
              <a:off x="4983163" y="2601921"/>
              <a:ext cx="0" cy="5880100"/>
            </a:xfrm>
            <a:prstGeom prst="line">
              <a:avLst/>
            </a:prstGeom>
            <a:noFill/>
            <a:ln w="38100">
              <a:solidFill>
                <a:srgbClr val="FFFF00"/>
              </a:solidFill>
              <a:round/>
              <a:headEnd/>
              <a:tailEnd/>
            </a:ln>
          </p:spPr>
          <p:txBody>
            <a:bodyPr>
              <a:spAutoFit/>
            </a:bodyPr>
            <a:lstStyle/>
            <a:p>
              <a:pPr>
                <a:defRPr/>
              </a:pPr>
              <a:endParaRPr lang="en-US"/>
            </a:p>
          </p:txBody>
        </p:sp>
        <p:sp>
          <p:nvSpPr>
            <p:cNvPr id="9220" name="Text Box 14"/>
            <p:cNvSpPr txBox="1">
              <a:spLocks noChangeArrowheads="1"/>
            </p:cNvSpPr>
            <p:nvPr/>
          </p:nvSpPr>
          <p:spPr bwMode="auto">
            <a:xfrm>
              <a:off x="2876550" y="5952678"/>
              <a:ext cx="4262438" cy="328613"/>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marL="231775" indent="-231775">
                <a:lnSpc>
                  <a:spcPct val="60000"/>
                </a:lnSpc>
                <a:buFontTx/>
                <a:buNone/>
                <a:defRPr/>
              </a:pPr>
              <a:r>
                <a:rPr lang="en-US" i="0" dirty="0">
                  <a:solidFill>
                    <a:srgbClr val="FFFF00"/>
                  </a:solidFill>
                  <a:latin typeface="Trebuchet MS" pitchFamily="34" charset="0"/>
                </a:rPr>
                <a:t>Modern Human Influence</a:t>
              </a:r>
            </a:p>
          </p:txBody>
        </p:sp>
        <p:sp>
          <p:nvSpPr>
            <p:cNvPr id="9225" name="TextBox 15"/>
            <p:cNvSpPr txBox="1">
              <a:spLocks noChangeArrowheads="1"/>
            </p:cNvSpPr>
            <p:nvPr/>
          </p:nvSpPr>
          <p:spPr bwMode="auto">
            <a:xfrm>
              <a:off x="7046913" y="5603428"/>
              <a:ext cx="1096962" cy="338138"/>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more</a:t>
              </a:r>
              <a:endParaRPr lang="en-US" sz="1600" i="0" dirty="0">
                <a:solidFill>
                  <a:srgbClr val="FFFF00"/>
                </a:solidFill>
                <a:latin typeface="Trebuchet MS" pitchFamily="34" charset="0"/>
              </a:endParaRPr>
            </a:p>
          </p:txBody>
        </p:sp>
        <p:sp>
          <p:nvSpPr>
            <p:cNvPr id="9226" name="TextBox 16"/>
            <p:cNvSpPr txBox="1">
              <a:spLocks noChangeArrowheads="1"/>
            </p:cNvSpPr>
            <p:nvPr/>
          </p:nvSpPr>
          <p:spPr bwMode="auto">
            <a:xfrm>
              <a:off x="1800225" y="5611366"/>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less</a:t>
              </a:r>
              <a:endParaRPr lang="en-US" sz="1600" i="0" dirty="0">
                <a:solidFill>
                  <a:srgbClr val="FFFF00"/>
                </a:solidFill>
                <a:latin typeface="Trebuchet MS" pitchFamily="34" charset="0"/>
              </a:endParaRPr>
            </a:p>
          </p:txBody>
        </p:sp>
      </p:grpSp>
      <p:grpSp>
        <p:nvGrpSpPr>
          <p:cNvPr id="3" name="Group 20"/>
          <p:cNvGrpSpPr/>
          <p:nvPr/>
        </p:nvGrpSpPr>
        <p:grpSpPr>
          <a:xfrm>
            <a:off x="768390" y="1882328"/>
            <a:ext cx="1263610" cy="3849688"/>
            <a:chOff x="768390" y="1882328"/>
            <a:chExt cx="1263610" cy="3849688"/>
          </a:xfrm>
        </p:grpSpPr>
        <p:sp>
          <p:nvSpPr>
            <p:cNvPr id="9229" name="Line 11"/>
            <p:cNvSpPr>
              <a:spLocks noChangeShapeType="1"/>
            </p:cNvSpPr>
            <p:nvPr/>
          </p:nvSpPr>
          <p:spPr bwMode="auto">
            <a:xfrm>
              <a:off x="2032000" y="1963746"/>
              <a:ext cx="0" cy="3600450"/>
            </a:xfrm>
            <a:prstGeom prst="line">
              <a:avLst/>
            </a:prstGeom>
            <a:noFill/>
            <a:ln w="38100">
              <a:solidFill>
                <a:srgbClr val="FFFF00"/>
              </a:solidFill>
              <a:round/>
              <a:headEnd/>
              <a:tailEnd/>
            </a:ln>
          </p:spPr>
          <p:txBody>
            <a:bodyPr>
              <a:spAutoFit/>
            </a:bodyPr>
            <a:lstStyle/>
            <a:p>
              <a:pPr>
                <a:defRPr/>
              </a:pPr>
              <a:endParaRPr lang="en-US"/>
            </a:p>
          </p:txBody>
        </p:sp>
        <p:sp>
          <p:nvSpPr>
            <p:cNvPr id="9221" name="Text Box 17"/>
            <p:cNvSpPr txBox="1">
              <a:spLocks noChangeArrowheads="1"/>
            </p:cNvSpPr>
            <p:nvPr/>
          </p:nvSpPr>
          <p:spPr bwMode="auto">
            <a:xfrm rot="16200000">
              <a:off x="-800549" y="3542881"/>
              <a:ext cx="3599543" cy="461665"/>
            </a:xfrm>
            <a:prstGeom prst="rect">
              <a:avLst/>
            </a:prstGeom>
            <a:noFill/>
            <a:ln w="9525">
              <a:noFill/>
              <a:miter lim="800000"/>
              <a:headEnd/>
              <a:tailEnd/>
            </a:ln>
            <a:effectLst>
              <a:outerShdw blurRad="63500" dist="25400" dir="2700000" algn="ctr" rotWithShape="0">
                <a:srgbClr val="000000">
                  <a:alpha val="74000"/>
                </a:srgbClr>
              </a:outerShdw>
            </a:effectLst>
          </p:spPr>
          <p:txBody>
            <a:bodyPr wrap="square">
              <a:spAutoFit/>
            </a:bodyPr>
            <a:lstStyle/>
            <a:p>
              <a:pPr>
                <a:buFontTx/>
                <a:buNone/>
                <a:defRPr/>
              </a:pPr>
              <a:r>
                <a:rPr lang="en-US" i="0" dirty="0">
                  <a:solidFill>
                    <a:srgbClr val="FFFF00"/>
                  </a:solidFill>
                  <a:latin typeface="Trebuchet MS" pitchFamily="34" charset="0"/>
                </a:rPr>
                <a:t>Wilderness Character</a:t>
              </a:r>
            </a:p>
          </p:txBody>
        </p:sp>
        <p:sp>
          <p:nvSpPr>
            <p:cNvPr id="9227" name="TextBox 17"/>
            <p:cNvSpPr txBox="1">
              <a:spLocks noChangeArrowheads="1"/>
            </p:cNvSpPr>
            <p:nvPr/>
          </p:nvSpPr>
          <p:spPr bwMode="auto">
            <a:xfrm rot="16200000">
              <a:off x="1304925" y="2261741"/>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improved</a:t>
              </a:r>
              <a:endParaRPr lang="en-US" sz="1600" i="0" dirty="0">
                <a:solidFill>
                  <a:srgbClr val="FFFF00"/>
                </a:solidFill>
                <a:latin typeface="Trebuchet MS" pitchFamily="34" charset="0"/>
              </a:endParaRPr>
            </a:p>
          </p:txBody>
        </p:sp>
        <p:sp>
          <p:nvSpPr>
            <p:cNvPr id="9228" name="TextBox 18"/>
            <p:cNvSpPr txBox="1">
              <a:spLocks noChangeArrowheads="1"/>
            </p:cNvSpPr>
            <p:nvPr/>
          </p:nvSpPr>
          <p:spPr bwMode="auto">
            <a:xfrm rot="16200000">
              <a:off x="1300956" y="5013672"/>
              <a:ext cx="1096963" cy="339725"/>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degraded</a:t>
              </a:r>
              <a:endParaRPr lang="en-US" sz="1600" i="0" dirty="0">
                <a:solidFill>
                  <a:srgbClr val="FFFF00"/>
                </a:solidFill>
                <a:latin typeface="Trebuchet MS" pitchFamily="34" charset="0"/>
              </a:endParaRPr>
            </a:p>
          </p:txBody>
        </p:sp>
      </p:grpSp>
      <p:sp>
        <p:nvSpPr>
          <p:cNvPr id="1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in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Stewardship</a:t>
            </a:r>
          </a:p>
        </p:txBody>
      </p:sp>
      <p:cxnSp>
        <p:nvCxnSpPr>
          <p:cNvPr id="19" name="Straight Connector 18"/>
          <p:cNvCxnSpPr/>
          <p:nvPr/>
        </p:nvCxnSpPr>
        <p:spPr bwMode="auto">
          <a:xfrm rot="10800000">
            <a:off x="1826819" y="3338285"/>
            <a:ext cx="2344349" cy="6164"/>
          </a:xfrm>
          <a:prstGeom prst="line">
            <a:avLst/>
          </a:prstGeom>
          <a:solidFill>
            <a:schemeClr val="accent1"/>
          </a:solidFill>
          <a:ln w="22225" cap="flat" cmpd="sng" algn="ctr">
            <a:solidFill>
              <a:srgbClr val="800000"/>
            </a:solidFill>
            <a:prstDash val="dash"/>
            <a:round/>
            <a:headEnd type="none" w="sm" len="sm"/>
            <a:tailEnd type="none" w="sm" len="sm"/>
          </a:ln>
          <a:effectLst/>
        </p:spPr>
      </p:cxnSp>
      <p:sp>
        <p:nvSpPr>
          <p:cNvPr id="20" name="TextBox 16"/>
          <p:cNvSpPr txBox="1">
            <a:spLocks noChangeArrowheads="1"/>
          </p:cNvSpPr>
          <p:nvPr/>
        </p:nvSpPr>
        <p:spPr bwMode="auto">
          <a:xfrm>
            <a:off x="1190199" y="3136732"/>
            <a:ext cx="785352" cy="338554"/>
          </a:xfrm>
          <a:prstGeom prst="rect">
            <a:avLst/>
          </a:prstGeom>
          <a:blipFill>
            <a:blip r:embed="rId4" cstate="email"/>
            <a:stretch>
              <a:fillRect/>
            </a:stretch>
          </a:blipFill>
          <a:ln w="9525">
            <a:noFill/>
            <a:miter lim="800000"/>
            <a:headEnd/>
            <a:tailEnd/>
          </a:ln>
          <a:effectLst>
            <a:innerShdw blurRad="228600">
              <a:srgbClr val="800000">
                <a:alpha val="95000"/>
              </a:srgbClr>
            </a:innerShdw>
          </a:effectLst>
        </p:spPr>
        <p:txBody>
          <a:bodyPr wrap="square">
            <a:spAutoFit/>
          </a:bodyPr>
          <a:lstStyle/>
          <a:p>
            <a:pPr>
              <a:buFontTx/>
              <a:buNone/>
              <a:defRPr/>
            </a:pPr>
            <a:r>
              <a:rPr lang="en-US" sz="1600" i="0" dirty="0" smtClean="0">
                <a:solidFill>
                  <a:srgbClr val="FFFF00"/>
                </a:solidFill>
                <a:latin typeface="Trebuchet MS" pitchFamily="34" charset="0"/>
              </a:rPr>
              <a:t>stable</a:t>
            </a:r>
            <a:endParaRPr lang="en-US" sz="1600" i="0" dirty="0">
              <a:solidFill>
                <a:srgbClr val="FFFF00"/>
              </a:solidFill>
              <a:latin typeface="Trebuchet MS" pitchFamily="34" charset="0"/>
            </a:endParaRPr>
          </a:p>
        </p:txBody>
      </p:sp>
      <p:sp>
        <p:nvSpPr>
          <p:cNvPr id="26" name="Slide Number Placeholder 25"/>
          <p:cNvSpPr>
            <a:spLocks noGrp="1"/>
          </p:cNvSpPr>
          <p:nvPr>
            <p:ph type="sldNum" sz="quarter" idx="12"/>
          </p:nvPr>
        </p:nvSpPr>
        <p:spPr/>
        <p:txBody>
          <a:bodyPr/>
          <a:lstStyle/>
          <a:p>
            <a:fld id="{139B58E7-F8C4-4FA1-8A92-A4E04551783C}" type="slidenum">
              <a:rPr lang="en-US" smtClean="0">
                <a:solidFill>
                  <a:srgbClr val="000000"/>
                </a:solidFill>
              </a:rPr>
              <a:pPr/>
              <a:t>11</a:t>
            </a:fld>
            <a:endParaRPr lang="en-US">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4.16667E-6 2.6642E-6 L -0.23975 -0.19542 " pathEditMode="relative" rAng="0" ptsTypes="AA">
                                      <p:cBhvr>
                                        <p:cTn id="6" dur="4000" fill="hold"/>
                                        <p:tgtEl>
                                          <p:spTgt spid="9223"/>
                                        </p:tgtEl>
                                        <p:attrNameLst>
                                          <p:attrName>ppt_x</p:attrName>
                                          <p:attrName>ppt_y</p:attrName>
                                        </p:attrNameLst>
                                      </p:cBhvr>
                                      <p:rCtr x="-120" y="-98"/>
                                    </p:animMotion>
                                  </p:childTnLst>
                                </p:cTn>
                              </p:par>
                              <p:par>
                                <p:cTn id="7" presetID="1" presetClass="emph" presetSubtype="2" fill="hold" nodeType="withEffect">
                                  <p:stCondLst>
                                    <p:cond delay="2000"/>
                                  </p:stCondLst>
                                  <p:childTnLst>
                                    <p:animClr clrSpc="rgb">
                                      <p:cBhvr>
                                        <p:cTn id="8" dur="1000" fill="hold"/>
                                        <p:tgtEl>
                                          <p:spTgt spid="9223"/>
                                        </p:tgtEl>
                                        <p:attrNameLst>
                                          <p:attrName>fillcolor</p:attrName>
                                        </p:attrNameLst>
                                      </p:cBhvr>
                                      <p:to>
                                        <a:schemeClr val="tx1"/>
                                      </p:to>
                                    </p:animClr>
                                    <p:set>
                                      <p:cBhvr>
                                        <p:cTn id="9" dur="1000" fill="hold"/>
                                        <p:tgtEl>
                                          <p:spTgt spid="9223"/>
                                        </p:tgtEl>
                                        <p:attrNameLst>
                                          <p:attrName>fill.type</p:attrName>
                                        </p:attrNameLst>
                                      </p:cBhvr>
                                      <p:to>
                                        <p:strVal val="solid"/>
                                      </p:to>
                                    </p:set>
                                    <p:set>
                                      <p:cBhvr>
                                        <p:cTn id="10" dur="1000" fill="hold"/>
                                        <p:tgtEl>
                                          <p:spTgt spid="922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Lake reflection dark blue.jpg"/>
          <p:cNvPicPr>
            <a:picLocks noChangeAspect="1"/>
          </p:cNvPicPr>
          <p:nvPr/>
        </p:nvPicPr>
        <p:blipFill>
          <a:blip r:embed="rId3" cstate="email"/>
          <a:stretch>
            <a:fillRect/>
          </a:stretch>
        </p:blipFill>
        <p:spPr>
          <a:xfrm>
            <a:off x="478971" y="1582057"/>
            <a:ext cx="8186058" cy="4876799"/>
          </a:xfrm>
          <a:prstGeom prst="rect">
            <a:avLst/>
          </a:prstGeom>
          <a:ln>
            <a:noFill/>
          </a:ln>
          <a:effectLst>
            <a:outerShdw blurRad="292100" dist="139700" dir="2700000" algn="tl" rotWithShape="0">
              <a:srgbClr val="333333">
                <a:alpha val="65000"/>
              </a:srgbClr>
            </a:outerShdw>
          </a:effectLst>
        </p:spPr>
      </p:pic>
      <p:sp>
        <p:nvSpPr>
          <p:cNvPr id="9222" name="Line 19"/>
          <p:cNvSpPr>
            <a:spLocks noChangeShapeType="1"/>
          </p:cNvSpPr>
          <p:nvPr/>
        </p:nvSpPr>
        <p:spPr bwMode="auto">
          <a:xfrm>
            <a:off x="2438400" y="2196653"/>
            <a:ext cx="5108575" cy="3133725"/>
          </a:xfrm>
          <a:prstGeom prst="line">
            <a:avLst/>
          </a:prstGeom>
          <a:noFill/>
          <a:ln w="28575">
            <a:solidFill>
              <a:srgbClr val="FFFF00"/>
            </a:solidFill>
            <a:round/>
            <a:headEnd/>
            <a:tailEnd/>
          </a:ln>
          <a:effectLst>
            <a:outerShdw blurRad="63500" dist="25400" dir="2700000" algn="ctr" rotWithShape="0">
              <a:srgbClr val="000000">
                <a:alpha val="74000"/>
              </a:srgbClr>
            </a:outerShdw>
          </a:effectLst>
        </p:spPr>
        <p:txBody>
          <a:bodyPr>
            <a:spAutoFit/>
          </a:bodyPr>
          <a:lstStyle/>
          <a:p>
            <a:pPr>
              <a:defRPr/>
            </a:pPr>
            <a:endParaRPr lang="en-US"/>
          </a:p>
        </p:txBody>
      </p:sp>
      <p:sp>
        <p:nvSpPr>
          <p:cNvPr id="9223" name="Rectangle 21"/>
          <p:cNvSpPr>
            <a:spLocks noChangeArrowheads="1"/>
          </p:cNvSpPr>
          <p:nvPr/>
        </p:nvSpPr>
        <p:spPr bwMode="auto">
          <a:xfrm>
            <a:off x="4245694" y="3226767"/>
            <a:ext cx="228600" cy="228600"/>
          </a:xfrm>
          <a:prstGeom prst="rect">
            <a:avLst/>
          </a:prstGeom>
          <a:solidFill>
            <a:srgbClr val="000000"/>
          </a:solidFill>
          <a:ln w="9525">
            <a:solidFill>
              <a:srgbClr val="FFFF99"/>
            </a:solidFill>
            <a:miter lim="800000"/>
            <a:headEnd/>
            <a:tailEnd/>
          </a:ln>
        </p:spPr>
        <p:txBody>
          <a:bodyPr wrap="none" anchor="ctr"/>
          <a:lstStyle/>
          <a:p>
            <a:endParaRPr lang="en-US"/>
          </a:p>
        </p:txBody>
      </p:sp>
      <p:sp>
        <p:nvSpPr>
          <p:cNvPr id="9224" name="Text Box 22"/>
          <p:cNvSpPr txBox="1">
            <a:spLocks noChangeArrowheads="1"/>
          </p:cNvSpPr>
          <p:nvPr/>
        </p:nvSpPr>
        <p:spPr bwMode="auto">
          <a:xfrm>
            <a:off x="4495800" y="2831653"/>
            <a:ext cx="3178175" cy="701675"/>
          </a:xfrm>
          <a:prstGeom prst="rect">
            <a:avLst/>
          </a:prstGeom>
          <a:noFill/>
          <a:ln w="9525">
            <a:noFill/>
            <a:miter lim="800000"/>
            <a:headEnd/>
            <a:tailEnd/>
          </a:ln>
        </p:spPr>
        <p:txBody>
          <a:bodyPr>
            <a:spAutoFit/>
          </a:bodyPr>
          <a:lstStyle/>
          <a:p>
            <a:pPr algn="l">
              <a:buFontTx/>
              <a:buNone/>
            </a:pPr>
            <a:r>
              <a:rPr lang="en-US" sz="2000" i="0" dirty="0">
                <a:solidFill>
                  <a:srgbClr val="800000"/>
                </a:solidFill>
                <a:latin typeface="Trebuchet MS" pitchFamily="34" charset="0"/>
              </a:rPr>
              <a:t>Wilderness “X” at time of designation</a:t>
            </a:r>
          </a:p>
        </p:txBody>
      </p:sp>
      <p:grpSp>
        <p:nvGrpSpPr>
          <p:cNvPr id="2" name="Group 21"/>
          <p:cNvGrpSpPr/>
          <p:nvPr/>
        </p:nvGrpSpPr>
        <p:grpSpPr>
          <a:xfrm>
            <a:off x="1800225" y="5541971"/>
            <a:ext cx="6343650" cy="739320"/>
            <a:chOff x="1800225" y="5541971"/>
            <a:chExt cx="6343650" cy="739320"/>
          </a:xfrm>
        </p:grpSpPr>
        <p:sp>
          <p:nvSpPr>
            <p:cNvPr id="9230" name="Line 12"/>
            <p:cNvSpPr>
              <a:spLocks noChangeShapeType="1"/>
            </p:cNvSpPr>
            <p:nvPr/>
          </p:nvSpPr>
          <p:spPr bwMode="auto">
            <a:xfrm rot="5400000">
              <a:off x="4983163" y="2601921"/>
              <a:ext cx="0" cy="5880100"/>
            </a:xfrm>
            <a:prstGeom prst="line">
              <a:avLst/>
            </a:prstGeom>
            <a:noFill/>
            <a:ln w="38100">
              <a:solidFill>
                <a:srgbClr val="FFFF00"/>
              </a:solidFill>
              <a:round/>
              <a:headEnd/>
              <a:tailEnd/>
            </a:ln>
          </p:spPr>
          <p:txBody>
            <a:bodyPr>
              <a:spAutoFit/>
            </a:bodyPr>
            <a:lstStyle/>
            <a:p>
              <a:pPr>
                <a:defRPr/>
              </a:pPr>
              <a:endParaRPr lang="en-US"/>
            </a:p>
          </p:txBody>
        </p:sp>
        <p:sp>
          <p:nvSpPr>
            <p:cNvPr id="9220" name="Text Box 14"/>
            <p:cNvSpPr txBox="1">
              <a:spLocks noChangeArrowheads="1"/>
            </p:cNvSpPr>
            <p:nvPr/>
          </p:nvSpPr>
          <p:spPr bwMode="auto">
            <a:xfrm>
              <a:off x="2876550" y="5952678"/>
              <a:ext cx="4262438" cy="328613"/>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marL="231775" indent="-231775">
                <a:lnSpc>
                  <a:spcPct val="60000"/>
                </a:lnSpc>
                <a:buFontTx/>
                <a:buNone/>
                <a:defRPr/>
              </a:pPr>
              <a:r>
                <a:rPr lang="en-US" i="0" dirty="0">
                  <a:solidFill>
                    <a:srgbClr val="FFFF00"/>
                  </a:solidFill>
                  <a:latin typeface="Trebuchet MS" pitchFamily="34" charset="0"/>
                </a:rPr>
                <a:t>Modern Human Influence</a:t>
              </a:r>
            </a:p>
          </p:txBody>
        </p:sp>
        <p:sp>
          <p:nvSpPr>
            <p:cNvPr id="9225" name="TextBox 15"/>
            <p:cNvSpPr txBox="1">
              <a:spLocks noChangeArrowheads="1"/>
            </p:cNvSpPr>
            <p:nvPr/>
          </p:nvSpPr>
          <p:spPr bwMode="auto">
            <a:xfrm>
              <a:off x="7046913" y="5603428"/>
              <a:ext cx="1096962" cy="338138"/>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more</a:t>
              </a:r>
              <a:endParaRPr lang="en-US" sz="1600" i="0" dirty="0">
                <a:solidFill>
                  <a:srgbClr val="FFFF00"/>
                </a:solidFill>
                <a:latin typeface="Trebuchet MS" pitchFamily="34" charset="0"/>
              </a:endParaRPr>
            </a:p>
          </p:txBody>
        </p:sp>
        <p:sp>
          <p:nvSpPr>
            <p:cNvPr id="9226" name="TextBox 16"/>
            <p:cNvSpPr txBox="1">
              <a:spLocks noChangeArrowheads="1"/>
            </p:cNvSpPr>
            <p:nvPr/>
          </p:nvSpPr>
          <p:spPr bwMode="auto">
            <a:xfrm>
              <a:off x="1800225" y="5611366"/>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less</a:t>
              </a:r>
              <a:endParaRPr lang="en-US" sz="1600" i="0" dirty="0">
                <a:solidFill>
                  <a:srgbClr val="FFFF00"/>
                </a:solidFill>
                <a:latin typeface="Trebuchet MS" pitchFamily="34" charset="0"/>
              </a:endParaRPr>
            </a:p>
          </p:txBody>
        </p:sp>
      </p:grpSp>
      <p:grpSp>
        <p:nvGrpSpPr>
          <p:cNvPr id="3" name="Group 20"/>
          <p:cNvGrpSpPr/>
          <p:nvPr/>
        </p:nvGrpSpPr>
        <p:grpSpPr>
          <a:xfrm>
            <a:off x="768390" y="1882328"/>
            <a:ext cx="1263610" cy="3849688"/>
            <a:chOff x="768390" y="1882328"/>
            <a:chExt cx="1263610" cy="3849688"/>
          </a:xfrm>
        </p:grpSpPr>
        <p:sp>
          <p:nvSpPr>
            <p:cNvPr id="9229" name="Line 11"/>
            <p:cNvSpPr>
              <a:spLocks noChangeShapeType="1"/>
            </p:cNvSpPr>
            <p:nvPr/>
          </p:nvSpPr>
          <p:spPr bwMode="auto">
            <a:xfrm>
              <a:off x="2032000" y="1963746"/>
              <a:ext cx="0" cy="3600450"/>
            </a:xfrm>
            <a:prstGeom prst="line">
              <a:avLst/>
            </a:prstGeom>
            <a:noFill/>
            <a:ln w="38100">
              <a:solidFill>
                <a:srgbClr val="FFFF00"/>
              </a:solidFill>
              <a:round/>
              <a:headEnd/>
              <a:tailEnd/>
            </a:ln>
          </p:spPr>
          <p:txBody>
            <a:bodyPr>
              <a:spAutoFit/>
            </a:bodyPr>
            <a:lstStyle/>
            <a:p>
              <a:pPr>
                <a:defRPr/>
              </a:pPr>
              <a:endParaRPr lang="en-US"/>
            </a:p>
          </p:txBody>
        </p:sp>
        <p:sp>
          <p:nvSpPr>
            <p:cNvPr id="9221" name="Text Box 17"/>
            <p:cNvSpPr txBox="1">
              <a:spLocks noChangeArrowheads="1"/>
            </p:cNvSpPr>
            <p:nvPr/>
          </p:nvSpPr>
          <p:spPr bwMode="auto">
            <a:xfrm rot="16200000">
              <a:off x="-800549" y="3542881"/>
              <a:ext cx="3599543" cy="461665"/>
            </a:xfrm>
            <a:prstGeom prst="rect">
              <a:avLst/>
            </a:prstGeom>
            <a:noFill/>
            <a:ln w="9525">
              <a:noFill/>
              <a:miter lim="800000"/>
              <a:headEnd/>
              <a:tailEnd/>
            </a:ln>
            <a:effectLst>
              <a:outerShdw blurRad="63500" dist="25400" dir="2700000" algn="ctr" rotWithShape="0">
                <a:srgbClr val="000000">
                  <a:alpha val="74000"/>
                </a:srgbClr>
              </a:outerShdw>
            </a:effectLst>
          </p:spPr>
          <p:txBody>
            <a:bodyPr wrap="square">
              <a:spAutoFit/>
            </a:bodyPr>
            <a:lstStyle/>
            <a:p>
              <a:pPr>
                <a:buFontTx/>
                <a:buNone/>
                <a:defRPr/>
              </a:pPr>
              <a:r>
                <a:rPr lang="en-US" i="0" dirty="0">
                  <a:solidFill>
                    <a:srgbClr val="FFFF00"/>
                  </a:solidFill>
                  <a:latin typeface="Trebuchet MS" pitchFamily="34" charset="0"/>
                </a:rPr>
                <a:t>Wilderness Character</a:t>
              </a:r>
            </a:p>
          </p:txBody>
        </p:sp>
        <p:sp>
          <p:nvSpPr>
            <p:cNvPr id="9227" name="TextBox 17"/>
            <p:cNvSpPr txBox="1">
              <a:spLocks noChangeArrowheads="1"/>
            </p:cNvSpPr>
            <p:nvPr/>
          </p:nvSpPr>
          <p:spPr bwMode="auto">
            <a:xfrm rot="16200000">
              <a:off x="1304925" y="2261741"/>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improved</a:t>
              </a:r>
              <a:endParaRPr lang="en-US" sz="1600" i="0" dirty="0">
                <a:solidFill>
                  <a:srgbClr val="FFFF00"/>
                </a:solidFill>
                <a:latin typeface="Trebuchet MS" pitchFamily="34" charset="0"/>
              </a:endParaRPr>
            </a:p>
          </p:txBody>
        </p:sp>
        <p:sp>
          <p:nvSpPr>
            <p:cNvPr id="9228" name="TextBox 18"/>
            <p:cNvSpPr txBox="1">
              <a:spLocks noChangeArrowheads="1"/>
            </p:cNvSpPr>
            <p:nvPr/>
          </p:nvSpPr>
          <p:spPr bwMode="auto">
            <a:xfrm rot="16200000">
              <a:off x="1300956" y="5013672"/>
              <a:ext cx="1096963" cy="339725"/>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degraded</a:t>
              </a:r>
              <a:endParaRPr lang="en-US" sz="1600" i="0" dirty="0">
                <a:solidFill>
                  <a:srgbClr val="FFFF00"/>
                </a:solidFill>
                <a:latin typeface="Trebuchet MS" pitchFamily="34" charset="0"/>
              </a:endParaRPr>
            </a:p>
          </p:txBody>
        </p:sp>
      </p:grpSp>
      <p:sp>
        <p:nvSpPr>
          <p:cNvPr id="1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in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Stewardship</a:t>
            </a:r>
          </a:p>
        </p:txBody>
      </p:sp>
      <p:cxnSp>
        <p:nvCxnSpPr>
          <p:cNvPr id="19" name="Straight Connector 18"/>
          <p:cNvCxnSpPr/>
          <p:nvPr/>
        </p:nvCxnSpPr>
        <p:spPr bwMode="auto">
          <a:xfrm rot="10800000">
            <a:off x="1826819" y="3338285"/>
            <a:ext cx="2344349" cy="6164"/>
          </a:xfrm>
          <a:prstGeom prst="line">
            <a:avLst/>
          </a:prstGeom>
          <a:solidFill>
            <a:schemeClr val="accent1"/>
          </a:solidFill>
          <a:ln w="22225" cap="flat" cmpd="sng" algn="ctr">
            <a:solidFill>
              <a:srgbClr val="800000"/>
            </a:solidFill>
            <a:prstDash val="dash"/>
            <a:round/>
            <a:headEnd type="none" w="sm" len="sm"/>
            <a:tailEnd type="none" w="sm" len="sm"/>
          </a:ln>
          <a:effectLst/>
        </p:spPr>
      </p:cxnSp>
      <p:sp>
        <p:nvSpPr>
          <p:cNvPr id="20" name="TextBox 16"/>
          <p:cNvSpPr txBox="1">
            <a:spLocks noChangeArrowheads="1"/>
          </p:cNvSpPr>
          <p:nvPr/>
        </p:nvSpPr>
        <p:spPr bwMode="auto">
          <a:xfrm>
            <a:off x="1190199" y="3136732"/>
            <a:ext cx="785352" cy="338554"/>
          </a:xfrm>
          <a:prstGeom prst="rect">
            <a:avLst/>
          </a:prstGeom>
          <a:blipFill>
            <a:blip r:embed="rId4" cstate="email"/>
            <a:stretch>
              <a:fillRect/>
            </a:stretch>
          </a:blipFill>
          <a:ln w="9525">
            <a:noFill/>
            <a:miter lim="800000"/>
            <a:headEnd/>
            <a:tailEnd/>
          </a:ln>
          <a:effectLst>
            <a:innerShdw blurRad="228600">
              <a:srgbClr val="800000">
                <a:alpha val="95000"/>
              </a:srgbClr>
            </a:innerShdw>
          </a:effectLst>
        </p:spPr>
        <p:txBody>
          <a:bodyPr wrap="square">
            <a:spAutoFit/>
          </a:bodyPr>
          <a:lstStyle/>
          <a:p>
            <a:pPr>
              <a:buFontTx/>
              <a:buNone/>
              <a:defRPr/>
            </a:pPr>
            <a:r>
              <a:rPr lang="en-US" sz="1600" i="0" dirty="0" smtClean="0">
                <a:solidFill>
                  <a:srgbClr val="FFFF00"/>
                </a:solidFill>
                <a:latin typeface="Trebuchet MS" pitchFamily="34" charset="0"/>
              </a:rPr>
              <a:t>stable</a:t>
            </a:r>
            <a:endParaRPr lang="en-US" sz="1600" i="0" dirty="0">
              <a:solidFill>
                <a:srgbClr val="FFFF00"/>
              </a:solidFill>
              <a:latin typeface="Trebuchet MS" pitchFamily="34" charset="0"/>
            </a:endParaRPr>
          </a:p>
        </p:txBody>
      </p:sp>
      <p:sp>
        <p:nvSpPr>
          <p:cNvPr id="26" name="Slide Number Placeholder 25"/>
          <p:cNvSpPr>
            <a:spLocks noGrp="1"/>
          </p:cNvSpPr>
          <p:nvPr>
            <p:ph type="sldNum" sz="quarter" idx="12"/>
          </p:nvPr>
        </p:nvSpPr>
        <p:spPr/>
        <p:txBody>
          <a:bodyPr/>
          <a:lstStyle/>
          <a:p>
            <a:fld id="{139B58E7-F8C4-4FA1-8A92-A4E04551783C}" type="slidenum">
              <a:rPr lang="en-US" smtClean="0">
                <a:solidFill>
                  <a:srgbClr val="000000"/>
                </a:solidFill>
              </a:rPr>
              <a:pPr/>
              <a:t>12</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2" name="Picture 4" descr="Zahniser"/>
          <p:cNvPicPr>
            <a:picLocks noChangeAspect="1" noChangeArrowheads="1"/>
          </p:cNvPicPr>
          <p:nvPr/>
        </p:nvPicPr>
        <p:blipFill>
          <a:blip r:embed="rId3" cstate="email"/>
          <a:srcRect/>
          <a:stretch>
            <a:fillRect/>
          </a:stretch>
        </p:blipFill>
        <p:spPr bwMode="auto">
          <a:xfrm>
            <a:off x="365124" y="1887332"/>
            <a:ext cx="2900590" cy="3030062"/>
          </a:xfrm>
          <a:prstGeom prst="rect">
            <a:avLst/>
          </a:prstGeom>
          <a:noFill/>
        </p:spPr>
      </p:pic>
      <p:sp>
        <p:nvSpPr>
          <p:cNvPr id="339973" name="Text Box 5"/>
          <p:cNvSpPr txBox="1">
            <a:spLocks noChangeArrowheads="1"/>
          </p:cNvSpPr>
          <p:nvPr/>
        </p:nvSpPr>
        <p:spPr bwMode="auto">
          <a:xfrm>
            <a:off x="3643086" y="2021568"/>
            <a:ext cx="5223102" cy="2677656"/>
          </a:xfrm>
          <a:prstGeom prst="rect">
            <a:avLst/>
          </a:prstGeom>
          <a:noFill/>
          <a:ln w="9525">
            <a:noFill/>
            <a:miter lim="800000"/>
            <a:headEnd/>
            <a:tailEnd/>
          </a:ln>
          <a:effectLst/>
        </p:spPr>
        <p:txBody>
          <a:bodyPr wrap="square">
            <a:spAutoFit/>
          </a:bodyPr>
          <a:lstStyle/>
          <a:p>
            <a:pPr algn="l">
              <a:buFontTx/>
              <a:buNone/>
            </a:pPr>
            <a:r>
              <a:rPr lang="en-US" sz="2800" b="0" i="0" dirty="0">
                <a:solidFill>
                  <a:srgbClr val="000000"/>
                </a:solidFill>
                <a:latin typeface="Trebuchet MS" pitchFamily="34" charset="0"/>
              </a:rPr>
              <a:t>“The purpose of the Wilderness Act is to preserve the wilderness character of the areas to be included in the wilderness system, not to establish any particular use.”</a:t>
            </a:r>
          </a:p>
        </p:txBody>
      </p:sp>
      <p:sp>
        <p:nvSpPr>
          <p:cNvPr id="339975" name="Text Box 7"/>
          <p:cNvSpPr txBox="1">
            <a:spLocks noChangeArrowheads="1"/>
          </p:cNvSpPr>
          <p:nvPr/>
        </p:nvSpPr>
        <p:spPr bwMode="auto">
          <a:xfrm>
            <a:off x="399143" y="4983156"/>
            <a:ext cx="2852057" cy="461665"/>
          </a:xfrm>
          <a:prstGeom prst="rect">
            <a:avLst/>
          </a:prstGeom>
          <a:noFill/>
          <a:ln w="9525">
            <a:noFill/>
            <a:miter lim="800000"/>
            <a:headEnd/>
            <a:tailEnd/>
          </a:ln>
          <a:effectLst/>
        </p:spPr>
        <p:txBody>
          <a:bodyPr wrap="square">
            <a:spAutoFit/>
          </a:bodyPr>
          <a:lstStyle/>
          <a:p>
            <a:pPr>
              <a:buFontTx/>
              <a:buNone/>
            </a:pPr>
            <a:r>
              <a:rPr lang="en-US" b="0" dirty="0">
                <a:solidFill>
                  <a:srgbClr val="800000"/>
                </a:solidFill>
                <a:latin typeface="Trebuchet MS" pitchFamily="34" charset="0"/>
              </a:rPr>
              <a:t>Howard Zahniser</a:t>
            </a:r>
          </a:p>
        </p:txBody>
      </p:sp>
      <p:sp>
        <p:nvSpPr>
          <p:cNvPr id="7"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in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Stewardship</a:t>
            </a:r>
          </a:p>
        </p:txBody>
      </p:sp>
      <p:sp>
        <p:nvSpPr>
          <p:cNvPr id="8" name="Slide Number Placeholder 7"/>
          <p:cNvSpPr>
            <a:spLocks noGrp="1"/>
          </p:cNvSpPr>
          <p:nvPr>
            <p:ph type="sldNum" sz="quarter" idx="12"/>
          </p:nvPr>
        </p:nvSpPr>
        <p:spPr/>
        <p:txBody>
          <a:bodyPr/>
          <a:lstStyle/>
          <a:p>
            <a:fld id="{139B58E7-F8C4-4FA1-8A92-A4E04551783C}" type="slidenum">
              <a:rPr lang="en-US" smtClean="0">
                <a:solidFill>
                  <a:srgbClr val="000000"/>
                </a:solidFill>
              </a:rPr>
              <a:pPr/>
              <a:t>13</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9973"/>
                                        </p:tgtEl>
                                        <p:attrNameLst>
                                          <p:attrName>style.visibility</p:attrName>
                                        </p:attrNameLst>
                                      </p:cBhvr>
                                      <p:to>
                                        <p:strVal val="visible"/>
                                      </p:to>
                                    </p:set>
                                    <p:animEffect transition="in" filter="fade">
                                      <p:cBhvr>
                                        <p:cTn id="7" dur="500"/>
                                        <p:tgtEl>
                                          <p:spTgt spid="339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8" name="Text Box 4"/>
          <p:cNvSpPr txBox="1">
            <a:spLocks noChangeArrowheads="1"/>
          </p:cNvSpPr>
          <p:nvPr/>
        </p:nvSpPr>
        <p:spPr bwMode="auto">
          <a:xfrm>
            <a:off x="253773" y="3179076"/>
            <a:ext cx="3244170" cy="2308324"/>
          </a:xfrm>
          <a:prstGeom prst="rect">
            <a:avLst/>
          </a:prstGeom>
          <a:noFill/>
          <a:ln w="9525">
            <a:noFill/>
            <a:miter lim="800000"/>
            <a:headEnd/>
            <a:tailEnd/>
          </a:ln>
          <a:effectLst/>
        </p:spPr>
        <p:txBody>
          <a:bodyPr wrap="square">
            <a:spAutoFit/>
          </a:bodyPr>
          <a:lstStyle/>
          <a:p>
            <a:pPr>
              <a:buFontTx/>
              <a:buNone/>
            </a:pPr>
            <a:r>
              <a:rPr lang="en-US" b="0" i="0" dirty="0">
                <a:solidFill>
                  <a:srgbClr val="000000"/>
                </a:solidFill>
                <a:latin typeface="Trebuchet MS" pitchFamily="34" charset="0"/>
              </a:rPr>
              <a:t>Wilderness “characteristics”</a:t>
            </a:r>
          </a:p>
          <a:p>
            <a:pPr>
              <a:spcBef>
                <a:spcPts val="0"/>
              </a:spcBef>
              <a:buFontTx/>
              <a:buNone/>
            </a:pPr>
            <a:endParaRPr lang="en-US" b="0" i="0" dirty="0" smtClean="0">
              <a:solidFill>
                <a:srgbClr val="000000"/>
              </a:solidFill>
              <a:latin typeface="Trebuchet MS" pitchFamily="34" charset="0"/>
            </a:endParaRPr>
          </a:p>
          <a:p>
            <a:pPr>
              <a:buFontTx/>
              <a:buNone/>
            </a:pPr>
            <a:r>
              <a:rPr lang="en-US" b="0" i="0" dirty="0" smtClean="0">
                <a:solidFill>
                  <a:srgbClr val="000000"/>
                </a:solidFill>
                <a:latin typeface="Trebuchet MS" pitchFamily="34" charset="0"/>
              </a:rPr>
              <a:t>  </a:t>
            </a:r>
            <a:r>
              <a:rPr lang="en-US" sz="2000" b="0" i="0" dirty="0" smtClean="0">
                <a:solidFill>
                  <a:srgbClr val="000000"/>
                </a:solidFill>
                <a:latin typeface="Trebuchet MS" pitchFamily="34" charset="0"/>
              </a:rPr>
              <a:t>ARE NOT THE SAME AS</a:t>
            </a:r>
            <a:endParaRPr lang="en-US" b="0" i="0" dirty="0" smtClean="0">
              <a:solidFill>
                <a:srgbClr val="000000"/>
              </a:solidFill>
              <a:latin typeface="Trebuchet MS" pitchFamily="34" charset="0"/>
            </a:endParaRPr>
          </a:p>
          <a:p>
            <a:pPr>
              <a:buFontTx/>
              <a:buNone/>
            </a:pPr>
            <a:r>
              <a:rPr lang="en-US" b="0" dirty="0" smtClean="0">
                <a:solidFill>
                  <a:srgbClr val="000000"/>
                </a:solidFill>
                <a:latin typeface="Trebuchet MS" pitchFamily="34" charset="0"/>
              </a:rPr>
              <a:t>Wilderness </a:t>
            </a:r>
            <a:r>
              <a:rPr lang="en-US" b="0" dirty="0">
                <a:solidFill>
                  <a:srgbClr val="000000"/>
                </a:solidFill>
                <a:latin typeface="Trebuchet MS" pitchFamily="34" charset="0"/>
              </a:rPr>
              <a:t>C</a:t>
            </a:r>
            <a:r>
              <a:rPr lang="en-US" b="0" dirty="0" smtClean="0">
                <a:solidFill>
                  <a:srgbClr val="000000"/>
                </a:solidFill>
                <a:latin typeface="Trebuchet MS" pitchFamily="34" charset="0"/>
              </a:rPr>
              <a:t>haracter</a:t>
            </a:r>
            <a:endParaRPr lang="en-US" b="0" dirty="0">
              <a:solidFill>
                <a:srgbClr val="000000"/>
              </a:solidFill>
              <a:latin typeface="Trebuchet MS" pitchFamily="34" charset="0"/>
            </a:endParaRPr>
          </a:p>
        </p:txBody>
      </p:sp>
      <p:pic>
        <p:nvPicPr>
          <p:cNvPr id="8" name="Picture 7" descr="14-7.jpg"/>
          <p:cNvPicPr>
            <a:picLocks noChangeAspect="1"/>
          </p:cNvPicPr>
          <p:nvPr/>
        </p:nvPicPr>
        <p:blipFill>
          <a:blip r:embed="rId3" cstate="email"/>
          <a:stretch>
            <a:fillRect/>
          </a:stretch>
        </p:blipFill>
        <p:spPr>
          <a:xfrm>
            <a:off x="501040" y="1377862"/>
            <a:ext cx="6430027" cy="4822521"/>
          </a:xfrm>
          <a:prstGeom prst="rect">
            <a:avLst/>
          </a:prstGeom>
          <a:ln>
            <a:noFill/>
          </a:ln>
          <a:effectLst>
            <a:outerShdw blurRad="292100" dist="139700" dir="2700000" algn="tl" rotWithShape="0">
              <a:srgbClr val="333333">
                <a:alpha val="65000"/>
              </a:srgbClr>
            </a:outerShdw>
          </a:effectLst>
        </p:spPr>
      </p:pic>
      <p:pic>
        <p:nvPicPr>
          <p:cNvPr id="9" name="Picture 8" descr="14-5.jpg"/>
          <p:cNvPicPr>
            <a:picLocks noChangeAspect="1"/>
          </p:cNvPicPr>
          <p:nvPr/>
        </p:nvPicPr>
        <p:blipFill>
          <a:blip r:embed="rId4" cstate="email"/>
          <a:stretch>
            <a:fillRect/>
          </a:stretch>
        </p:blipFill>
        <p:spPr>
          <a:xfrm>
            <a:off x="5365313" y="3432131"/>
            <a:ext cx="3365327" cy="2523995"/>
          </a:xfrm>
          <a:prstGeom prst="rect">
            <a:avLst/>
          </a:prstGeom>
          <a:ln>
            <a:noFill/>
          </a:ln>
          <a:effectLst>
            <a:outerShdw blurRad="292100" dist="139700" dir="2700000" algn="tl" rotWithShape="0">
              <a:srgbClr val="333333">
                <a:alpha val="65000"/>
              </a:srgbClr>
            </a:outerShdw>
          </a:effectLst>
        </p:spPr>
      </p:pic>
      <p:pic>
        <p:nvPicPr>
          <p:cNvPr id="216066" name="Picture 2" descr="Violin Parts"/>
          <p:cNvPicPr>
            <a:picLocks noChangeAspect="1" noChangeArrowheads="1"/>
          </p:cNvPicPr>
          <p:nvPr/>
        </p:nvPicPr>
        <p:blipFill>
          <a:blip r:embed="rId5" cstate="email"/>
          <a:srcRect/>
          <a:stretch>
            <a:fillRect/>
          </a:stretch>
        </p:blipFill>
        <p:spPr bwMode="auto">
          <a:xfrm>
            <a:off x="3643087" y="972459"/>
            <a:ext cx="4831130" cy="5425167"/>
          </a:xfrm>
          <a:prstGeom prst="rect">
            <a:avLst/>
          </a:prstGeom>
          <a:ln>
            <a:noFill/>
          </a:ln>
          <a:effectLst>
            <a:outerShdw blurRad="292100" dist="139700" dir="2700000" algn="tl" rotWithShape="0">
              <a:srgbClr val="333333">
                <a:alpha val="65000"/>
              </a:srgbClr>
            </a:outerShdw>
          </a:effectLst>
        </p:spPr>
      </p:pic>
      <p:sp>
        <p:nvSpPr>
          <p:cNvPr id="216067" name="Text Box 3"/>
          <p:cNvSpPr txBox="1">
            <a:spLocks noChangeArrowheads="1"/>
          </p:cNvSpPr>
          <p:nvPr/>
        </p:nvSpPr>
        <p:spPr bwMode="auto">
          <a:xfrm>
            <a:off x="217941" y="1569131"/>
            <a:ext cx="3265487" cy="1200329"/>
          </a:xfrm>
          <a:prstGeom prst="rect">
            <a:avLst/>
          </a:prstGeom>
          <a:noFill/>
          <a:ln w="9525">
            <a:noFill/>
            <a:miter lim="800000"/>
            <a:headEnd/>
            <a:tailEnd/>
          </a:ln>
          <a:effectLst/>
        </p:spPr>
        <p:txBody>
          <a:bodyPr wrap="square">
            <a:spAutoFit/>
          </a:bodyPr>
          <a:lstStyle/>
          <a:p>
            <a:pPr>
              <a:buFontTx/>
              <a:buNone/>
            </a:pPr>
            <a:r>
              <a:rPr lang="en-US" b="0" dirty="0">
                <a:solidFill>
                  <a:srgbClr val="000000"/>
                </a:solidFill>
                <a:latin typeface="Trebuchet MS" pitchFamily="34" charset="0"/>
              </a:rPr>
              <a:t>Wilderness </a:t>
            </a:r>
            <a:r>
              <a:rPr lang="en-US" b="0" dirty="0" smtClean="0">
                <a:solidFill>
                  <a:srgbClr val="000000"/>
                </a:solidFill>
                <a:latin typeface="Trebuchet MS" pitchFamily="34" charset="0"/>
              </a:rPr>
              <a:t>Character </a:t>
            </a:r>
            <a:r>
              <a:rPr lang="en-US" b="0" i="0" dirty="0">
                <a:solidFill>
                  <a:srgbClr val="000000"/>
                </a:solidFill>
                <a:latin typeface="Trebuchet MS" pitchFamily="34" charset="0"/>
              </a:rPr>
              <a:t>is more than the sum of its parts</a:t>
            </a:r>
          </a:p>
        </p:txBody>
      </p:sp>
      <p:sp>
        <p:nvSpPr>
          <p:cNvPr id="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What Is It?</a:t>
            </a: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14</a:t>
            </a:fld>
            <a:endParaRPr lang="en-US">
              <a:solidFill>
                <a:srgbClr val="000000"/>
              </a:solidFill>
            </a:endParaRPr>
          </a:p>
        </p:txBody>
      </p:sp>
      <p:sp>
        <p:nvSpPr>
          <p:cNvPr id="11" name="TextBox 10"/>
          <p:cNvSpPr txBox="1"/>
          <p:nvPr/>
        </p:nvSpPr>
        <p:spPr>
          <a:xfrm>
            <a:off x="249382" y="3158836"/>
            <a:ext cx="3262745" cy="1938992"/>
          </a:xfrm>
          <a:prstGeom prst="rect">
            <a:avLst/>
          </a:prstGeom>
          <a:noFill/>
        </p:spPr>
        <p:txBody>
          <a:bodyPr wrap="square" rtlCol="0">
            <a:spAutoFit/>
          </a:bodyPr>
          <a:lstStyle/>
          <a:p>
            <a:pPr>
              <a:buNone/>
            </a:pPr>
            <a:r>
              <a:rPr lang="en-US" b="0" i="0" dirty="0" smtClean="0">
                <a:solidFill>
                  <a:srgbClr val="000000"/>
                </a:solidFill>
                <a:latin typeface="Trebuchet MS" pitchFamily="34" charset="0"/>
              </a:rPr>
              <a:t>“an enduring </a:t>
            </a:r>
            <a:r>
              <a:rPr lang="en-US" b="0" i="0" u="sng" dirty="0" smtClean="0">
                <a:solidFill>
                  <a:srgbClr val="000000"/>
                </a:solidFill>
                <a:latin typeface="Trebuchet MS" pitchFamily="34" charset="0"/>
              </a:rPr>
              <a:t>resource</a:t>
            </a:r>
            <a:r>
              <a:rPr lang="en-US" b="0" i="0" dirty="0" smtClean="0">
                <a:solidFill>
                  <a:srgbClr val="000000"/>
                </a:solidFill>
                <a:latin typeface="Trebuchet MS" pitchFamily="34" charset="0"/>
              </a:rPr>
              <a:t> of wilderness”</a:t>
            </a:r>
          </a:p>
          <a:p>
            <a:pPr>
              <a:buNone/>
            </a:pPr>
            <a:r>
              <a:rPr lang="en-US" b="0" i="0" cap="small" dirty="0" smtClean="0">
                <a:solidFill>
                  <a:srgbClr val="000000"/>
                </a:solidFill>
                <a:latin typeface="Trebuchet MS" pitchFamily="34" charset="0"/>
              </a:rPr>
              <a:t>not</a:t>
            </a:r>
          </a:p>
          <a:p>
            <a:pPr>
              <a:buNone/>
            </a:pPr>
            <a:r>
              <a:rPr lang="en-US" b="0" i="0" dirty="0" smtClean="0">
                <a:solidFill>
                  <a:srgbClr val="000000"/>
                </a:solidFill>
                <a:latin typeface="Trebuchet MS" pitchFamily="34" charset="0"/>
              </a:rPr>
              <a:t>“resourc</a:t>
            </a:r>
            <a:r>
              <a:rPr lang="en-US" b="0" i="0" u="sng" dirty="0" smtClean="0">
                <a:solidFill>
                  <a:srgbClr val="000000"/>
                </a:solidFill>
                <a:latin typeface="Trebuchet MS" pitchFamily="34" charset="0"/>
              </a:rPr>
              <a:t>es</a:t>
            </a:r>
            <a:r>
              <a:rPr lang="en-US" b="0" i="0" dirty="0" smtClean="0">
                <a:solidFill>
                  <a:srgbClr val="000000"/>
                </a:solidFill>
                <a:latin typeface="Trebuchet MS" pitchFamily="34" charset="0"/>
              </a:rPr>
              <a:t>” </a:t>
            </a:r>
            <a:endParaRPr lang="en-US" b="0" i="0" dirty="0">
              <a:solidFill>
                <a:srgbClr val="000000"/>
              </a:solidFill>
              <a:latin typeface="Trebuchet MS"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16066"/>
                                        </p:tgtEl>
                                        <p:attrNameLst>
                                          <p:attrName>style.visibility</p:attrName>
                                        </p:attrNameLst>
                                      </p:cBhvr>
                                      <p:to>
                                        <p:strVal val="visible"/>
                                      </p:to>
                                    </p:set>
                                    <p:animEffect transition="in" filter="fade">
                                      <p:cBhvr>
                                        <p:cTn id="13" dur="1000"/>
                                        <p:tgtEl>
                                          <p:spTgt spid="21606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6067"/>
                                        </p:tgtEl>
                                        <p:attrNameLst>
                                          <p:attrName>style.visibility</p:attrName>
                                        </p:attrNameLst>
                                      </p:cBhvr>
                                      <p:to>
                                        <p:strVal val="visible"/>
                                      </p:to>
                                    </p:set>
                                    <p:animEffect transition="in" filter="fade">
                                      <p:cBhvr>
                                        <p:cTn id="18" dur="500"/>
                                        <p:tgtEl>
                                          <p:spTgt spid="21606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6068"/>
                                        </p:tgtEl>
                                        <p:attrNameLst>
                                          <p:attrName>style.visibility</p:attrName>
                                        </p:attrNameLst>
                                      </p:cBhvr>
                                      <p:to>
                                        <p:strVal val="visible"/>
                                      </p:to>
                                    </p:set>
                                    <p:animEffect transition="in" filter="fade">
                                      <p:cBhvr>
                                        <p:cTn id="23" dur="500"/>
                                        <p:tgtEl>
                                          <p:spTgt spid="21606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216068"/>
                                        </p:tgtEl>
                                      </p:cBhvr>
                                    </p:animEffect>
                                    <p:set>
                                      <p:cBhvr>
                                        <p:cTn id="28" dur="1" fill="hold">
                                          <p:stCondLst>
                                            <p:cond delay="499"/>
                                          </p:stCondLst>
                                        </p:cTn>
                                        <p:tgtEl>
                                          <p:spTgt spid="216068"/>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8" grpId="0"/>
      <p:bldP spid="216068" grpId="1"/>
      <p:bldP spid="21606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71" name="Picture 27" descr="GTR 212 Cover - Final copy"/>
          <p:cNvPicPr>
            <a:picLocks noChangeAspect="1" noChangeArrowheads="1"/>
          </p:cNvPicPr>
          <p:nvPr/>
        </p:nvPicPr>
        <p:blipFill>
          <a:blip r:embed="rId3" cstate="email"/>
          <a:srcRect/>
          <a:stretch>
            <a:fillRect/>
          </a:stretch>
        </p:blipFill>
        <p:spPr bwMode="auto">
          <a:xfrm>
            <a:off x="719138" y="1385429"/>
            <a:ext cx="3697287" cy="5057775"/>
          </a:xfrm>
          <a:prstGeom prst="rect">
            <a:avLst/>
          </a:prstGeom>
          <a:ln>
            <a:noFill/>
          </a:ln>
          <a:effectLst>
            <a:outerShdw blurRad="292100" dist="139700" dir="2700000" algn="tl" rotWithShape="0">
              <a:srgbClr val="333333">
                <a:alpha val="65000"/>
              </a:srgbClr>
            </a:outerShdw>
          </a:effectLst>
        </p:spPr>
      </p:pic>
      <p:sp>
        <p:nvSpPr>
          <p:cNvPr id="23"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What Is It?</a:t>
            </a:r>
          </a:p>
        </p:txBody>
      </p:sp>
      <p:grpSp>
        <p:nvGrpSpPr>
          <p:cNvPr id="16" name="Group 15"/>
          <p:cNvGrpSpPr/>
          <p:nvPr/>
        </p:nvGrpSpPr>
        <p:grpSpPr>
          <a:xfrm>
            <a:off x="4920343" y="1330036"/>
            <a:ext cx="3817257" cy="3158837"/>
            <a:chOff x="4920343" y="1537856"/>
            <a:chExt cx="3817257" cy="3158837"/>
          </a:xfrm>
        </p:grpSpPr>
        <p:sp>
          <p:nvSpPr>
            <p:cNvPr id="185348" name="Text Box 4"/>
            <p:cNvSpPr txBox="1">
              <a:spLocks noChangeArrowheads="1"/>
            </p:cNvSpPr>
            <p:nvPr/>
          </p:nvSpPr>
          <p:spPr bwMode="auto">
            <a:xfrm>
              <a:off x="4920343" y="1743170"/>
              <a:ext cx="3817257" cy="461665"/>
            </a:xfrm>
            <a:prstGeom prst="rect">
              <a:avLst/>
            </a:prstGeom>
            <a:noFill/>
            <a:ln w="9525">
              <a:noFill/>
              <a:miter lim="800000"/>
              <a:headEnd/>
              <a:tailEnd/>
            </a:ln>
            <a:effectLst/>
          </p:spPr>
          <p:txBody>
            <a:bodyPr>
              <a:spAutoFit/>
            </a:bodyPr>
            <a:lstStyle/>
            <a:p>
              <a:pPr marL="231775" indent="-231775">
                <a:buFontTx/>
                <a:buNone/>
              </a:pPr>
              <a:r>
                <a:rPr lang="en-US" b="0" i="0" dirty="0">
                  <a:solidFill>
                    <a:srgbClr val="000000"/>
                  </a:solidFill>
                  <a:latin typeface="Trebuchet MS" pitchFamily="34" charset="0"/>
                </a:rPr>
                <a:t>Wilderness Act of 1964</a:t>
              </a:r>
            </a:p>
          </p:txBody>
        </p:sp>
        <p:sp>
          <p:nvSpPr>
            <p:cNvPr id="185349" name="Text Box 5"/>
            <p:cNvSpPr txBox="1">
              <a:spLocks noChangeArrowheads="1"/>
            </p:cNvSpPr>
            <p:nvPr/>
          </p:nvSpPr>
          <p:spPr bwMode="auto">
            <a:xfrm>
              <a:off x="5086647" y="2706998"/>
              <a:ext cx="3484649" cy="461665"/>
            </a:xfrm>
            <a:prstGeom prst="rect">
              <a:avLst/>
            </a:prstGeom>
            <a:noFill/>
            <a:ln w="9525">
              <a:noFill/>
              <a:miter lim="800000"/>
              <a:headEnd/>
              <a:tailEnd/>
            </a:ln>
            <a:effectLst/>
          </p:spPr>
          <p:txBody>
            <a:bodyPr>
              <a:spAutoFit/>
            </a:bodyPr>
            <a:lstStyle/>
            <a:p>
              <a:pPr marL="231775" indent="-231775">
                <a:buFontTx/>
                <a:buNone/>
              </a:pPr>
              <a:r>
                <a:rPr lang="en-US" b="0" i="0" dirty="0" smtClean="0">
                  <a:solidFill>
                    <a:srgbClr val="000000"/>
                  </a:solidFill>
                  <a:latin typeface="Trebuchet MS" pitchFamily="34" charset="0"/>
                </a:rPr>
                <a:t>“wilderness character”</a:t>
              </a:r>
              <a:endParaRPr lang="en-US" b="0" i="0" dirty="0">
                <a:solidFill>
                  <a:srgbClr val="000000"/>
                </a:solidFill>
                <a:latin typeface="Trebuchet MS" pitchFamily="34" charset="0"/>
              </a:endParaRPr>
            </a:p>
          </p:txBody>
        </p:sp>
        <p:sp>
          <p:nvSpPr>
            <p:cNvPr id="185350" name="Line 6"/>
            <p:cNvSpPr>
              <a:spLocks noChangeShapeType="1"/>
            </p:cNvSpPr>
            <p:nvPr/>
          </p:nvSpPr>
          <p:spPr bwMode="auto">
            <a:xfrm>
              <a:off x="6828972" y="2175635"/>
              <a:ext cx="0" cy="589484"/>
            </a:xfrm>
            <a:prstGeom prst="line">
              <a:avLst/>
            </a:prstGeom>
            <a:noFill/>
            <a:ln w="28575">
              <a:solidFill>
                <a:srgbClr val="000066"/>
              </a:solidFill>
              <a:round/>
              <a:headEnd/>
              <a:tailEnd type="triangle" w="med" len="med"/>
            </a:ln>
            <a:effectLst/>
          </p:spPr>
          <p:txBody>
            <a:bodyPr>
              <a:spAutoFit/>
            </a:bodyPr>
            <a:lstStyle/>
            <a:p>
              <a:endParaRPr lang="en-US">
                <a:solidFill>
                  <a:srgbClr val="000000"/>
                </a:solidFill>
                <a:latin typeface="Trebuchet MS" pitchFamily="34" charset="0"/>
              </a:endParaRPr>
            </a:p>
          </p:txBody>
        </p:sp>
        <p:grpSp>
          <p:nvGrpSpPr>
            <p:cNvPr id="24" name="Group 23"/>
            <p:cNvGrpSpPr/>
            <p:nvPr/>
          </p:nvGrpSpPr>
          <p:grpSpPr>
            <a:xfrm>
              <a:off x="5131124" y="3197550"/>
              <a:ext cx="3395696" cy="1398934"/>
              <a:chOff x="5452609" y="2466999"/>
              <a:chExt cx="2787650" cy="1032262"/>
            </a:xfrm>
          </p:grpSpPr>
          <p:sp>
            <p:nvSpPr>
              <p:cNvPr id="185355" name="Text Box 11"/>
              <p:cNvSpPr txBox="1">
                <a:spLocks noChangeArrowheads="1"/>
              </p:cNvSpPr>
              <p:nvPr/>
            </p:nvSpPr>
            <p:spPr bwMode="auto">
              <a:xfrm>
                <a:off x="5452609" y="2886075"/>
                <a:ext cx="2787650" cy="613186"/>
              </a:xfrm>
              <a:prstGeom prst="rect">
                <a:avLst/>
              </a:prstGeom>
              <a:noFill/>
              <a:ln w="9525">
                <a:noFill/>
                <a:miter lim="800000"/>
                <a:headEnd/>
                <a:tailEnd/>
              </a:ln>
              <a:effectLst/>
            </p:spPr>
            <p:txBody>
              <a:bodyPr>
                <a:spAutoFit/>
              </a:bodyPr>
              <a:lstStyle/>
              <a:p>
                <a:pPr marL="231775" indent="-231775">
                  <a:buFontTx/>
                  <a:buNone/>
                </a:pPr>
                <a:r>
                  <a:rPr lang="en-US" b="0" i="0" dirty="0">
                    <a:solidFill>
                      <a:srgbClr val="000000"/>
                    </a:solidFill>
                    <a:latin typeface="Trebuchet MS" pitchFamily="34" charset="0"/>
                  </a:rPr>
                  <a:t>Section 2(c) Definition of Wilderness</a:t>
                </a:r>
              </a:p>
            </p:txBody>
          </p:sp>
          <p:sp>
            <p:nvSpPr>
              <p:cNvPr id="185356" name="Line 12"/>
              <p:cNvSpPr>
                <a:spLocks noChangeShapeType="1"/>
              </p:cNvSpPr>
              <p:nvPr/>
            </p:nvSpPr>
            <p:spPr bwMode="auto">
              <a:xfrm>
                <a:off x="6846434" y="2466999"/>
                <a:ext cx="0" cy="434975"/>
              </a:xfrm>
              <a:prstGeom prst="line">
                <a:avLst/>
              </a:prstGeom>
              <a:noFill/>
              <a:ln w="28575">
                <a:solidFill>
                  <a:srgbClr val="000066"/>
                </a:solidFill>
                <a:round/>
                <a:headEnd/>
                <a:tailEnd type="triangle" w="med" len="med"/>
              </a:ln>
              <a:effectLst/>
            </p:spPr>
            <p:txBody>
              <a:bodyPr>
                <a:spAutoFit/>
              </a:bodyPr>
              <a:lstStyle/>
              <a:p>
                <a:endParaRPr lang="en-US">
                  <a:solidFill>
                    <a:srgbClr val="000000"/>
                  </a:solidFill>
                  <a:latin typeface="Trebuchet MS" pitchFamily="34" charset="0"/>
                </a:endParaRPr>
              </a:p>
            </p:txBody>
          </p:sp>
        </p:grpSp>
        <p:sp>
          <p:nvSpPr>
            <p:cNvPr id="27" name="Rounded Rectangle 26"/>
            <p:cNvSpPr/>
            <p:nvPr/>
          </p:nvSpPr>
          <p:spPr bwMode="auto">
            <a:xfrm>
              <a:off x="5080000" y="1537856"/>
              <a:ext cx="3541486" cy="3158837"/>
            </a:xfrm>
            <a:prstGeom prst="roundRect">
              <a:avLst/>
            </a:prstGeom>
            <a:noFill/>
            <a:ln w="50800" cap="rnd" cmpd="sng" algn="ctr">
              <a:solidFill>
                <a:srgbClr val="800000"/>
              </a:solidFill>
              <a:prstDash val="sys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6000" b="1" i="0" u="none" strike="noStrike" cap="none" normalizeH="0" baseline="0" smtClean="0">
                <a:ln>
                  <a:noFill/>
                </a:ln>
                <a:solidFill>
                  <a:srgbClr val="FFFF66"/>
                </a:solidFill>
                <a:effectLst/>
                <a:latin typeface="Arial" charset="0"/>
              </a:endParaRPr>
            </a:p>
          </p:txBody>
        </p:sp>
      </p:grpSp>
      <p:grpSp>
        <p:nvGrpSpPr>
          <p:cNvPr id="17" name="Group 16"/>
          <p:cNvGrpSpPr/>
          <p:nvPr/>
        </p:nvGrpSpPr>
        <p:grpSpPr>
          <a:xfrm>
            <a:off x="5179468" y="4656210"/>
            <a:ext cx="3300942" cy="1362345"/>
            <a:chOff x="5179468" y="4656210"/>
            <a:chExt cx="3300942" cy="1362345"/>
          </a:xfrm>
        </p:grpSpPr>
        <p:sp>
          <p:nvSpPr>
            <p:cNvPr id="185359" name="Text Box 15"/>
            <p:cNvSpPr txBox="1">
              <a:spLocks noChangeArrowheads="1"/>
            </p:cNvSpPr>
            <p:nvPr/>
          </p:nvSpPr>
          <p:spPr bwMode="auto">
            <a:xfrm>
              <a:off x="5179468" y="5409157"/>
              <a:ext cx="3300942" cy="609398"/>
            </a:xfrm>
            <a:prstGeom prst="rect">
              <a:avLst/>
            </a:prstGeom>
            <a:noFill/>
            <a:ln w="9525">
              <a:noFill/>
              <a:miter lim="800000"/>
              <a:headEnd/>
              <a:tailEnd/>
            </a:ln>
            <a:effectLst/>
          </p:spPr>
          <p:txBody>
            <a:bodyPr>
              <a:spAutoFit/>
            </a:bodyPr>
            <a:lstStyle/>
            <a:p>
              <a:pPr marL="231775" indent="-231775">
                <a:lnSpc>
                  <a:spcPct val="45000"/>
                </a:lnSpc>
                <a:buFontTx/>
                <a:buNone/>
              </a:pPr>
              <a:r>
                <a:rPr lang="en-US" b="0" i="0" dirty="0">
                  <a:solidFill>
                    <a:srgbClr val="000000"/>
                  </a:solidFill>
                  <a:latin typeface="Trebuchet MS" pitchFamily="34" charset="0"/>
                </a:rPr>
                <a:t>Qualities of</a:t>
              </a:r>
            </a:p>
            <a:p>
              <a:pPr marL="231775" indent="-231775">
                <a:lnSpc>
                  <a:spcPct val="45000"/>
                </a:lnSpc>
                <a:buFontTx/>
                <a:buNone/>
              </a:pPr>
              <a:r>
                <a:rPr lang="en-US" b="0" i="0" dirty="0">
                  <a:solidFill>
                    <a:srgbClr val="000000"/>
                  </a:solidFill>
                  <a:latin typeface="Trebuchet MS" pitchFamily="34" charset="0"/>
                </a:rPr>
                <a:t>Wilderness Character</a:t>
              </a:r>
            </a:p>
          </p:txBody>
        </p:sp>
        <p:sp>
          <p:nvSpPr>
            <p:cNvPr id="28" name="Line 12"/>
            <p:cNvSpPr>
              <a:spLocks noChangeShapeType="1"/>
            </p:cNvSpPr>
            <p:nvPr/>
          </p:nvSpPr>
          <p:spPr bwMode="auto">
            <a:xfrm>
              <a:off x="6836232" y="4656210"/>
              <a:ext cx="0" cy="589484"/>
            </a:xfrm>
            <a:prstGeom prst="line">
              <a:avLst/>
            </a:prstGeom>
            <a:noFill/>
            <a:ln w="28575">
              <a:solidFill>
                <a:srgbClr val="000066"/>
              </a:solidFill>
              <a:round/>
              <a:headEnd/>
              <a:tailEnd type="triangle" w="med" len="med"/>
            </a:ln>
            <a:effectLst/>
          </p:spPr>
          <p:txBody>
            <a:bodyPr>
              <a:spAutoFit/>
            </a:bodyPr>
            <a:lstStyle/>
            <a:p>
              <a:endParaRPr lang="en-US">
                <a:solidFill>
                  <a:srgbClr val="000000"/>
                </a:solidFill>
                <a:latin typeface="Trebuchet MS" pitchFamily="34" charset="0"/>
              </a:endParaRPr>
            </a:p>
          </p:txBody>
        </p:sp>
      </p:grpSp>
      <p:sp>
        <p:nvSpPr>
          <p:cNvPr id="15" name="Slide Number Placeholder 14"/>
          <p:cNvSpPr>
            <a:spLocks noGrp="1"/>
          </p:cNvSpPr>
          <p:nvPr>
            <p:ph type="sldNum" sz="quarter" idx="12"/>
          </p:nvPr>
        </p:nvSpPr>
        <p:spPr/>
        <p:txBody>
          <a:bodyPr/>
          <a:lstStyle/>
          <a:p>
            <a:fld id="{139B58E7-F8C4-4FA1-8A92-A4E04551783C}" type="slidenum">
              <a:rPr lang="en-US" smtClean="0">
                <a:solidFill>
                  <a:srgbClr val="000000"/>
                </a:solidFill>
              </a:rPr>
              <a:pPr/>
              <a:t>15</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p:cNvSpPr txBox="1">
            <a:spLocks noChangeArrowheads="1"/>
          </p:cNvSpPr>
          <p:nvPr/>
        </p:nvSpPr>
        <p:spPr bwMode="auto">
          <a:xfrm>
            <a:off x="616850" y="3111748"/>
            <a:ext cx="3976913" cy="827791"/>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“…affected primarily by the forces of nature…”</a:t>
            </a:r>
          </a:p>
        </p:txBody>
      </p:sp>
      <p:sp>
        <p:nvSpPr>
          <p:cNvPr id="187394" name="Text Box 2"/>
          <p:cNvSpPr txBox="1">
            <a:spLocks noChangeArrowheads="1"/>
          </p:cNvSpPr>
          <p:nvPr/>
        </p:nvSpPr>
        <p:spPr bwMode="auto">
          <a:xfrm>
            <a:off x="506413" y="102486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Untrammeled</a:t>
            </a:r>
            <a:endParaRPr lang="en-US" sz="2800" i="0" dirty="0">
              <a:solidFill>
                <a:srgbClr val="000000"/>
              </a:solidFill>
              <a:latin typeface="Trebuchet MS" pitchFamily="34" charset="0"/>
            </a:endParaRPr>
          </a:p>
        </p:txBody>
      </p:sp>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87395" name="Text Box 3"/>
          <p:cNvSpPr txBox="1">
            <a:spLocks noChangeArrowheads="1"/>
          </p:cNvSpPr>
          <p:nvPr/>
        </p:nvSpPr>
        <p:spPr bwMode="auto">
          <a:xfrm>
            <a:off x="609600" y="1580491"/>
            <a:ext cx="3976913" cy="1545936"/>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“…an area where the earth and its community of life are untrammeled by man…”</a:t>
            </a:r>
          </a:p>
        </p:txBody>
      </p:sp>
      <p:pic>
        <p:nvPicPr>
          <p:cNvPr id="187399" name="Picture 7" descr="Kennedy quote photo - reduced sizse"/>
          <p:cNvPicPr>
            <a:picLocks noChangeAspect="1" noChangeArrowheads="1"/>
          </p:cNvPicPr>
          <p:nvPr/>
        </p:nvPicPr>
        <p:blipFill>
          <a:blip r:embed="rId3" cstate="email"/>
          <a:stretch>
            <a:fillRect/>
          </a:stretch>
        </p:blipFill>
        <p:spPr bwMode="auto">
          <a:xfrm>
            <a:off x="2540000" y="2948227"/>
            <a:ext cx="6259512" cy="3691506"/>
          </a:xfrm>
          <a:prstGeom prst="rect">
            <a:avLst/>
          </a:prstGeom>
          <a:ln>
            <a:noFill/>
          </a:ln>
          <a:effectLst>
            <a:outerShdw blurRad="292100" dist="139700" dir="2700000" algn="tl" rotWithShape="0">
              <a:srgbClr val="333333">
                <a:alpha val="65000"/>
              </a:srgbClr>
            </a:outerShdw>
          </a:effectLst>
        </p:spPr>
      </p:pic>
      <p:pic>
        <p:nvPicPr>
          <p:cNvPr id="7" name="Picture 5" descr="Crown flames"/>
          <p:cNvPicPr>
            <a:picLocks noChangeAspect="1" noChangeArrowheads="1"/>
          </p:cNvPicPr>
          <p:nvPr/>
        </p:nvPicPr>
        <p:blipFill>
          <a:blip r:embed="rId4" cstate="email"/>
          <a:srcRect/>
          <a:stretch>
            <a:fillRect/>
          </a:stretch>
        </p:blipFill>
        <p:spPr bwMode="auto">
          <a:xfrm>
            <a:off x="5385935" y="1267280"/>
            <a:ext cx="3368675" cy="5122863"/>
          </a:xfrm>
          <a:prstGeom prst="rect">
            <a:avLst/>
          </a:prstGeom>
          <a:ln>
            <a:noFill/>
          </a:ln>
          <a:effectLst>
            <a:outerShdw blurRad="292100" dist="139700" dir="2700000" algn="tl" rotWithShape="0">
              <a:srgbClr val="333333">
                <a:alpha val="65000"/>
              </a:srgbClr>
            </a:outerShdw>
          </a:effectLst>
        </p:spPr>
      </p:pic>
      <p:sp>
        <p:nvSpPr>
          <p:cNvPr id="11" name="Slide Number Placeholder 10"/>
          <p:cNvSpPr>
            <a:spLocks noGrp="1"/>
          </p:cNvSpPr>
          <p:nvPr>
            <p:ph type="sldNum" sz="quarter" idx="12"/>
          </p:nvPr>
        </p:nvSpPr>
        <p:spPr/>
        <p:txBody>
          <a:bodyPr/>
          <a:lstStyle/>
          <a:p>
            <a:fld id="{139B58E7-F8C4-4FA1-8A92-A4E04551783C}" type="slidenum">
              <a:rPr lang="en-US" smtClean="0">
                <a:solidFill>
                  <a:srgbClr val="000000"/>
                </a:solidFill>
              </a:rPr>
              <a:pPr/>
              <a:t>16</a:t>
            </a:fld>
            <a:endParaRPr lang="en-US">
              <a:solidFill>
                <a:srgbClr val="000000"/>
              </a:solidFill>
            </a:endParaRPr>
          </a:p>
        </p:txBody>
      </p:sp>
      <p:sp>
        <p:nvSpPr>
          <p:cNvPr id="10" name="Rectangle 9"/>
          <p:cNvSpPr/>
          <p:nvPr/>
        </p:nvSpPr>
        <p:spPr>
          <a:xfrm>
            <a:off x="1132124" y="4341074"/>
            <a:ext cx="2569037" cy="2123658"/>
          </a:xfrm>
          <a:prstGeom prst="rect">
            <a:avLst/>
          </a:prstGeom>
        </p:spPr>
        <p:txBody>
          <a:bodyPr wrap="square">
            <a:spAutoFit/>
          </a:bodyPr>
          <a:lstStyle/>
          <a:p>
            <a:pPr algn="r">
              <a:buFontTx/>
              <a:buNone/>
            </a:pPr>
            <a:r>
              <a:rPr lang="en-US" i="0" dirty="0" err="1" smtClean="0">
                <a:solidFill>
                  <a:srgbClr val="000000"/>
                </a:solidFill>
                <a:latin typeface="Trebuchet MS" pitchFamily="34" charset="0"/>
              </a:rPr>
              <a:t>Unmanipulated</a:t>
            </a:r>
            <a:endParaRPr lang="en-US" i="0" dirty="0" smtClean="0">
              <a:solidFill>
                <a:srgbClr val="000000"/>
              </a:solidFill>
              <a:latin typeface="Trebuchet MS" pitchFamily="34" charset="0"/>
            </a:endParaRPr>
          </a:p>
          <a:p>
            <a:pPr algn="r">
              <a:buFontTx/>
              <a:buNone/>
            </a:pPr>
            <a:r>
              <a:rPr lang="en-US" i="0" dirty="0" smtClean="0">
                <a:solidFill>
                  <a:srgbClr val="000000"/>
                </a:solidFill>
                <a:latin typeface="Trebuchet MS" pitchFamily="34" charset="0"/>
              </a:rPr>
              <a:t>Free</a:t>
            </a:r>
          </a:p>
          <a:p>
            <a:pPr algn="r">
              <a:buNone/>
            </a:pPr>
            <a:r>
              <a:rPr lang="en-US" i="0" dirty="0" smtClean="0">
                <a:solidFill>
                  <a:srgbClr val="000000"/>
                </a:solidFill>
                <a:latin typeface="Trebuchet MS" pitchFamily="34" charset="0"/>
              </a:rPr>
              <a:t>Uncontrolled</a:t>
            </a:r>
          </a:p>
          <a:p>
            <a:pPr algn="r">
              <a:buFontTx/>
              <a:buNone/>
            </a:pPr>
            <a:r>
              <a:rPr lang="en-US" i="0" dirty="0" smtClean="0">
                <a:solidFill>
                  <a:srgbClr val="000000"/>
                </a:solidFill>
                <a:latin typeface="Trebuchet MS" pitchFamily="34" charset="0"/>
              </a:rPr>
              <a:t>Wild</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7395"/>
                                        </p:tgtEl>
                                        <p:attrNameLst>
                                          <p:attrName>style.visibility</p:attrName>
                                        </p:attrNameLst>
                                      </p:cBhvr>
                                      <p:to>
                                        <p:strVal val="visible"/>
                                      </p:to>
                                    </p:set>
                                    <p:animEffect transition="in" filter="fade">
                                      <p:cBhvr>
                                        <p:cTn id="7" dur="500"/>
                                        <p:tgtEl>
                                          <p:spTgt spid="187395"/>
                                        </p:tgtEl>
                                      </p:cBhvr>
                                    </p:animEffect>
                                  </p:childTnLst>
                                </p:cTn>
                              </p:par>
                              <p:par>
                                <p:cTn id="8" presetID="10" presetClass="entr" presetSubtype="0" fill="hold" nodeType="withEffect">
                                  <p:stCondLst>
                                    <p:cond delay="0"/>
                                  </p:stCondLst>
                                  <p:childTnLst>
                                    <p:set>
                                      <p:cBhvr>
                                        <p:cTn id="9" dur="1" fill="hold">
                                          <p:stCondLst>
                                            <p:cond delay="0"/>
                                          </p:stCondLst>
                                        </p:cTn>
                                        <p:tgtEl>
                                          <p:spTgt spid="187399"/>
                                        </p:tgtEl>
                                        <p:attrNameLst>
                                          <p:attrName>style.visibility</p:attrName>
                                        </p:attrNameLst>
                                      </p:cBhvr>
                                      <p:to>
                                        <p:strVal val="visible"/>
                                      </p:to>
                                    </p:set>
                                    <p:animEffect transition="in" filter="fade">
                                      <p:cBhvr>
                                        <p:cTn id="10" dur="1000"/>
                                        <p:tgtEl>
                                          <p:spTgt spid="18739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87399"/>
                                        </p:tgtEl>
                                      </p:cBhvr>
                                    </p:animEffect>
                                    <p:set>
                                      <p:cBhvr>
                                        <p:cTn id="15" dur="1" fill="hold">
                                          <p:stCondLst>
                                            <p:cond delay="499"/>
                                          </p:stCondLst>
                                        </p:cTn>
                                        <p:tgtEl>
                                          <p:spTgt spid="187399"/>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500"/>
                                        <p:tgtEl>
                                          <p:spTgt spid="10">
                                            <p:txEl>
                                              <p:pRg st="0" end="0"/>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500"/>
                                        <p:tgtEl>
                                          <p:spTgt spid="10">
                                            <p:txEl>
                                              <p:pRg st="1" end="1"/>
                                            </p:txEl>
                                          </p:spTgt>
                                        </p:tgtEl>
                                      </p:cBhvr>
                                    </p:animEffect>
                                  </p:childTnLst>
                                </p:cTn>
                              </p:par>
                              <p:par>
                                <p:cTn id="30" presetID="10" presetClass="entr" presetSubtype="0" fill="hold" nodeType="withEffect">
                                  <p:stCondLst>
                                    <p:cond delay="100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fade">
                                      <p:cBhvr>
                                        <p:cTn id="32" dur="500"/>
                                        <p:tgtEl>
                                          <p:spTgt spid="10">
                                            <p:txEl>
                                              <p:pRg st="2" end="2"/>
                                            </p:txEl>
                                          </p:spTgt>
                                        </p:tgtEl>
                                      </p:cBhvr>
                                    </p:animEffect>
                                  </p:childTnLst>
                                </p:cTn>
                              </p:par>
                              <p:par>
                                <p:cTn id="33" presetID="10" presetClass="entr" presetSubtype="0" fill="hold" nodeType="withEffect">
                                  <p:stCondLst>
                                    <p:cond delay="1500"/>
                                  </p:stCondLst>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739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Text Box 2"/>
          <p:cNvSpPr txBox="1">
            <a:spLocks noChangeArrowheads="1"/>
          </p:cNvSpPr>
          <p:nvPr/>
        </p:nvSpPr>
        <p:spPr bwMode="auto">
          <a:xfrm>
            <a:off x="506413" y="102486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Untrammeled</a:t>
            </a:r>
            <a:endParaRPr lang="en-US" sz="2800" i="0" dirty="0">
              <a:solidFill>
                <a:srgbClr val="000000"/>
              </a:solidFill>
              <a:latin typeface="Trebuchet MS" pitchFamily="34" charset="0"/>
            </a:endParaRPr>
          </a:p>
        </p:txBody>
      </p:sp>
      <p:pic>
        <p:nvPicPr>
          <p:cNvPr id="8" name="Picture 13" descr="Arctic National Wildlife Refuge, Brian Anderson pic - reduced"/>
          <p:cNvPicPr>
            <a:picLocks noChangeAspect="1" noChangeArrowheads="1"/>
          </p:cNvPicPr>
          <p:nvPr/>
        </p:nvPicPr>
        <p:blipFill>
          <a:blip r:embed="rId3" cstate="email">
            <a:lum bright="25000"/>
          </a:blip>
          <a:srcRect/>
          <a:stretch>
            <a:fillRect/>
          </a:stretch>
        </p:blipFill>
        <p:spPr bwMode="auto">
          <a:xfrm>
            <a:off x="1310962" y="2044079"/>
            <a:ext cx="6512236" cy="4234021"/>
          </a:xfrm>
          <a:prstGeom prst="rect">
            <a:avLst/>
          </a:prstGeom>
          <a:ln>
            <a:noFill/>
          </a:ln>
          <a:effectLst>
            <a:outerShdw blurRad="292100" dist="139700" dir="2700000" algn="tl" rotWithShape="0">
              <a:srgbClr val="333333">
                <a:alpha val="65000"/>
              </a:srgbClr>
            </a:outerShdw>
            <a:softEdge rad="31750"/>
          </a:effectLst>
        </p:spPr>
      </p:pic>
      <p:pic>
        <p:nvPicPr>
          <p:cNvPr id="9" name="Picture 4" descr="Statue-of-Liberty---reduced"/>
          <p:cNvPicPr>
            <a:picLocks noChangeAspect="1" noChangeArrowheads="1"/>
          </p:cNvPicPr>
          <p:nvPr/>
        </p:nvPicPr>
        <p:blipFill>
          <a:blip r:embed="rId4" cstate="email"/>
          <a:srcRect/>
          <a:stretch>
            <a:fillRect/>
          </a:stretch>
        </p:blipFill>
        <p:spPr bwMode="auto">
          <a:xfrm>
            <a:off x="307976" y="1565493"/>
            <a:ext cx="2319111" cy="3271453"/>
          </a:xfrm>
          <a:prstGeom prst="rect">
            <a:avLst/>
          </a:prstGeom>
          <a:ln>
            <a:noFill/>
          </a:ln>
          <a:effectLst>
            <a:softEdge rad="112500"/>
          </a:effectLst>
        </p:spPr>
      </p:pic>
      <p:pic>
        <p:nvPicPr>
          <p:cNvPr id="10" name="Picture 6" descr="Vietnam_War_Memorial #2"/>
          <p:cNvPicPr>
            <a:picLocks noChangeAspect="1" noChangeArrowheads="1"/>
          </p:cNvPicPr>
          <p:nvPr/>
        </p:nvPicPr>
        <p:blipFill>
          <a:blip r:embed="rId5" cstate="email"/>
          <a:srcRect/>
          <a:stretch>
            <a:fillRect/>
          </a:stretch>
        </p:blipFill>
        <p:spPr bwMode="auto">
          <a:xfrm>
            <a:off x="6473372" y="1063400"/>
            <a:ext cx="2337254" cy="2594199"/>
          </a:xfrm>
          <a:prstGeom prst="rect">
            <a:avLst/>
          </a:prstGeom>
          <a:ln>
            <a:noFill/>
          </a:ln>
          <a:effectLst>
            <a:softEdge rad="112500"/>
          </a:effectLst>
        </p:spPr>
      </p:pic>
      <p:sp>
        <p:nvSpPr>
          <p:cNvPr id="12" name="Slide Number Placeholder 11"/>
          <p:cNvSpPr>
            <a:spLocks noGrp="1"/>
          </p:cNvSpPr>
          <p:nvPr>
            <p:ph type="sldNum" sz="quarter" idx="12"/>
          </p:nvPr>
        </p:nvSpPr>
        <p:spPr/>
        <p:txBody>
          <a:bodyPr/>
          <a:lstStyle/>
          <a:p>
            <a:fld id="{139B58E7-F8C4-4FA1-8A92-A4E04551783C}" type="slidenum">
              <a:rPr lang="en-US" smtClean="0">
                <a:solidFill>
                  <a:srgbClr val="000000"/>
                </a:solidFill>
              </a:rPr>
              <a:pPr/>
              <a:t>17</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Yell collar 2"/>
          <p:cNvPicPr>
            <a:picLocks noChangeAspect="1" noChangeArrowheads="1"/>
          </p:cNvPicPr>
          <p:nvPr/>
        </p:nvPicPr>
        <p:blipFill>
          <a:blip r:embed="rId3" cstate="email"/>
          <a:srcRect/>
          <a:stretch>
            <a:fillRect/>
          </a:stretch>
        </p:blipFill>
        <p:spPr bwMode="auto">
          <a:xfrm>
            <a:off x="3878946" y="3555998"/>
            <a:ext cx="4024415" cy="2902857"/>
          </a:xfrm>
          <a:prstGeom prst="rect">
            <a:avLst/>
          </a:prstGeom>
          <a:ln>
            <a:noFill/>
          </a:ln>
          <a:effectLst>
            <a:outerShdw blurRad="292100" dist="139700" dir="2700000" algn="tl" rotWithShape="0">
              <a:srgbClr val="333333">
                <a:alpha val="65000"/>
              </a:srgbClr>
            </a:outerShdw>
          </a:effectLst>
        </p:spPr>
      </p:pic>
      <p:pic>
        <p:nvPicPr>
          <p:cNvPr id="14" name="Picture 13" descr="plane dropping retardant.jpg"/>
          <p:cNvPicPr>
            <a:picLocks noChangeAspect="1"/>
          </p:cNvPicPr>
          <p:nvPr/>
        </p:nvPicPr>
        <p:blipFill>
          <a:blip r:embed="rId4" cstate="email"/>
          <a:stretch>
            <a:fillRect/>
          </a:stretch>
        </p:blipFill>
        <p:spPr>
          <a:xfrm>
            <a:off x="4499106" y="1065895"/>
            <a:ext cx="4324429" cy="2911020"/>
          </a:xfrm>
          <a:prstGeom prst="rect">
            <a:avLst/>
          </a:prstGeom>
          <a:ln>
            <a:noFill/>
          </a:ln>
          <a:effectLst>
            <a:outerShdw blurRad="292100" dist="139700" dir="2700000" algn="tl" rotWithShape="0">
              <a:srgbClr val="333333">
                <a:alpha val="65000"/>
              </a:srgbClr>
            </a:outerShdw>
          </a:effectLst>
        </p:spPr>
      </p:pic>
      <p:sp>
        <p:nvSpPr>
          <p:cNvPr id="187394" name="Text Box 2"/>
          <p:cNvSpPr txBox="1">
            <a:spLocks noChangeArrowheads="1"/>
          </p:cNvSpPr>
          <p:nvPr/>
        </p:nvSpPr>
        <p:spPr bwMode="auto">
          <a:xfrm>
            <a:off x="506413" y="102486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Untrammeled</a:t>
            </a:r>
            <a:endParaRPr lang="en-US" sz="2800" i="0" dirty="0">
              <a:solidFill>
                <a:srgbClr val="000000"/>
              </a:solidFill>
              <a:latin typeface="Trebuchet MS" pitchFamily="34" charset="0"/>
            </a:endParaRPr>
          </a:p>
        </p:txBody>
      </p:sp>
      <p:sp>
        <p:nvSpPr>
          <p:cNvPr id="187395" name="Text Box 3"/>
          <p:cNvSpPr txBox="1">
            <a:spLocks noChangeArrowheads="1"/>
          </p:cNvSpPr>
          <p:nvPr/>
        </p:nvSpPr>
        <p:spPr bwMode="auto">
          <a:xfrm>
            <a:off x="856344" y="1565977"/>
            <a:ext cx="3643085" cy="1528624"/>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i="0" dirty="0" smtClean="0">
                <a:solidFill>
                  <a:srgbClr val="000000"/>
                </a:solidFill>
                <a:latin typeface="Trebuchet MS" pitchFamily="34" charset="0"/>
              </a:rPr>
              <a:t>Degraded by actions that manipulate, control, or hinder “the community of life”</a:t>
            </a:r>
          </a:p>
        </p:txBody>
      </p:sp>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0" name="Rectangle 9"/>
          <p:cNvSpPr/>
          <p:nvPr/>
        </p:nvSpPr>
        <p:spPr>
          <a:xfrm>
            <a:off x="290285" y="3615360"/>
            <a:ext cx="3309258" cy="2492990"/>
          </a:xfrm>
          <a:prstGeom prst="rect">
            <a:avLst/>
          </a:prstGeom>
        </p:spPr>
        <p:txBody>
          <a:bodyPr wrap="square">
            <a:spAutoFit/>
          </a:bodyPr>
          <a:lstStyle/>
          <a:p>
            <a:pPr algn="r">
              <a:buFontTx/>
              <a:buNone/>
            </a:pPr>
            <a:r>
              <a:rPr lang="en-US" i="0" dirty="0" smtClean="0">
                <a:solidFill>
                  <a:srgbClr val="000000"/>
                </a:solidFill>
                <a:latin typeface="Trebuchet MS" pitchFamily="34" charset="0"/>
              </a:rPr>
              <a:t>Spraying weeds</a:t>
            </a:r>
          </a:p>
          <a:p>
            <a:pPr algn="r">
              <a:buFontTx/>
              <a:buNone/>
            </a:pPr>
            <a:r>
              <a:rPr lang="en-US" i="0" dirty="0" smtClean="0">
                <a:solidFill>
                  <a:srgbClr val="000000"/>
                </a:solidFill>
                <a:latin typeface="Trebuchet MS" pitchFamily="34" charset="0"/>
              </a:rPr>
              <a:t>Killing predators</a:t>
            </a:r>
          </a:p>
          <a:p>
            <a:pPr algn="r">
              <a:buFontTx/>
              <a:buNone/>
            </a:pPr>
            <a:r>
              <a:rPr lang="en-US" i="0" dirty="0" smtClean="0">
                <a:solidFill>
                  <a:srgbClr val="000000"/>
                </a:solidFill>
                <a:latin typeface="Trebuchet MS" pitchFamily="34" charset="0"/>
              </a:rPr>
              <a:t>Collaring</a:t>
            </a:r>
          </a:p>
          <a:p>
            <a:pPr algn="r">
              <a:buFontTx/>
              <a:buNone/>
            </a:pPr>
            <a:r>
              <a:rPr lang="en-US" i="0" dirty="0" smtClean="0">
                <a:solidFill>
                  <a:srgbClr val="000000"/>
                </a:solidFill>
                <a:latin typeface="Trebuchet MS" pitchFamily="34" charset="0"/>
              </a:rPr>
              <a:t>Suppressing / lighting fires</a:t>
            </a:r>
          </a:p>
        </p:txBody>
      </p:sp>
      <p:pic>
        <p:nvPicPr>
          <p:cNvPr id="8" name="Picture 7" descr="2001 2 sprayers cropped.jpg"/>
          <p:cNvPicPr>
            <a:picLocks noChangeAspect="1"/>
          </p:cNvPicPr>
          <p:nvPr/>
        </p:nvPicPr>
        <p:blipFill>
          <a:blip r:embed="rId5" cstate="email"/>
          <a:stretch>
            <a:fillRect/>
          </a:stretch>
        </p:blipFill>
        <p:spPr>
          <a:xfrm>
            <a:off x="4554872" y="2960260"/>
            <a:ext cx="2426499" cy="3193009"/>
          </a:xfrm>
          <a:prstGeom prst="rect">
            <a:avLst/>
          </a:prstGeom>
          <a:ln>
            <a:noFill/>
          </a:ln>
          <a:effectLst>
            <a:outerShdw blurRad="292100" dist="139700" dir="2700000" algn="tl" rotWithShape="0">
              <a:srgbClr val="333333">
                <a:alpha val="65000"/>
              </a:srgbClr>
            </a:outerShdw>
          </a:effectLst>
        </p:spPr>
      </p:pic>
      <p:pic>
        <p:nvPicPr>
          <p:cNvPr id="11" name="Picture 10" descr="killing.JPG"/>
          <p:cNvPicPr>
            <a:picLocks noChangeAspect="1"/>
          </p:cNvPicPr>
          <p:nvPr/>
        </p:nvPicPr>
        <p:blipFill>
          <a:blip r:embed="rId6" cstate="email"/>
          <a:stretch>
            <a:fillRect/>
          </a:stretch>
        </p:blipFill>
        <p:spPr>
          <a:xfrm>
            <a:off x="6444344" y="1074056"/>
            <a:ext cx="2237240" cy="3150588"/>
          </a:xfrm>
          <a:prstGeom prst="rect">
            <a:avLst/>
          </a:prstGeom>
          <a:ln>
            <a:noFill/>
          </a:ln>
          <a:effectLst>
            <a:outerShdw blurRad="292100" dist="139700" dir="2700000" algn="tl" rotWithShape="0">
              <a:srgbClr val="333333">
                <a:alpha val="65000"/>
              </a:srgbClr>
            </a:outerShdw>
          </a:effectLst>
        </p:spPr>
      </p:pic>
      <p:sp>
        <p:nvSpPr>
          <p:cNvPr id="16" name="Slide Number Placeholder 15"/>
          <p:cNvSpPr>
            <a:spLocks noGrp="1"/>
          </p:cNvSpPr>
          <p:nvPr>
            <p:ph type="sldNum" sz="quarter" idx="12"/>
          </p:nvPr>
        </p:nvSpPr>
        <p:spPr/>
        <p:txBody>
          <a:bodyPr/>
          <a:lstStyle/>
          <a:p>
            <a:fld id="{139B58E7-F8C4-4FA1-8A92-A4E04551783C}" type="slidenum">
              <a:rPr lang="en-US" smtClean="0">
                <a:solidFill>
                  <a:srgbClr val="000000"/>
                </a:solidFill>
              </a:rPr>
              <a:pPr/>
              <a:t>18</a:t>
            </a:fld>
            <a:endParaRPr lang="en-US">
              <a:solidFill>
                <a:srgbClr val="000000"/>
              </a:solidFill>
            </a:endParaRPr>
          </a:p>
        </p:txBody>
      </p:sp>
      <p:pic>
        <p:nvPicPr>
          <p:cNvPr id="15" name="Picture 14" descr="drip torch cropped.jpg"/>
          <p:cNvPicPr>
            <a:picLocks noChangeAspect="1"/>
          </p:cNvPicPr>
          <p:nvPr/>
        </p:nvPicPr>
        <p:blipFill>
          <a:blip r:embed="rId7" cstate="email"/>
          <a:stretch>
            <a:fillRect/>
          </a:stretch>
        </p:blipFill>
        <p:spPr>
          <a:xfrm>
            <a:off x="4206386" y="3706541"/>
            <a:ext cx="2614503" cy="239227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fade">
                                      <p:cBhvr>
                                        <p:cTn id="15" dur="500"/>
                                        <p:tgtEl>
                                          <p:spTgt spid="10">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xit" presetSubtype="0" fill="hold" nodeType="withEffect">
                                  <p:stCondLst>
                                    <p:cond delay="0"/>
                                  </p:stCondLst>
                                  <p:childTnLst>
                                    <p:animEffect transition="out" filter="fade">
                                      <p:cBhvr>
                                        <p:cTn id="20" dur="1000"/>
                                        <p:tgtEl>
                                          <p:spTgt spid="8"/>
                                        </p:tgtEl>
                                      </p:cBhvr>
                                    </p:animEffect>
                                    <p:set>
                                      <p:cBhvr>
                                        <p:cTn id="21" dur="1" fill="hold">
                                          <p:stCondLst>
                                            <p:cond delay="999"/>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xEl>
                                              <p:pRg st="2" end="2"/>
                                            </p:txEl>
                                          </p:spTgt>
                                        </p:tgtEl>
                                        <p:attrNameLst>
                                          <p:attrName>style.visibility</p:attrName>
                                        </p:attrNameLst>
                                      </p:cBhvr>
                                      <p:to>
                                        <p:strVal val="visible"/>
                                      </p:to>
                                    </p:set>
                                    <p:animEffect transition="in" filter="fade">
                                      <p:cBhvr>
                                        <p:cTn id="26" dur="500"/>
                                        <p:tgtEl>
                                          <p:spTgt spid="10">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xit" presetSubtype="0" fill="hold" nodeType="withEffect">
                                  <p:stCondLst>
                                    <p:cond delay="0"/>
                                  </p:stCondLst>
                                  <p:childTnLst>
                                    <p:animEffect transition="out" filter="fade">
                                      <p:cBhvr>
                                        <p:cTn id="31" dur="1000"/>
                                        <p:tgtEl>
                                          <p:spTgt spid="11"/>
                                        </p:tgtEl>
                                      </p:cBhvr>
                                    </p:animEffect>
                                    <p:set>
                                      <p:cBhvr>
                                        <p:cTn id="32" dur="1" fill="hold">
                                          <p:stCondLst>
                                            <p:cond delay="9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fade">
                                      <p:cBhvr>
                                        <p:cTn id="37" dur="500"/>
                                        <p:tgtEl>
                                          <p:spTgt spid="10">
                                            <p:txEl>
                                              <p:pRg st="3" end="3"/>
                                            </p:txEl>
                                          </p:spTgt>
                                        </p:tgtEl>
                                      </p:cBhvr>
                                    </p:animEffect>
                                  </p:childTnLst>
                                </p:cTn>
                              </p:par>
                              <p:par>
                                <p:cTn id="38" presetID="10" presetClass="exit" presetSubtype="0" fill="hold" nodeType="withEffect">
                                  <p:stCondLst>
                                    <p:cond delay="0"/>
                                  </p:stCondLst>
                                  <p:childTnLst>
                                    <p:animEffect transition="out" filter="fade">
                                      <p:cBhvr>
                                        <p:cTn id="39" dur="1000"/>
                                        <p:tgtEl>
                                          <p:spTgt spid="12"/>
                                        </p:tgtEl>
                                      </p:cBhvr>
                                    </p:animEffect>
                                    <p:set>
                                      <p:cBhvr>
                                        <p:cTn id="40" dur="1" fill="hold">
                                          <p:stCondLst>
                                            <p:cond delay="999"/>
                                          </p:stCondLst>
                                        </p:cTn>
                                        <p:tgtEl>
                                          <p:spTgt spid="12"/>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5" descr="Crown flames"/>
          <p:cNvPicPr>
            <a:picLocks noChangeAspect="1" noChangeArrowheads="1"/>
          </p:cNvPicPr>
          <p:nvPr/>
        </p:nvPicPr>
        <p:blipFill>
          <a:blip r:embed="rId3" cstate="email"/>
          <a:stretch>
            <a:fillRect/>
          </a:stretch>
        </p:blipFill>
        <p:spPr bwMode="auto">
          <a:xfrm>
            <a:off x="914401" y="1611087"/>
            <a:ext cx="7300685" cy="3724302"/>
          </a:xfrm>
          <a:prstGeom prst="rect">
            <a:avLst/>
          </a:prstGeom>
          <a:ln>
            <a:noFill/>
          </a:ln>
          <a:effectLst>
            <a:outerShdw blurRad="292100" dist="139700" dir="2700000" algn="tl" rotWithShape="0">
              <a:srgbClr val="333333">
                <a:alpha val="65000"/>
              </a:srgbClr>
            </a:outerShdw>
          </a:effectLst>
        </p:spPr>
      </p:pic>
      <p:sp>
        <p:nvSpPr>
          <p:cNvPr id="7" name="Text Box 2"/>
          <p:cNvSpPr txBox="1">
            <a:spLocks noChangeArrowheads="1"/>
          </p:cNvSpPr>
          <p:nvPr/>
        </p:nvSpPr>
        <p:spPr bwMode="auto">
          <a:xfrm>
            <a:off x="506413" y="102486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Untrammeled</a:t>
            </a:r>
            <a:endParaRPr lang="en-US" sz="2800" i="0" dirty="0">
              <a:solidFill>
                <a:srgbClr val="000000"/>
              </a:solidFill>
              <a:latin typeface="Trebuchet MS" pitchFamily="34" charset="0"/>
            </a:endParaRPr>
          </a:p>
        </p:txBody>
      </p:sp>
      <p:sp>
        <p:nvSpPr>
          <p:cNvPr id="9" name="Text Box 5"/>
          <p:cNvSpPr txBox="1">
            <a:spLocks noChangeArrowheads="1"/>
          </p:cNvSpPr>
          <p:nvPr/>
        </p:nvSpPr>
        <p:spPr bwMode="auto">
          <a:xfrm>
            <a:off x="449943" y="5588000"/>
            <a:ext cx="8215086" cy="954107"/>
          </a:xfrm>
          <a:prstGeom prst="rect">
            <a:avLst/>
          </a:prstGeom>
          <a:noFill/>
          <a:ln w="9525">
            <a:noFill/>
            <a:miter lim="800000"/>
            <a:headEnd/>
            <a:tailEnd/>
          </a:ln>
          <a:effectLst/>
        </p:spPr>
        <p:txBody>
          <a:bodyPr wrap="square">
            <a:spAutoFit/>
          </a:bodyPr>
          <a:lstStyle/>
          <a:p>
            <a:pPr>
              <a:buFontTx/>
              <a:buNone/>
            </a:pPr>
            <a:r>
              <a:rPr lang="en-US" sz="2800" i="0" dirty="0" smtClean="0">
                <a:solidFill>
                  <a:srgbClr val="800000"/>
                </a:solidFill>
                <a:latin typeface="Trebuchet MS" pitchFamily="34" charset="0"/>
              </a:rPr>
              <a:t>Wilderness is essentially unhindered and free from modern human control or manipulation</a:t>
            </a:r>
          </a:p>
        </p:txBody>
      </p:sp>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19</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a:xfrm>
            <a:off x="449943" y="0"/>
            <a:ext cx="7322457" cy="1447800"/>
          </a:xfrm>
        </p:spPr>
        <p:txBody>
          <a:bodyPr/>
          <a:lstStyle/>
          <a:p>
            <a:pPr algn="l"/>
            <a:r>
              <a:rPr lang="en-US" sz="4000" i="1" dirty="0" smtClean="0">
                <a:latin typeface="Trebuchet MS" pitchFamily="34" charset="0"/>
                <a:cs typeface="Lucida Sans Unicode" pitchFamily="34" charset="0"/>
              </a:rPr>
              <a:t>Monitoring Changes in</a:t>
            </a:r>
            <a:br>
              <a:rPr lang="en-US" sz="4000" i="1" dirty="0" smtClean="0">
                <a:latin typeface="Trebuchet MS" pitchFamily="34" charset="0"/>
                <a:cs typeface="Lucida Sans Unicode" pitchFamily="34" charset="0"/>
              </a:rPr>
            </a:br>
            <a:r>
              <a:rPr lang="en-US" sz="4000" i="1" dirty="0" smtClean="0">
                <a:latin typeface="Trebuchet MS" pitchFamily="34" charset="0"/>
                <a:cs typeface="Lucida Sans Unicode" pitchFamily="34" charset="0"/>
              </a:rPr>
              <a:t>Wilderness Character</a:t>
            </a:r>
            <a:endParaRPr lang="en-US" sz="4000" i="1" dirty="0">
              <a:latin typeface="Trebuchet MS" pitchFamily="34" charset="0"/>
              <a:cs typeface="Lucida Sans Unicode" pitchFamily="34" charset="0"/>
            </a:endParaRPr>
          </a:p>
        </p:txBody>
      </p:sp>
      <p:sp>
        <p:nvSpPr>
          <p:cNvPr id="4" name="Content Placeholder 3"/>
          <p:cNvSpPr>
            <a:spLocks noGrp="1"/>
          </p:cNvSpPr>
          <p:nvPr>
            <p:ph sz="half" idx="1"/>
          </p:nvPr>
        </p:nvSpPr>
        <p:spPr>
          <a:xfrm>
            <a:off x="442686" y="4328888"/>
            <a:ext cx="4038600" cy="1723571"/>
          </a:xfrm>
        </p:spPr>
        <p:txBody>
          <a:bodyPr/>
          <a:lstStyle/>
          <a:p>
            <a:pPr>
              <a:buNone/>
            </a:pPr>
            <a:r>
              <a:rPr lang="en-US" sz="2000" dirty="0" smtClean="0">
                <a:latin typeface="Trebuchet MS" pitchFamily="34" charset="0"/>
                <a:cs typeface="Lucida Sans Unicode" pitchFamily="34" charset="0"/>
              </a:rPr>
              <a:t>Peter Landres</a:t>
            </a:r>
          </a:p>
          <a:p>
            <a:pPr>
              <a:buNone/>
            </a:pPr>
            <a:r>
              <a:rPr lang="en-US" sz="2000" dirty="0" smtClean="0">
                <a:latin typeface="Trebuchet MS" pitchFamily="34" charset="0"/>
                <a:cs typeface="Lucida Sans Unicode" pitchFamily="34" charset="0"/>
              </a:rPr>
              <a:t>Ecologist, USDA Forest Service</a:t>
            </a:r>
          </a:p>
          <a:p>
            <a:pPr>
              <a:buNone/>
            </a:pPr>
            <a:r>
              <a:rPr lang="en-US" sz="2000" dirty="0" smtClean="0">
                <a:latin typeface="Trebuchet MS" pitchFamily="34" charset="0"/>
                <a:cs typeface="Lucida Sans Unicode" pitchFamily="34" charset="0"/>
              </a:rPr>
              <a:t>Aldo Leopold Wilderness Research Institute</a:t>
            </a:r>
          </a:p>
          <a:p>
            <a:pPr>
              <a:buNone/>
            </a:pPr>
            <a:endParaRPr lang="en-US" dirty="0"/>
          </a:p>
        </p:txBody>
      </p:sp>
      <p:sp>
        <p:nvSpPr>
          <p:cNvPr id="5" name="Content Placeholder 4"/>
          <p:cNvSpPr>
            <a:spLocks noGrp="1"/>
          </p:cNvSpPr>
          <p:nvPr>
            <p:ph sz="half" idx="2"/>
          </p:nvPr>
        </p:nvSpPr>
        <p:spPr>
          <a:xfrm>
            <a:off x="4633685" y="4328886"/>
            <a:ext cx="4038600" cy="2013857"/>
          </a:xfrm>
        </p:spPr>
        <p:txBody>
          <a:bodyPr/>
          <a:lstStyle/>
          <a:p>
            <a:pPr>
              <a:buNone/>
            </a:pPr>
            <a:r>
              <a:rPr lang="en-US" sz="2000" dirty="0" smtClean="0">
                <a:latin typeface="Trebuchet MS" pitchFamily="34" charset="0"/>
              </a:rPr>
              <a:t>Chris Barns</a:t>
            </a:r>
          </a:p>
          <a:p>
            <a:pPr>
              <a:buNone/>
            </a:pPr>
            <a:r>
              <a:rPr lang="en-US" sz="2000" dirty="0" smtClean="0">
                <a:solidFill>
                  <a:srgbClr val="000000"/>
                </a:solidFill>
                <a:latin typeface="Trebuchet MS" pitchFamily="34" charset="0"/>
              </a:rPr>
              <a:t>Wilderness</a:t>
            </a:r>
            <a:r>
              <a:rPr lang="en-US" sz="2000" dirty="0" smtClean="0">
                <a:latin typeface="Trebuchet MS" pitchFamily="34" charset="0"/>
              </a:rPr>
              <a:t> Specialist, BLM National Landscape Conservation System</a:t>
            </a:r>
          </a:p>
          <a:p>
            <a:pPr>
              <a:buNone/>
            </a:pPr>
            <a:r>
              <a:rPr lang="en-US" sz="2000" dirty="0" smtClean="0">
                <a:latin typeface="Trebuchet MS" pitchFamily="34" charset="0"/>
              </a:rPr>
              <a:t>Arthur Carhart National Wilderness Training Center</a:t>
            </a:r>
          </a:p>
        </p:txBody>
      </p:sp>
      <p:pic>
        <p:nvPicPr>
          <p:cNvPr id="6" name="Picture 5" descr="24 - CB at The Reservoir - cropped.JPG"/>
          <p:cNvPicPr>
            <a:picLocks noChangeAspect="1"/>
          </p:cNvPicPr>
          <p:nvPr/>
        </p:nvPicPr>
        <p:blipFill>
          <a:blip r:embed="rId3" cstate="email"/>
          <a:stretch>
            <a:fillRect/>
          </a:stretch>
        </p:blipFill>
        <p:spPr>
          <a:xfrm>
            <a:off x="5486408" y="1573863"/>
            <a:ext cx="2315680" cy="2441228"/>
          </a:xfrm>
          <a:prstGeom prst="rect">
            <a:avLst/>
          </a:prstGeom>
          <a:ln>
            <a:noFill/>
          </a:ln>
          <a:effectLst>
            <a:outerShdw blurRad="292100" dist="139700" dir="2700000" algn="tl" rotWithShape="0">
              <a:srgbClr val="333333">
                <a:alpha val="65000"/>
              </a:srgbClr>
            </a:outerShdw>
          </a:effectLst>
        </p:spPr>
      </p:pic>
      <p:pic>
        <p:nvPicPr>
          <p:cNvPr id="7" name="Picture 6" descr="Peter Landres.jpg"/>
          <p:cNvPicPr>
            <a:picLocks noChangeAspect="1"/>
          </p:cNvPicPr>
          <p:nvPr/>
        </p:nvPicPr>
        <p:blipFill>
          <a:blip r:embed="rId4" cstate="email"/>
          <a:stretch>
            <a:fillRect/>
          </a:stretch>
        </p:blipFill>
        <p:spPr>
          <a:xfrm>
            <a:off x="1091146" y="1589248"/>
            <a:ext cx="2706178" cy="2421800"/>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fld id="{D119BC01-F741-4AF9-B540-373CB0B34D98}" type="slidenum">
              <a:rPr lang="en-US" smtClean="0">
                <a:solidFill>
                  <a:srgbClr val="000000"/>
                </a:solidFill>
              </a:rPr>
              <a:pPr/>
              <a:t>2</a:t>
            </a:fld>
            <a:endParaRPr lang="en-US">
              <a:solidFill>
                <a:srgbClr val="000000"/>
              </a:solidFill>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Text Box 3"/>
          <p:cNvSpPr txBox="1">
            <a:spLocks noChangeArrowheads="1"/>
          </p:cNvSpPr>
          <p:nvPr/>
        </p:nvSpPr>
        <p:spPr bwMode="auto">
          <a:xfrm>
            <a:off x="609601" y="1943341"/>
            <a:ext cx="2814638" cy="1545936"/>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“...protected </a:t>
            </a:r>
            <a:r>
              <a:rPr lang="en-US" sz="2800" i="0" dirty="0">
                <a:solidFill>
                  <a:srgbClr val="008000"/>
                </a:solidFill>
                <a:latin typeface="Centaur" pitchFamily="18" charset="0"/>
              </a:rPr>
              <a:t>and managed so as to preserve its natural </a:t>
            </a:r>
            <a:r>
              <a:rPr lang="en-US" sz="2800" i="0" dirty="0" smtClean="0">
                <a:solidFill>
                  <a:srgbClr val="008000"/>
                </a:solidFill>
                <a:latin typeface="Centaur" pitchFamily="18" charset="0"/>
              </a:rPr>
              <a:t>conditions….”</a:t>
            </a:r>
            <a:endParaRPr lang="en-US" sz="2800" i="0" dirty="0">
              <a:solidFill>
                <a:srgbClr val="008000"/>
              </a:solidFill>
              <a:latin typeface="Centaur" pitchFamily="18" charset="0"/>
            </a:endParaRPr>
          </a:p>
        </p:txBody>
      </p:sp>
      <p:pic>
        <p:nvPicPr>
          <p:cNvPr id="187399" name="Picture 7" descr="Kennedy quote photo - reduced sizse"/>
          <p:cNvPicPr>
            <a:picLocks noChangeAspect="1" noChangeArrowheads="1"/>
          </p:cNvPicPr>
          <p:nvPr/>
        </p:nvPicPr>
        <p:blipFill>
          <a:blip r:embed="rId3" cstate="email"/>
          <a:stretch>
            <a:fillRect/>
          </a:stretch>
        </p:blipFill>
        <p:spPr bwMode="auto">
          <a:xfrm>
            <a:off x="3451225" y="1473276"/>
            <a:ext cx="5348288" cy="3706660"/>
          </a:xfrm>
          <a:prstGeom prst="rect">
            <a:avLst/>
          </a:prstGeom>
          <a:ln>
            <a:noFill/>
          </a:ln>
          <a:effectLst>
            <a:outerShdw blurRad="292100" dist="139700" dir="2700000" algn="tl" rotWithShape="0">
              <a:srgbClr val="333333">
                <a:alpha val="65000"/>
              </a:srgbClr>
            </a:outerShdw>
          </a:effectLst>
        </p:spPr>
      </p:pic>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11" name="Group 10"/>
          <p:cNvGrpSpPr/>
          <p:nvPr/>
        </p:nvGrpSpPr>
        <p:grpSpPr>
          <a:xfrm>
            <a:off x="499159" y="1024864"/>
            <a:ext cx="3143927" cy="907844"/>
            <a:chOff x="499159" y="1315144"/>
            <a:chExt cx="3143927" cy="907844"/>
          </a:xfrm>
        </p:grpSpPr>
        <p:sp>
          <p:nvSpPr>
            <p:cNvPr id="7" name="Text Box 2"/>
            <p:cNvSpPr txBox="1">
              <a:spLocks noChangeArrowheads="1"/>
            </p:cNvSpPr>
            <p:nvPr/>
          </p:nvSpPr>
          <p:spPr bwMode="auto">
            <a:xfrm>
              <a:off x="499159" y="1699768"/>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8"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2" name="Slide Number Placeholder 11"/>
          <p:cNvSpPr>
            <a:spLocks noGrp="1"/>
          </p:cNvSpPr>
          <p:nvPr>
            <p:ph type="sldNum" sz="quarter" idx="12"/>
          </p:nvPr>
        </p:nvSpPr>
        <p:spPr/>
        <p:txBody>
          <a:bodyPr/>
          <a:lstStyle/>
          <a:p>
            <a:fld id="{139B58E7-F8C4-4FA1-8A92-A4E04551783C}" type="slidenum">
              <a:rPr lang="en-US" smtClean="0">
                <a:solidFill>
                  <a:srgbClr val="000000"/>
                </a:solidFill>
              </a:rPr>
              <a:pPr/>
              <a:t>20</a:t>
            </a:fld>
            <a:endParaRPr lang="en-US">
              <a:solidFill>
                <a:srgbClr val="000000"/>
              </a:solidFill>
            </a:endParaRPr>
          </a:p>
        </p:txBody>
      </p:sp>
      <p:sp>
        <p:nvSpPr>
          <p:cNvPr id="10" name="TextBox 9"/>
          <p:cNvSpPr txBox="1"/>
          <p:nvPr/>
        </p:nvSpPr>
        <p:spPr>
          <a:xfrm>
            <a:off x="1039091" y="4301836"/>
            <a:ext cx="7003473" cy="1246495"/>
          </a:xfrm>
          <a:prstGeom prst="rect">
            <a:avLst/>
          </a:prstGeom>
          <a:solidFill>
            <a:srgbClr val="E5D59F">
              <a:alpha val="85000"/>
            </a:srgbClr>
          </a:solidFill>
          <a:ln>
            <a:solidFill>
              <a:srgbClr val="C00000"/>
            </a:solidFill>
          </a:ln>
        </p:spPr>
        <p:txBody>
          <a:bodyPr wrap="square" rtlCol="0">
            <a:spAutoFit/>
          </a:bodyPr>
          <a:lstStyle/>
          <a:p>
            <a:pPr algn="l">
              <a:buNone/>
            </a:pPr>
            <a:r>
              <a:rPr lang="en-US" sz="3000" dirty="0" smtClean="0">
                <a:solidFill>
                  <a:srgbClr val="800000"/>
                </a:solidFill>
                <a:latin typeface="Trebuchet MS" pitchFamily="34" charset="0"/>
              </a:rPr>
              <a:t>Untrammeled: decisions or actions</a:t>
            </a:r>
          </a:p>
          <a:p>
            <a:pPr algn="l">
              <a:buNone/>
            </a:pPr>
            <a:r>
              <a:rPr lang="en-US" sz="3000" dirty="0" smtClean="0">
                <a:solidFill>
                  <a:srgbClr val="800000"/>
                </a:solidFill>
                <a:latin typeface="Trebuchet MS" pitchFamily="34" charset="0"/>
              </a:rPr>
              <a:t>Natural: effects</a:t>
            </a:r>
            <a:endParaRPr lang="en-US" sz="3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7395"/>
                                        </p:tgtEl>
                                        <p:attrNameLst>
                                          <p:attrName>style.visibility</p:attrName>
                                        </p:attrNameLst>
                                      </p:cBhvr>
                                      <p:to>
                                        <p:strVal val="visible"/>
                                      </p:to>
                                    </p:set>
                                    <p:animEffect transition="in" filter="fade">
                                      <p:cBhvr>
                                        <p:cTn id="7" dur="500"/>
                                        <p:tgtEl>
                                          <p:spTgt spid="1873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bg/>
                                          </p:spTgt>
                                        </p:tgtEl>
                                        <p:attrNameLst>
                                          <p:attrName>style.visibility</p:attrName>
                                        </p:attrNameLst>
                                      </p:cBhvr>
                                      <p:to>
                                        <p:strVal val="visible"/>
                                      </p:to>
                                    </p:set>
                                    <p:animEffect transition="in" filter="fade">
                                      <p:cBhvr>
                                        <p:cTn id="12" dur="1000"/>
                                        <p:tgtEl>
                                          <p:spTgt spid="10">
                                            <p:bg/>
                                          </p:spTgt>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p:bldP spid="10" grpId="0" uiExpand="1"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Text Box 3"/>
          <p:cNvSpPr txBox="1">
            <a:spLocks noChangeArrowheads="1"/>
          </p:cNvSpPr>
          <p:nvPr/>
        </p:nvSpPr>
        <p:spPr bwMode="auto">
          <a:xfrm>
            <a:off x="609601" y="1943341"/>
            <a:ext cx="2814638" cy="1545936"/>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“...protected </a:t>
            </a:r>
            <a:r>
              <a:rPr lang="en-US" sz="2800" i="0" dirty="0">
                <a:solidFill>
                  <a:srgbClr val="008000"/>
                </a:solidFill>
                <a:latin typeface="Centaur" pitchFamily="18" charset="0"/>
              </a:rPr>
              <a:t>and managed so as to preserve its natural </a:t>
            </a:r>
            <a:r>
              <a:rPr lang="en-US" sz="2800" i="0" dirty="0" smtClean="0">
                <a:solidFill>
                  <a:srgbClr val="008000"/>
                </a:solidFill>
                <a:latin typeface="Centaur" pitchFamily="18" charset="0"/>
              </a:rPr>
              <a:t>conditions….”</a:t>
            </a:r>
            <a:endParaRPr lang="en-US" sz="2800" i="0" dirty="0">
              <a:solidFill>
                <a:srgbClr val="008000"/>
              </a:solidFill>
              <a:latin typeface="Centaur" pitchFamily="18" charset="0"/>
            </a:endParaRPr>
          </a:p>
        </p:txBody>
      </p:sp>
      <p:pic>
        <p:nvPicPr>
          <p:cNvPr id="187399" name="Picture 7" descr="Kennedy quote photo - reduced sizse"/>
          <p:cNvPicPr>
            <a:picLocks noChangeAspect="1" noChangeArrowheads="1"/>
          </p:cNvPicPr>
          <p:nvPr/>
        </p:nvPicPr>
        <p:blipFill>
          <a:blip r:embed="rId3" cstate="email"/>
          <a:stretch>
            <a:fillRect/>
          </a:stretch>
        </p:blipFill>
        <p:spPr bwMode="auto">
          <a:xfrm>
            <a:off x="3451225" y="1473276"/>
            <a:ext cx="5348288" cy="3706660"/>
          </a:xfrm>
          <a:prstGeom prst="rect">
            <a:avLst/>
          </a:prstGeom>
          <a:ln>
            <a:noFill/>
          </a:ln>
          <a:effectLst>
            <a:outerShdw blurRad="292100" dist="139700" dir="2700000" algn="tl" rotWithShape="0">
              <a:srgbClr val="333333">
                <a:alpha val="65000"/>
              </a:srgbClr>
            </a:outerShdw>
          </a:effectLst>
        </p:spPr>
      </p:pic>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0"/>
          <p:cNvGrpSpPr/>
          <p:nvPr/>
        </p:nvGrpSpPr>
        <p:grpSpPr>
          <a:xfrm>
            <a:off x="499159" y="1024864"/>
            <a:ext cx="3143927" cy="907844"/>
            <a:chOff x="499159" y="1315144"/>
            <a:chExt cx="3143927" cy="907844"/>
          </a:xfrm>
        </p:grpSpPr>
        <p:sp>
          <p:nvSpPr>
            <p:cNvPr id="7" name="Text Box 2"/>
            <p:cNvSpPr txBox="1">
              <a:spLocks noChangeArrowheads="1"/>
            </p:cNvSpPr>
            <p:nvPr/>
          </p:nvSpPr>
          <p:spPr bwMode="auto">
            <a:xfrm>
              <a:off x="499159" y="1699768"/>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8"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2" name="Slide Number Placeholder 11"/>
          <p:cNvSpPr>
            <a:spLocks noGrp="1"/>
          </p:cNvSpPr>
          <p:nvPr>
            <p:ph type="sldNum" sz="quarter" idx="12"/>
          </p:nvPr>
        </p:nvSpPr>
        <p:spPr/>
        <p:txBody>
          <a:bodyPr/>
          <a:lstStyle/>
          <a:p>
            <a:fld id="{139B58E7-F8C4-4FA1-8A92-A4E04551783C}" type="slidenum">
              <a:rPr lang="en-US" smtClean="0">
                <a:solidFill>
                  <a:srgbClr val="000000"/>
                </a:solidFill>
              </a:rPr>
              <a:pPr/>
              <a:t>21</a:t>
            </a:fld>
            <a:endParaRPr lang="en-US">
              <a:solidFill>
                <a:srgbClr val="000000"/>
              </a:solidFill>
            </a:endParaRPr>
          </a:p>
        </p:txBody>
      </p:sp>
      <p:sp>
        <p:nvSpPr>
          <p:cNvPr id="10" name="TextBox 9"/>
          <p:cNvSpPr txBox="1"/>
          <p:nvPr/>
        </p:nvSpPr>
        <p:spPr>
          <a:xfrm>
            <a:off x="1039091" y="4301836"/>
            <a:ext cx="7003473" cy="1246495"/>
          </a:xfrm>
          <a:prstGeom prst="rect">
            <a:avLst/>
          </a:prstGeom>
          <a:solidFill>
            <a:srgbClr val="E5D59F">
              <a:alpha val="85000"/>
            </a:srgbClr>
          </a:solidFill>
          <a:ln>
            <a:solidFill>
              <a:srgbClr val="C00000"/>
            </a:solidFill>
          </a:ln>
        </p:spPr>
        <p:txBody>
          <a:bodyPr wrap="square" rtlCol="0">
            <a:spAutoFit/>
          </a:bodyPr>
          <a:lstStyle/>
          <a:p>
            <a:pPr algn="l">
              <a:buNone/>
            </a:pPr>
            <a:r>
              <a:rPr lang="en-US" sz="3000" dirty="0" smtClean="0">
                <a:solidFill>
                  <a:srgbClr val="800000"/>
                </a:solidFill>
                <a:latin typeface="Trebuchet MS" pitchFamily="34" charset="0"/>
              </a:rPr>
              <a:t>Untrammeled: management decision</a:t>
            </a:r>
          </a:p>
          <a:p>
            <a:pPr algn="l">
              <a:buNone/>
            </a:pPr>
            <a:r>
              <a:rPr lang="en-US" sz="3000" dirty="0" smtClean="0">
                <a:solidFill>
                  <a:srgbClr val="800000"/>
                </a:solidFill>
                <a:latin typeface="Trebuchet MS" pitchFamily="34" charset="0"/>
              </a:rPr>
              <a:t>Natural: condition of the land</a:t>
            </a:r>
            <a:endParaRPr lang="en-US" sz="3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7" descr="Good old ppine_AZ"/>
          <p:cNvPicPr>
            <a:picLocks noChangeAspect="1" noChangeArrowheads="1"/>
          </p:cNvPicPr>
          <p:nvPr/>
        </p:nvPicPr>
        <p:blipFill>
          <a:blip r:embed="rId3" cstate="email"/>
          <a:stretch>
            <a:fillRect/>
          </a:stretch>
        </p:blipFill>
        <p:spPr bwMode="auto">
          <a:xfrm>
            <a:off x="3442279" y="1594843"/>
            <a:ext cx="4248702" cy="2832468"/>
          </a:xfrm>
          <a:prstGeom prst="rect">
            <a:avLst/>
          </a:prstGeom>
          <a:ln>
            <a:noFill/>
          </a:ln>
          <a:effectLst>
            <a:outerShdw blurRad="292100" dist="139700" dir="2700000" algn="tl" rotWithShape="0">
              <a:srgbClr val="333333">
                <a:alpha val="65000"/>
              </a:srgbClr>
            </a:outerShdw>
          </a:effectLst>
        </p:spPr>
      </p:pic>
      <p:grpSp>
        <p:nvGrpSpPr>
          <p:cNvPr id="12" name="Group 11"/>
          <p:cNvGrpSpPr/>
          <p:nvPr/>
        </p:nvGrpSpPr>
        <p:grpSpPr>
          <a:xfrm>
            <a:off x="499159" y="1024864"/>
            <a:ext cx="3143927" cy="907844"/>
            <a:chOff x="499159" y="1315144"/>
            <a:chExt cx="3143927" cy="907844"/>
          </a:xfrm>
        </p:grpSpPr>
        <p:sp>
          <p:nvSpPr>
            <p:cNvPr id="14" name="Text Box 2"/>
            <p:cNvSpPr txBox="1">
              <a:spLocks noChangeArrowheads="1"/>
            </p:cNvSpPr>
            <p:nvPr/>
          </p:nvSpPr>
          <p:spPr bwMode="auto">
            <a:xfrm>
              <a:off x="499159" y="1699768"/>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15"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87395" name="Text Box 3"/>
          <p:cNvSpPr txBox="1">
            <a:spLocks noChangeArrowheads="1"/>
          </p:cNvSpPr>
          <p:nvPr/>
        </p:nvSpPr>
        <p:spPr bwMode="auto">
          <a:xfrm>
            <a:off x="609601" y="1943341"/>
            <a:ext cx="2814638" cy="1545936"/>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“...protected </a:t>
            </a:r>
            <a:r>
              <a:rPr lang="en-US" sz="2800" i="0" dirty="0">
                <a:solidFill>
                  <a:srgbClr val="008000"/>
                </a:solidFill>
                <a:latin typeface="Centaur" pitchFamily="18" charset="0"/>
              </a:rPr>
              <a:t>and managed so as to preserve its natural </a:t>
            </a:r>
            <a:r>
              <a:rPr lang="en-US" sz="2800" i="0" dirty="0" smtClean="0">
                <a:solidFill>
                  <a:srgbClr val="008000"/>
                </a:solidFill>
                <a:latin typeface="Centaur" pitchFamily="18" charset="0"/>
              </a:rPr>
              <a:t>conditions….”</a:t>
            </a:r>
            <a:endParaRPr lang="en-US" sz="2800" i="0" dirty="0">
              <a:solidFill>
                <a:srgbClr val="008000"/>
              </a:solidFill>
              <a:latin typeface="Centaur" pitchFamily="18" charset="0"/>
            </a:endParaRPr>
          </a:p>
        </p:txBody>
      </p:sp>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0" name="Rectangle 9"/>
          <p:cNvSpPr/>
          <p:nvPr/>
        </p:nvSpPr>
        <p:spPr>
          <a:xfrm>
            <a:off x="399143" y="4123364"/>
            <a:ext cx="2924629" cy="2492990"/>
          </a:xfrm>
          <a:prstGeom prst="rect">
            <a:avLst/>
          </a:prstGeom>
        </p:spPr>
        <p:txBody>
          <a:bodyPr wrap="square">
            <a:spAutoFit/>
          </a:bodyPr>
          <a:lstStyle/>
          <a:p>
            <a:pPr algn="r">
              <a:buFontTx/>
              <a:buNone/>
            </a:pPr>
            <a:r>
              <a:rPr lang="en-US" i="0" dirty="0" smtClean="0">
                <a:solidFill>
                  <a:srgbClr val="000000"/>
                </a:solidFill>
                <a:latin typeface="Trebuchet MS" pitchFamily="34" charset="0"/>
              </a:rPr>
              <a:t>Vegetation</a:t>
            </a:r>
          </a:p>
          <a:p>
            <a:pPr algn="r">
              <a:buFontTx/>
              <a:buNone/>
            </a:pPr>
            <a:r>
              <a:rPr lang="en-US" i="0" dirty="0" smtClean="0">
                <a:solidFill>
                  <a:srgbClr val="000000"/>
                </a:solidFill>
                <a:latin typeface="Trebuchet MS" pitchFamily="34" charset="0"/>
              </a:rPr>
              <a:t>Wildlife</a:t>
            </a:r>
          </a:p>
          <a:p>
            <a:pPr algn="r">
              <a:buFontTx/>
              <a:buNone/>
            </a:pPr>
            <a:r>
              <a:rPr lang="en-US" i="0" dirty="0" smtClean="0">
                <a:solidFill>
                  <a:srgbClr val="000000"/>
                </a:solidFill>
                <a:latin typeface="Trebuchet MS" pitchFamily="34" charset="0"/>
              </a:rPr>
              <a:t>Air, Water, Soil</a:t>
            </a:r>
          </a:p>
          <a:p>
            <a:pPr algn="r">
              <a:buFontTx/>
              <a:buNone/>
            </a:pPr>
            <a:r>
              <a:rPr lang="en-US" i="0" dirty="0" smtClean="0">
                <a:solidFill>
                  <a:srgbClr val="000000"/>
                </a:solidFill>
                <a:latin typeface="Trebuchet MS" pitchFamily="34" charset="0"/>
              </a:rPr>
              <a:t>Ecological Processes</a:t>
            </a:r>
            <a:endParaRPr lang="en-US" i="0" dirty="0">
              <a:solidFill>
                <a:srgbClr val="000000"/>
              </a:solidFill>
              <a:latin typeface="Trebuchet MS" pitchFamily="34" charset="0"/>
            </a:endParaRPr>
          </a:p>
        </p:txBody>
      </p:sp>
      <p:pic>
        <p:nvPicPr>
          <p:cNvPr id="13" name="Picture 6" descr="Lynx #3"/>
          <p:cNvPicPr>
            <a:picLocks noChangeAspect="1" noChangeArrowheads="1"/>
          </p:cNvPicPr>
          <p:nvPr/>
        </p:nvPicPr>
        <p:blipFill>
          <a:blip r:embed="rId4" cstate="email"/>
          <a:stretch>
            <a:fillRect/>
          </a:stretch>
        </p:blipFill>
        <p:spPr bwMode="auto">
          <a:xfrm>
            <a:off x="6420705" y="3001352"/>
            <a:ext cx="2186772" cy="3293332"/>
          </a:xfrm>
          <a:prstGeom prst="rect">
            <a:avLst/>
          </a:prstGeom>
          <a:ln>
            <a:noFill/>
          </a:ln>
          <a:effectLst>
            <a:outerShdw blurRad="292100" dist="139700" dir="2700000" algn="tl" rotWithShape="0">
              <a:srgbClr val="333333">
                <a:alpha val="65000"/>
              </a:srgbClr>
            </a:outerShdw>
          </a:effectLst>
        </p:spPr>
      </p:pic>
      <p:pic>
        <p:nvPicPr>
          <p:cNvPr id="16" name="Picture 20" descr="Alaska6"/>
          <p:cNvPicPr>
            <a:picLocks noChangeAspect="1" noChangeArrowheads="1"/>
          </p:cNvPicPr>
          <p:nvPr/>
        </p:nvPicPr>
        <p:blipFill>
          <a:blip r:embed="rId5" cstate="email"/>
          <a:srcRect/>
          <a:stretch>
            <a:fillRect/>
          </a:stretch>
        </p:blipFill>
        <p:spPr bwMode="auto">
          <a:xfrm>
            <a:off x="3567113" y="2989940"/>
            <a:ext cx="2516790" cy="3009901"/>
          </a:xfrm>
          <a:prstGeom prst="rect">
            <a:avLst/>
          </a:prstGeom>
          <a:ln>
            <a:noFill/>
          </a:ln>
          <a:effectLst>
            <a:outerShdw blurRad="292100" dist="139700" dir="2700000" algn="tl" rotWithShape="0">
              <a:srgbClr val="333333">
                <a:alpha val="65000"/>
              </a:srgbClr>
            </a:outerShdw>
          </a:effectLst>
        </p:spPr>
      </p:pic>
      <p:pic>
        <p:nvPicPr>
          <p:cNvPr id="17" name="Picture 16" descr="Cryptobiotic crust"/>
          <p:cNvPicPr>
            <a:picLocks noChangeAspect="1" noChangeArrowheads="1"/>
          </p:cNvPicPr>
          <p:nvPr/>
        </p:nvPicPr>
        <p:blipFill>
          <a:blip r:embed="rId6" cstate="email"/>
          <a:srcRect/>
          <a:stretch>
            <a:fillRect/>
          </a:stretch>
        </p:blipFill>
        <p:spPr bwMode="auto">
          <a:xfrm>
            <a:off x="5425801" y="3918853"/>
            <a:ext cx="3485970" cy="2622663"/>
          </a:xfrm>
          <a:prstGeom prst="rect">
            <a:avLst/>
          </a:prstGeom>
          <a:ln>
            <a:noFill/>
          </a:ln>
          <a:effectLst>
            <a:outerShdw blurRad="292100" dist="139700" dir="2700000" algn="tl" rotWithShape="0">
              <a:srgbClr val="333333">
                <a:alpha val="65000"/>
              </a:srgbClr>
            </a:outerShdw>
          </a:effectLst>
        </p:spPr>
      </p:pic>
      <p:pic>
        <p:nvPicPr>
          <p:cNvPr id="18" name="Picture 11" descr="Flame-in-trees---reduced-si"/>
          <p:cNvPicPr>
            <a:picLocks noChangeAspect="1" noChangeArrowheads="1"/>
          </p:cNvPicPr>
          <p:nvPr/>
        </p:nvPicPr>
        <p:blipFill>
          <a:blip r:embed="rId7" cstate="email"/>
          <a:stretch>
            <a:fillRect/>
          </a:stretch>
        </p:blipFill>
        <p:spPr bwMode="auto">
          <a:xfrm>
            <a:off x="3699557" y="1168268"/>
            <a:ext cx="2454500" cy="3564399"/>
          </a:xfrm>
          <a:prstGeom prst="rect">
            <a:avLst/>
          </a:prstGeom>
          <a:ln>
            <a:noFill/>
          </a:ln>
          <a:effectLst>
            <a:outerShdw blurRad="292100" dist="139700" dir="2700000" algn="tl" rotWithShape="0">
              <a:srgbClr val="333333">
                <a:alpha val="65000"/>
              </a:srgbClr>
            </a:outerShdw>
          </a:effectLst>
        </p:spPr>
      </p:pic>
      <p:pic>
        <p:nvPicPr>
          <p:cNvPr id="19" name="Picture 23" descr="Alaska12"/>
          <p:cNvPicPr>
            <a:picLocks noChangeAspect="1" noChangeArrowheads="1"/>
          </p:cNvPicPr>
          <p:nvPr/>
        </p:nvPicPr>
        <p:blipFill>
          <a:blip r:embed="rId8" cstate="email"/>
          <a:srcRect/>
          <a:stretch>
            <a:fillRect/>
          </a:stretch>
        </p:blipFill>
        <p:spPr bwMode="auto">
          <a:xfrm>
            <a:off x="6303583" y="2191664"/>
            <a:ext cx="2468489" cy="3950834"/>
          </a:xfrm>
          <a:prstGeom prst="rect">
            <a:avLst/>
          </a:prstGeom>
          <a:ln>
            <a:noFill/>
          </a:ln>
          <a:effectLst>
            <a:outerShdw blurRad="292100" dist="139700" dir="2700000" algn="tl" rotWithShape="0">
              <a:srgbClr val="333333">
                <a:alpha val="65000"/>
              </a:srgbClr>
            </a:outerShdw>
          </a:effectLst>
        </p:spPr>
      </p:pic>
      <p:sp>
        <p:nvSpPr>
          <p:cNvPr id="21" name="Slide Number Placeholder 20"/>
          <p:cNvSpPr>
            <a:spLocks noGrp="1"/>
          </p:cNvSpPr>
          <p:nvPr>
            <p:ph type="sldNum" sz="quarter" idx="12"/>
          </p:nvPr>
        </p:nvSpPr>
        <p:spPr/>
        <p:txBody>
          <a:bodyPr/>
          <a:lstStyle/>
          <a:p>
            <a:fld id="{139B58E7-F8C4-4FA1-8A92-A4E04551783C}" type="slidenum">
              <a:rPr lang="en-US" smtClean="0">
                <a:solidFill>
                  <a:srgbClr val="000000"/>
                </a:solidFill>
              </a:rPr>
              <a:pPr/>
              <a:t>22</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fade">
                                      <p:cBhvr>
                                        <p:cTn id="15" dur="500"/>
                                        <p:tgtEl>
                                          <p:spTgt spid="10">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fade">
                                      <p:cBhvr>
                                        <p:cTn id="23" dur="500"/>
                                        <p:tgtEl>
                                          <p:spTgt spid="10">
                                            <p:txEl>
                                              <p:pRg st="2" end="2"/>
                                            </p:txEl>
                                          </p:spTgt>
                                        </p:tgtEl>
                                      </p:cBhvr>
                                    </p:animEffect>
                                  </p:childTnLst>
                                </p:cTn>
                              </p:par>
                              <p:par>
                                <p:cTn id="24" presetID="10" presetClass="exit" presetSubtype="0" fill="hold" nodeType="withEffect">
                                  <p:stCondLst>
                                    <p:cond delay="0"/>
                                  </p:stCondLst>
                                  <p:childTnLst>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1000"/>
                                        <p:tgtEl>
                                          <p:spTgt spid="13"/>
                                        </p:tgtEl>
                                      </p:cBhvr>
                                    </p:animEffect>
                                    <p:set>
                                      <p:cBhvr>
                                        <p:cTn id="29" dur="1" fill="hold">
                                          <p:stCondLst>
                                            <p:cond delay="999"/>
                                          </p:stCondLst>
                                        </p:cTn>
                                        <p:tgtEl>
                                          <p:spTgt spid="13"/>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xEl>
                                              <p:pRg st="3" end="3"/>
                                            </p:txEl>
                                          </p:spTgt>
                                        </p:tgtEl>
                                        <p:attrNameLst>
                                          <p:attrName>style.visibility</p:attrName>
                                        </p:attrNameLst>
                                      </p:cBhvr>
                                      <p:to>
                                        <p:strVal val="visible"/>
                                      </p:to>
                                    </p:set>
                                    <p:animEffect transition="in" filter="fade">
                                      <p:cBhvr>
                                        <p:cTn id="40" dur="500"/>
                                        <p:tgtEl>
                                          <p:spTgt spid="10">
                                            <p:txEl>
                                              <p:pRg st="3" end="3"/>
                                            </p:txEl>
                                          </p:spTgt>
                                        </p:tgtEl>
                                      </p:cBhvr>
                                    </p:animEffect>
                                  </p:childTnLst>
                                </p:cTn>
                              </p:par>
                              <p:par>
                                <p:cTn id="41" presetID="10" presetClass="exit" presetSubtype="0" fill="hold" nodeType="withEffect">
                                  <p:stCondLst>
                                    <p:cond delay="0"/>
                                  </p:stCondLst>
                                  <p:childTnLst>
                                    <p:animEffect transition="out" filter="fade">
                                      <p:cBhvr>
                                        <p:cTn id="42" dur="1000"/>
                                        <p:tgtEl>
                                          <p:spTgt spid="16"/>
                                        </p:tgtEl>
                                      </p:cBhvr>
                                    </p:animEffect>
                                    <p:set>
                                      <p:cBhvr>
                                        <p:cTn id="43" dur="1" fill="hold">
                                          <p:stCondLst>
                                            <p:cond delay="9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1000"/>
                                        <p:tgtEl>
                                          <p:spTgt spid="17"/>
                                        </p:tgtEl>
                                      </p:cBhvr>
                                    </p:animEffect>
                                    <p:set>
                                      <p:cBhvr>
                                        <p:cTn id="46" dur="1" fill="hold">
                                          <p:stCondLst>
                                            <p:cond delay="999"/>
                                          </p:stCondLst>
                                        </p:cTn>
                                        <p:tgtEl>
                                          <p:spTgt spid="17"/>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499159" y="1024864"/>
            <a:ext cx="3143927" cy="907844"/>
            <a:chOff x="499159" y="1315144"/>
            <a:chExt cx="3143927" cy="907844"/>
          </a:xfrm>
        </p:grpSpPr>
        <p:sp>
          <p:nvSpPr>
            <p:cNvPr id="13" name="Text Box 2"/>
            <p:cNvSpPr txBox="1">
              <a:spLocks noChangeArrowheads="1"/>
            </p:cNvSpPr>
            <p:nvPr/>
          </p:nvSpPr>
          <p:spPr bwMode="auto">
            <a:xfrm>
              <a:off x="499159" y="1699768"/>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14"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87395" name="Text Box 3"/>
          <p:cNvSpPr txBox="1">
            <a:spLocks noChangeArrowheads="1"/>
          </p:cNvSpPr>
          <p:nvPr/>
        </p:nvSpPr>
        <p:spPr bwMode="auto">
          <a:xfrm>
            <a:off x="609600" y="1870771"/>
            <a:ext cx="3033485" cy="1528624"/>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b="0" i="0" dirty="0" smtClean="0">
                <a:solidFill>
                  <a:srgbClr val="000000"/>
                </a:solidFill>
                <a:latin typeface="Trebuchet MS" pitchFamily="34" charset="0"/>
              </a:rPr>
              <a:t>Degraded by effects (intended or unintended) of modern civilization</a:t>
            </a:r>
          </a:p>
        </p:txBody>
      </p:sp>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0" name="Rectangle 9"/>
          <p:cNvSpPr/>
          <p:nvPr/>
        </p:nvSpPr>
        <p:spPr>
          <a:xfrm>
            <a:off x="261257" y="3775028"/>
            <a:ext cx="3077029" cy="2492990"/>
          </a:xfrm>
          <a:prstGeom prst="rect">
            <a:avLst/>
          </a:prstGeom>
        </p:spPr>
        <p:txBody>
          <a:bodyPr wrap="square">
            <a:spAutoFit/>
          </a:bodyPr>
          <a:lstStyle/>
          <a:p>
            <a:pPr algn="r">
              <a:buFontTx/>
              <a:buNone/>
            </a:pPr>
            <a:r>
              <a:rPr lang="en-US" i="0" dirty="0" smtClean="0">
                <a:solidFill>
                  <a:srgbClr val="000000"/>
                </a:solidFill>
                <a:latin typeface="Trebuchet MS" pitchFamily="34" charset="0"/>
              </a:rPr>
              <a:t>Non-native species</a:t>
            </a:r>
          </a:p>
          <a:p>
            <a:pPr algn="r">
              <a:buFontTx/>
              <a:buNone/>
            </a:pPr>
            <a:r>
              <a:rPr lang="en-US" i="0" dirty="0" smtClean="0">
                <a:solidFill>
                  <a:srgbClr val="000000"/>
                </a:solidFill>
                <a:latin typeface="Trebuchet MS" pitchFamily="34" charset="0"/>
              </a:rPr>
              <a:t>Extirpation</a:t>
            </a:r>
          </a:p>
          <a:p>
            <a:pPr algn="r">
              <a:buFontTx/>
              <a:buNone/>
            </a:pPr>
            <a:r>
              <a:rPr lang="en-US" i="0" dirty="0" smtClean="0">
                <a:solidFill>
                  <a:srgbClr val="000000"/>
                </a:solidFill>
                <a:latin typeface="Trebuchet MS" pitchFamily="34" charset="0"/>
              </a:rPr>
              <a:t>Pollution</a:t>
            </a:r>
          </a:p>
          <a:p>
            <a:pPr algn="r">
              <a:buFontTx/>
              <a:buNone/>
            </a:pPr>
            <a:r>
              <a:rPr lang="en-US" i="0" dirty="0" smtClean="0">
                <a:solidFill>
                  <a:srgbClr val="000000"/>
                </a:solidFill>
                <a:latin typeface="Trebuchet MS" pitchFamily="34" charset="0"/>
              </a:rPr>
              <a:t>Interference with ecological processes</a:t>
            </a:r>
          </a:p>
        </p:txBody>
      </p:sp>
      <p:pic>
        <p:nvPicPr>
          <p:cNvPr id="12" name="Picture 11" descr="wolve4.jpg"/>
          <p:cNvPicPr>
            <a:picLocks noChangeAspect="1"/>
          </p:cNvPicPr>
          <p:nvPr/>
        </p:nvPicPr>
        <p:blipFill>
          <a:blip r:embed="rId3" cstate="email"/>
          <a:stretch>
            <a:fillRect/>
          </a:stretch>
        </p:blipFill>
        <p:spPr>
          <a:xfrm>
            <a:off x="3817257" y="1238589"/>
            <a:ext cx="3687773" cy="2796382"/>
          </a:xfrm>
          <a:prstGeom prst="rect">
            <a:avLst/>
          </a:prstGeom>
          <a:ln>
            <a:noFill/>
          </a:ln>
          <a:effectLst>
            <a:outerShdw blurRad="292100" dist="139700" dir="2700000" algn="tl" rotWithShape="0">
              <a:srgbClr val="333333">
                <a:alpha val="65000"/>
              </a:srgbClr>
            </a:outerShdw>
          </a:effectLst>
        </p:spPr>
      </p:pic>
      <p:sp>
        <p:nvSpPr>
          <p:cNvPr id="17" name="Slide Number Placeholder 16"/>
          <p:cNvSpPr>
            <a:spLocks noGrp="1"/>
          </p:cNvSpPr>
          <p:nvPr>
            <p:ph type="sldNum" sz="quarter" idx="12"/>
          </p:nvPr>
        </p:nvSpPr>
        <p:spPr/>
        <p:txBody>
          <a:bodyPr/>
          <a:lstStyle/>
          <a:p>
            <a:fld id="{139B58E7-F8C4-4FA1-8A92-A4E04551783C}" type="slidenum">
              <a:rPr lang="en-US" smtClean="0">
                <a:solidFill>
                  <a:srgbClr val="000000"/>
                </a:solidFill>
              </a:rPr>
              <a:pPr/>
              <a:t>23</a:t>
            </a:fld>
            <a:endParaRPr lang="en-US">
              <a:solidFill>
                <a:srgbClr val="000000"/>
              </a:solidFill>
            </a:endParaRPr>
          </a:p>
        </p:txBody>
      </p:sp>
      <p:pic>
        <p:nvPicPr>
          <p:cNvPr id="18" name="Picture 17" descr="fireline.bmp"/>
          <p:cNvPicPr>
            <a:picLocks noChangeAspect="1"/>
          </p:cNvPicPr>
          <p:nvPr/>
        </p:nvPicPr>
        <p:blipFill>
          <a:blip r:embed="rId4" cstate="email"/>
          <a:stretch>
            <a:fillRect/>
          </a:stretch>
        </p:blipFill>
        <p:spPr>
          <a:xfrm>
            <a:off x="3628572" y="3402240"/>
            <a:ext cx="4441370" cy="3068863"/>
          </a:xfrm>
          <a:prstGeom prst="rect">
            <a:avLst/>
          </a:prstGeom>
          <a:ln>
            <a:noFill/>
          </a:ln>
          <a:effectLst>
            <a:outerShdw blurRad="292100" dist="139700" dir="2700000" algn="tl" rotWithShape="0">
              <a:srgbClr val="333333">
                <a:alpha val="65000"/>
              </a:srgbClr>
            </a:outerShdw>
          </a:effectLst>
        </p:spPr>
      </p:pic>
      <p:pic>
        <p:nvPicPr>
          <p:cNvPr id="19" name="Picture 18" descr="tamarisk.jpg"/>
          <p:cNvPicPr>
            <a:picLocks noChangeAspect="1"/>
          </p:cNvPicPr>
          <p:nvPr/>
        </p:nvPicPr>
        <p:blipFill>
          <a:blip r:embed="rId5" cstate="email"/>
          <a:stretch>
            <a:fillRect/>
          </a:stretch>
        </p:blipFill>
        <p:spPr>
          <a:xfrm>
            <a:off x="3620038" y="2046515"/>
            <a:ext cx="5052247" cy="3383134"/>
          </a:xfrm>
          <a:prstGeom prst="rect">
            <a:avLst/>
          </a:prstGeom>
          <a:ln>
            <a:noFill/>
          </a:ln>
          <a:effectLst>
            <a:outerShdw blurRad="292100" dist="139700" dir="2700000" algn="tl" rotWithShape="0">
              <a:srgbClr val="333333">
                <a:alpha val="65000"/>
              </a:srgbClr>
            </a:outerShdw>
          </a:effectLst>
        </p:spPr>
      </p:pic>
      <p:grpSp>
        <p:nvGrpSpPr>
          <p:cNvPr id="23" name="Group 22"/>
          <p:cNvGrpSpPr/>
          <p:nvPr/>
        </p:nvGrpSpPr>
        <p:grpSpPr>
          <a:xfrm>
            <a:off x="3783046" y="4246325"/>
            <a:ext cx="5016819" cy="1419787"/>
            <a:chOff x="3783046" y="4246325"/>
            <a:chExt cx="5016819" cy="1419787"/>
          </a:xfrm>
        </p:grpSpPr>
        <p:pic>
          <p:nvPicPr>
            <p:cNvPr id="16" name="Picture 39" descr="Olympic NP view to Mt"/>
            <p:cNvPicPr>
              <a:picLocks noChangeAspect="1" noChangeArrowheads="1"/>
            </p:cNvPicPr>
            <p:nvPr/>
          </p:nvPicPr>
          <p:blipFill>
            <a:blip r:embed="rId6" cstate="email"/>
            <a:srcRect/>
            <a:stretch>
              <a:fillRect/>
            </a:stretch>
          </p:blipFill>
          <p:spPr bwMode="auto">
            <a:xfrm>
              <a:off x="6300592" y="4246325"/>
              <a:ext cx="2499273" cy="1415439"/>
            </a:xfrm>
            <a:prstGeom prst="rect">
              <a:avLst/>
            </a:prstGeom>
            <a:ln>
              <a:noFill/>
            </a:ln>
            <a:effectLst>
              <a:outerShdw blurRad="292100" dist="139700" dir="2700000" algn="tl" rotWithShape="0">
                <a:srgbClr val="333333">
                  <a:alpha val="65000"/>
                </a:srgbClr>
              </a:outerShdw>
            </a:effectLst>
          </p:spPr>
        </p:pic>
        <p:pic>
          <p:nvPicPr>
            <p:cNvPr id="21" name="Picture 40" descr="Olympic NP view to Mt"/>
            <p:cNvPicPr>
              <a:picLocks noChangeAspect="1" noChangeArrowheads="1"/>
            </p:cNvPicPr>
            <p:nvPr/>
          </p:nvPicPr>
          <p:blipFill>
            <a:blip r:embed="rId7" cstate="email"/>
            <a:srcRect/>
            <a:stretch>
              <a:fillRect/>
            </a:stretch>
          </p:blipFill>
          <p:spPr bwMode="auto">
            <a:xfrm>
              <a:off x="3783046" y="4249793"/>
              <a:ext cx="2542597" cy="1416319"/>
            </a:xfrm>
            <a:prstGeom prst="rect">
              <a:avLst/>
            </a:prstGeom>
            <a:ln>
              <a:noFill/>
            </a:ln>
            <a:effectLst>
              <a:outerShdw blurRad="292100" dist="139700" dir="2700000" algn="tl" rotWithShape="0">
                <a:srgbClr val="333333">
                  <a:alpha val="65000"/>
                </a:srgbClr>
              </a:outerShdw>
            </a:effectLst>
          </p:spPr>
        </p:pic>
      </p:grpSp>
      <p:pic>
        <p:nvPicPr>
          <p:cNvPr id="20" name="Picture 19" descr="CL tortise shot.jpg"/>
          <p:cNvPicPr>
            <a:picLocks noChangeAspect="1"/>
          </p:cNvPicPr>
          <p:nvPr/>
        </p:nvPicPr>
        <p:blipFill>
          <a:blip r:embed="rId8" cstate="email"/>
          <a:stretch>
            <a:fillRect/>
          </a:stretch>
        </p:blipFill>
        <p:spPr>
          <a:xfrm>
            <a:off x="5660571" y="3877783"/>
            <a:ext cx="3222171" cy="214636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fade">
                                      <p:cBhvr>
                                        <p:cTn id="15" dur="500"/>
                                        <p:tgtEl>
                                          <p:spTgt spid="10">
                                            <p:txEl>
                                              <p:pRg st="1" end="1"/>
                                            </p:txEl>
                                          </p:spTgt>
                                        </p:tgtEl>
                                      </p:cBhvr>
                                    </p:animEffect>
                                  </p:childTnLst>
                                </p:cTn>
                              </p:par>
                              <p:par>
                                <p:cTn id="16" presetID="10" presetClass="exit" presetSubtype="0" fill="hold" nodeType="withEffect">
                                  <p:stCondLst>
                                    <p:cond delay="0"/>
                                  </p:stCondLst>
                                  <p:childTnLst>
                                    <p:animEffect transition="out" filter="fade">
                                      <p:cBhvr>
                                        <p:cTn id="17" dur="1000"/>
                                        <p:tgtEl>
                                          <p:spTgt spid="19"/>
                                        </p:tgtEl>
                                      </p:cBhvr>
                                    </p:animEffect>
                                    <p:set>
                                      <p:cBhvr>
                                        <p:cTn id="18" dur="1" fill="hold">
                                          <p:stCondLst>
                                            <p:cond delay="999"/>
                                          </p:stCondLst>
                                        </p:cTn>
                                        <p:tgtEl>
                                          <p:spTgt spid="19"/>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xEl>
                                              <p:pRg st="2" end="2"/>
                                            </p:txEl>
                                          </p:spTgt>
                                        </p:tgtEl>
                                        <p:attrNameLst>
                                          <p:attrName>style.visibility</p:attrName>
                                        </p:attrNameLst>
                                      </p:cBhvr>
                                      <p:to>
                                        <p:strVal val="visible"/>
                                      </p:to>
                                    </p:set>
                                    <p:animEffect transition="in" filter="fade">
                                      <p:cBhvr>
                                        <p:cTn id="29" dur="500"/>
                                        <p:tgtEl>
                                          <p:spTgt spid="10">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xit" presetSubtype="0" fill="hold" nodeType="withEffect">
                                  <p:stCondLst>
                                    <p:cond delay="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1000"/>
                                        <p:tgtEl>
                                          <p:spTgt spid="20"/>
                                        </p:tgtEl>
                                      </p:cBhvr>
                                    </p:animEffect>
                                    <p:set>
                                      <p:cBhvr>
                                        <p:cTn id="38" dur="1" fill="hold">
                                          <p:stCondLst>
                                            <p:cond delay="999"/>
                                          </p:stCondLst>
                                        </p:cTn>
                                        <p:tgtEl>
                                          <p:spTgt spid="2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animEffect transition="in" filter="fade">
                                      <p:cBhvr>
                                        <p:cTn id="43" dur="500"/>
                                        <p:tgtEl>
                                          <p:spTgt spid="10">
                                            <p:txEl>
                                              <p:pRg st="3" end="3"/>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xit" presetSubtype="0" fill="hold" nodeType="withEffect">
                                  <p:stCondLst>
                                    <p:cond delay="0"/>
                                  </p:stCondLst>
                                  <p:childTnLst>
                                    <p:animEffect transition="out" filter="fade">
                                      <p:cBhvr>
                                        <p:cTn id="48" dur="1000"/>
                                        <p:tgtEl>
                                          <p:spTgt spid="23"/>
                                        </p:tgtEl>
                                      </p:cBhvr>
                                    </p:animEffect>
                                    <p:set>
                                      <p:cBhvr>
                                        <p:cTn id="49" dur="1" fill="hold">
                                          <p:stCondLst>
                                            <p:cond delay="9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7" name="Text Box 5"/>
          <p:cNvSpPr txBox="1">
            <a:spLocks noChangeArrowheads="1"/>
          </p:cNvSpPr>
          <p:nvPr/>
        </p:nvSpPr>
        <p:spPr bwMode="auto">
          <a:xfrm>
            <a:off x="449943" y="5588000"/>
            <a:ext cx="8215086" cy="954107"/>
          </a:xfrm>
          <a:prstGeom prst="rect">
            <a:avLst/>
          </a:prstGeom>
          <a:noFill/>
          <a:ln w="9525">
            <a:noFill/>
            <a:miter lim="800000"/>
            <a:headEnd/>
            <a:tailEnd/>
          </a:ln>
          <a:effectLst/>
        </p:spPr>
        <p:txBody>
          <a:bodyPr wrap="square">
            <a:spAutoFit/>
          </a:bodyPr>
          <a:lstStyle/>
          <a:p>
            <a:pPr>
              <a:buFontTx/>
              <a:buNone/>
            </a:pPr>
            <a:r>
              <a:rPr lang="en-US" sz="2800" i="0" dirty="0">
                <a:solidFill>
                  <a:srgbClr val="800000"/>
                </a:solidFill>
                <a:latin typeface="Trebuchet MS" pitchFamily="34" charset="0"/>
              </a:rPr>
              <a:t>Wilderness ecological systems are substantially free from the effects of modern civilization</a:t>
            </a:r>
          </a:p>
        </p:txBody>
      </p:sp>
      <p:pic>
        <p:nvPicPr>
          <p:cNvPr id="187399" name="Picture 7" descr="Kennedy quote photo - reduced sizse"/>
          <p:cNvPicPr>
            <a:picLocks noChangeAspect="1" noChangeArrowheads="1"/>
          </p:cNvPicPr>
          <p:nvPr/>
        </p:nvPicPr>
        <p:blipFill>
          <a:blip r:embed="rId3" cstate="email"/>
          <a:stretch>
            <a:fillRect/>
          </a:stretch>
        </p:blipFill>
        <p:spPr bwMode="auto">
          <a:xfrm>
            <a:off x="1190170" y="1930400"/>
            <a:ext cx="6734629" cy="3460070"/>
          </a:xfrm>
          <a:prstGeom prst="rect">
            <a:avLst/>
          </a:prstGeom>
          <a:ln>
            <a:noFill/>
          </a:ln>
          <a:effectLst>
            <a:outerShdw blurRad="292100" dist="139700" dir="2700000" algn="tl" rotWithShape="0">
              <a:srgbClr val="333333">
                <a:alpha val="65000"/>
              </a:srgbClr>
            </a:outerShdw>
          </a:effectLst>
        </p:spPr>
      </p:pic>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7" name="Group 6"/>
          <p:cNvGrpSpPr/>
          <p:nvPr/>
        </p:nvGrpSpPr>
        <p:grpSpPr>
          <a:xfrm>
            <a:off x="499159" y="1024864"/>
            <a:ext cx="3143927" cy="907844"/>
            <a:chOff x="499159" y="1315144"/>
            <a:chExt cx="3143927" cy="907844"/>
          </a:xfrm>
        </p:grpSpPr>
        <p:sp>
          <p:nvSpPr>
            <p:cNvPr id="8" name="Text Box 2"/>
            <p:cNvSpPr txBox="1">
              <a:spLocks noChangeArrowheads="1"/>
            </p:cNvSpPr>
            <p:nvPr/>
          </p:nvSpPr>
          <p:spPr bwMode="auto">
            <a:xfrm>
              <a:off x="499159" y="1699768"/>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2" name="Slide Number Placeholder 11"/>
          <p:cNvSpPr>
            <a:spLocks noGrp="1"/>
          </p:cNvSpPr>
          <p:nvPr>
            <p:ph type="sldNum" sz="quarter" idx="12"/>
          </p:nvPr>
        </p:nvSpPr>
        <p:spPr/>
        <p:txBody>
          <a:bodyPr/>
          <a:lstStyle/>
          <a:p>
            <a:fld id="{139B58E7-F8C4-4FA1-8A92-A4E04551783C}" type="slidenum">
              <a:rPr lang="en-US" smtClean="0">
                <a:solidFill>
                  <a:srgbClr val="000000"/>
                </a:solidFill>
              </a:rPr>
              <a:pPr/>
              <a:t>24</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7399"/>
                                        </p:tgtEl>
                                        <p:attrNameLst>
                                          <p:attrName>style.visibility</p:attrName>
                                        </p:attrNameLst>
                                      </p:cBhvr>
                                      <p:to>
                                        <p:strVal val="visible"/>
                                      </p:to>
                                    </p:set>
                                    <p:animEffect transition="in" filter="fade">
                                      <p:cBhvr>
                                        <p:cTn id="7" dur="2000"/>
                                        <p:tgtEl>
                                          <p:spTgt spid="187399"/>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7397"/>
                                        </p:tgtEl>
                                        <p:attrNameLst>
                                          <p:attrName>style.visibility</p:attrName>
                                        </p:attrNameLst>
                                      </p:cBhvr>
                                      <p:to>
                                        <p:strVal val="visible"/>
                                      </p:to>
                                    </p:set>
                                    <p:animEffect transition="in" filter="fade">
                                      <p:cBhvr>
                                        <p:cTn id="10" dur="500"/>
                                        <p:tgtEl>
                                          <p:spTgt spid="187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13" name="Group 12"/>
          <p:cNvGrpSpPr/>
          <p:nvPr/>
        </p:nvGrpSpPr>
        <p:grpSpPr>
          <a:xfrm>
            <a:off x="499159" y="1024864"/>
            <a:ext cx="3143927" cy="1292927"/>
            <a:chOff x="499159" y="1315144"/>
            <a:chExt cx="3143927" cy="1292927"/>
          </a:xfrm>
        </p:grpSpPr>
        <p:grpSp>
          <p:nvGrpSpPr>
            <p:cNvPr id="2"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Undeveloped</a:t>
              </a:r>
              <a:endParaRPr lang="en-US" sz="2800" i="0" dirty="0">
                <a:solidFill>
                  <a:srgbClr val="000000"/>
                </a:solidFill>
                <a:latin typeface="Trebuchet MS" pitchFamily="34" charset="0"/>
              </a:endParaRPr>
            </a:p>
          </p:txBody>
        </p:sp>
      </p:grpSp>
      <p:pic>
        <p:nvPicPr>
          <p:cNvPr id="14" name="Picture 1031" descr="Evolution Lake, California (on the Pacific Crest Trail)"/>
          <p:cNvPicPr>
            <a:picLocks noChangeAspect="1" noChangeArrowheads="1"/>
          </p:cNvPicPr>
          <p:nvPr/>
        </p:nvPicPr>
        <p:blipFill>
          <a:blip r:embed="rId3" cstate="email"/>
          <a:srcRect l="-3866"/>
          <a:stretch>
            <a:fillRect/>
          </a:stretch>
        </p:blipFill>
        <p:spPr bwMode="auto">
          <a:xfrm>
            <a:off x="3927726" y="1330318"/>
            <a:ext cx="4852286" cy="3764195"/>
          </a:xfrm>
          <a:prstGeom prst="rect">
            <a:avLst/>
          </a:prstGeom>
          <a:ln>
            <a:noFill/>
          </a:ln>
          <a:effectLst>
            <a:outerShdw blurRad="292100" dist="139700" dir="2700000" algn="tl" rotWithShape="0">
              <a:srgbClr val="333333">
                <a:alpha val="65000"/>
              </a:srgbClr>
            </a:outerShdw>
          </a:effectLst>
        </p:spPr>
      </p:pic>
      <p:sp>
        <p:nvSpPr>
          <p:cNvPr id="15" name="Text Box 1027"/>
          <p:cNvSpPr txBox="1">
            <a:spLocks noChangeArrowheads="1"/>
          </p:cNvSpPr>
          <p:nvPr/>
        </p:nvSpPr>
        <p:spPr bwMode="auto">
          <a:xfrm>
            <a:off x="738642" y="2303241"/>
            <a:ext cx="3267301" cy="3539430"/>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FontTx/>
              <a:buNone/>
            </a:pPr>
            <a:r>
              <a:rPr lang="en-US" sz="2800" i="0" dirty="0" smtClean="0">
                <a:solidFill>
                  <a:srgbClr val="008000"/>
                </a:solidFill>
                <a:latin typeface="Centaur" pitchFamily="18" charset="0"/>
              </a:rPr>
              <a:t>“…undeveloped…land retaining…primeval character and influence, without permanent improvements…”</a:t>
            </a:r>
          </a:p>
          <a:p>
            <a:pPr marL="115888" indent="-115888" algn="l">
              <a:lnSpc>
                <a:spcPts val="2800"/>
              </a:lnSpc>
              <a:buFontTx/>
              <a:buNone/>
            </a:pPr>
            <a:r>
              <a:rPr lang="en-US" sz="2800" i="0" dirty="0" smtClean="0">
                <a:solidFill>
                  <a:srgbClr val="008000"/>
                </a:solidFill>
                <a:latin typeface="Centaur" pitchFamily="18" charset="0"/>
              </a:rPr>
              <a:t>“...</a:t>
            </a:r>
            <a:r>
              <a:rPr lang="en-US" sz="2800" i="0" dirty="0">
                <a:solidFill>
                  <a:srgbClr val="008000"/>
                </a:solidFill>
                <a:latin typeface="Centaur" pitchFamily="18" charset="0"/>
              </a:rPr>
              <a:t>where man himself is a visitor who does not remain.”</a:t>
            </a:r>
          </a:p>
        </p:txBody>
      </p:sp>
      <p:sp>
        <p:nvSpPr>
          <p:cNvPr id="16" name="Slide Number Placeholder 15"/>
          <p:cNvSpPr>
            <a:spLocks noGrp="1"/>
          </p:cNvSpPr>
          <p:nvPr>
            <p:ph type="sldNum" sz="quarter" idx="12"/>
          </p:nvPr>
        </p:nvSpPr>
        <p:spPr/>
        <p:txBody>
          <a:bodyPr/>
          <a:lstStyle/>
          <a:p>
            <a:fld id="{139B58E7-F8C4-4FA1-8A92-A4E04551783C}" type="slidenum">
              <a:rPr lang="en-US" smtClean="0">
                <a:solidFill>
                  <a:srgbClr val="000000"/>
                </a:solidFill>
              </a:rPr>
              <a:pPr/>
              <a:t>25</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40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25929" y="2956137"/>
            <a:ext cx="4236357" cy="2240608"/>
            <a:chOff x="625929" y="2956137"/>
            <a:chExt cx="4236357" cy="2240608"/>
          </a:xfrm>
        </p:grpSpPr>
        <p:sp>
          <p:nvSpPr>
            <p:cNvPr id="339974" name="Text Box 6"/>
            <p:cNvSpPr txBox="1">
              <a:spLocks noChangeArrowheads="1"/>
            </p:cNvSpPr>
            <p:nvPr/>
          </p:nvSpPr>
          <p:spPr bwMode="auto">
            <a:xfrm>
              <a:off x="625929" y="2956137"/>
              <a:ext cx="4236357" cy="1815882"/>
            </a:xfrm>
            <a:prstGeom prst="rect">
              <a:avLst/>
            </a:prstGeom>
            <a:noFill/>
            <a:ln w="9525">
              <a:noFill/>
              <a:miter lim="800000"/>
              <a:headEnd/>
              <a:tailEnd/>
            </a:ln>
            <a:effectLst/>
          </p:spPr>
          <p:txBody>
            <a:bodyPr wrap="square">
              <a:spAutoFit/>
            </a:bodyPr>
            <a:lstStyle/>
            <a:p>
              <a:pPr algn="l">
                <a:buFontTx/>
                <a:buNone/>
              </a:pPr>
              <a:r>
                <a:rPr lang="en-US" sz="2800" b="0" i="0" dirty="0" smtClean="0">
                  <a:solidFill>
                    <a:srgbClr val="000000"/>
                  </a:solidFill>
                  <a:latin typeface="Trebuchet MS" pitchFamily="34" charset="0"/>
                </a:rPr>
                <a:t>“We stand without our mechanisms that make us immediate masters over our environment.”</a:t>
              </a:r>
            </a:p>
          </p:txBody>
        </p:sp>
        <p:sp>
          <p:nvSpPr>
            <p:cNvPr id="339975" name="Text Box 7"/>
            <p:cNvSpPr txBox="1">
              <a:spLocks noChangeArrowheads="1"/>
            </p:cNvSpPr>
            <p:nvPr/>
          </p:nvSpPr>
          <p:spPr bwMode="auto">
            <a:xfrm>
              <a:off x="1654632" y="4735080"/>
              <a:ext cx="3176361" cy="461665"/>
            </a:xfrm>
            <a:prstGeom prst="rect">
              <a:avLst/>
            </a:prstGeom>
            <a:noFill/>
            <a:ln w="9525">
              <a:noFill/>
              <a:miter lim="800000"/>
              <a:headEnd/>
              <a:tailEnd/>
            </a:ln>
            <a:effectLst/>
          </p:spPr>
          <p:txBody>
            <a:bodyPr wrap="square">
              <a:spAutoFit/>
            </a:bodyPr>
            <a:lstStyle/>
            <a:p>
              <a:pPr algn="r">
                <a:buFontTx/>
                <a:buNone/>
              </a:pPr>
              <a:r>
                <a:rPr lang="en-US" b="0" dirty="0">
                  <a:solidFill>
                    <a:srgbClr val="800000"/>
                  </a:solidFill>
                  <a:latin typeface="Trebuchet MS" pitchFamily="34" charset="0"/>
                </a:rPr>
                <a:t>Howard Zahniser</a:t>
              </a:r>
            </a:p>
          </p:txBody>
        </p:sp>
      </p:grpSp>
      <p:sp>
        <p:nvSpPr>
          <p:cNvPr id="5"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8" name="Group 12"/>
          <p:cNvGrpSpPr/>
          <p:nvPr/>
        </p:nvGrpSpPr>
        <p:grpSpPr>
          <a:xfrm>
            <a:off x="499159" y="1024864"/>
            <a:ext cx="3143927" cy="1292927"/>
            <a:chOff x="499159" y="1315144"/>
            <a:chExt cx="3143927" cy="1292927"/>
          </a:xfrm>
        </p:grpSpPr>
        <p:grpSp>
          <p:nvGrpSpPr>
            <p:cNvPr id="9" name="Group 6"/>
            <p:cNvGrpSpPr/>
            <p:nvPr/>
          </p:nvGrpSpPr>
          <p:grpSpPr>
            <a:xfrm>
              <a:off x="499159" y="1315144"/>
              <a:ext cx="3143927" cy="922358"/>
              <a:chOff x="499159" y="1315144"/>
              <a:chExt cx="3143927" cy="922358"/>
            </a:xfrm>
          </p:grpSpPr>
          <p:sp>
            <p:nvSpPr>
              <p:cNvPr id="11"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2"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0"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Undeveloped</a:t>
              </a:r>
              <a:endParaRPr lang="en-US" sz="2800" i="0" dirty="0">
                <a:solidFill>
                  <a:srgbClr val="000000"/>
                </a:solidFill>
                <a:latin typeface="Trebuchet MS" pitchFamily="34" charset="0"/>
              </a:endParaRPr>
            </a:p>
          </p:txBody>
        </p:sp>
      </p:grpSp>
      <p:pic>
        <p:nvPicPr>
          <p:cNvPr id="13" name="Picture 12" descr="03 - Nellis Wash Wilderness cropped.JPG"/>
          <p:cNvPicPr>
            <a:picLocks noChangeAspect="1"/>
          </p:cNvPicPr>
          <p:nvPr/>
        </p:nvPicPr>
        <p:blipFill>
          <a:blip r:embed="rId3" cstate="email"/>
          <a:stretch>
            <a:fillRect/>
          </a:stretch>
        </p:blipFill>
        <p:spPr>
          <a:xfrm>
            <a:off x="5175615" y="1161141"/>
            <a:ext cx="3319698" cy="4985657"/>
          </a:xfrm>
          <a:prstGeom prst="rect">
            <a:avLst/>
          </a:prstGeom>
          <a:ln>
            <a:noFill/>
          </a:ln>
          <a:effectLst>
            <a:outerShdw blurRad="292100" dist="139700" dir="2700000" algn="tl" rotWithShape="0">
              <a:srgbClr val="333333">
                <a:alpha val="65000"/>
              </a:srgbClr>
            </a:outerShdw>
          </a:effectLst>
        </p:spPr>
      </p:pic>
      <p:sp>
        <p:nvSpPr>
          <p:cNvPr id="15" name="Slide Number Placeholder 14"/>
          <p:cNvSpPr>
            <a:spLocks noGrp="1"/>
          </p:cNvSpPr>
          <p:nvPr>
            <p:ph type="sldNum" sz="quarter" idx="12"/>
          </p:nvPr>
        </p:nvSpPr>
        <p:spPr/>
        <p:txBody>
          <a:bodyPr/>
          <a:lstStyle/>
          <a:p>
            <a:fld id="{139B58E7-F8C4-4FA1-8A92-A4E04551783C}" type="slidenum">
              <a:rPr lang="en-US" smtClean="0">
                <a:solidFill>
                  <a:srgbClr val="000000"/>
                </a:solidFill>
              </a:rPr>
              <a:pPr/>
              <a:t>26</a:t>
            </a:fld>
            <a:endParaRPr lang="en-US">
              <a:solidFill>
                <a:srgbClr val="000000"/>
              </a:solidFill>
            </a:endParaRPr>
          </a:p>
        </p:txBody>
      </p:sp>
      <p:sp>
        <p:nvSpPr>
          <p:cNvPr id="14" name="TextBox 13"/>
          <p:cNvSpPr txBox="1"/>
          <p:nvPr/>
        </p:nvSpPr>
        <p:spPr>
          <a:xfrm>
            <a:off x="270166" y="3532901"/>
            <a:ext cx="4842161" cy="2462213"/>
          </a:xfrm>
          <a:prstGeom prst="rect">
            <a:avLst/>
          </a:prstGeom>
          <a:noFill/>
        </p:spPr>
        <p:txBody>
          <a:bodyPr wrap="square" rtlCol="0">
            <a:spAutoFit/>
          </a:bodyPr>
          <a:lstStyle/>
          <a:p>
            <a:pPr algn="l">
              <a:buNone/>
            </a:pPr>
            <a:r>
              <a:rPr lang="en-US" sz="2800" i="0" dirty="0" smtClean="0">
                <a:solidFill>
                  <a:srgbClr val="008000"/>
                </a:solidFill>
                <a:latin typeface="Centaur" pitchFamily="18" charset="0"/>
              </a:rPr>
              <a:t>“In order to assure that…growing mechanization does not occupy and modify all areas within the United States…”</a:t>
            </a:r>
          </a:p>
          <a:p>
            <a:pPr algn="r">
              <a:buNone/>
            </a:pPr>
            <a:r>
              <a:rPr lang="en-US" sz="2800" b="0" dirty="0" err="1" smtClean="0">
                <a:solidFill>
                  <a:srgbClr val="000000"/>
                </a:solidFill>
                <a:latin typeface="Centaur" pitchFamily="18" charset="0"/>
              </a:rPr>
              <a:t>TheWilderness</a:t>
            </a:r>
            <a:r>
              <a:rPr lang="en-US" sz="2800" b="0" dirty="0" smtClean="0">
                <a:solidFill>
                  <a:srgbClr val="000000"/>
                </a:solidFill>
                <a:latin typeface="Centaur" pitchFamily="18" charset="0"/>
              </a:rPr>
              <a:t> Act, § 2(a)</a:t>
            </a:r>
            <a:endParaRPr lang="en-US" sz="2800" b="0" dirty="0">
              <a:solidFill>
                <a:srgbClr val="000000"/>
              </a:solidFill>
              <a:latin typeface="Centaur"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0" presetClass="exit" presetSubtype="0" fill="hold"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S-B dam.jpg"/>
          <p:cNvPicPr>
            <a:picLocks noChangeAspect="1"/>
          </p:cNvPicPr>
          <p:nvPr/>
        </p:nvPicPr>
        <p:blipFill>
          <a:blip r:embed="rId3" cstate="email"/>
          <a:stretch>
            <a:fillRect/>
          </a:stretch>
        </p:blipFill>
        <p:spPr>
          <a:xfrm>
            <a:off x="5771488" y="1799778"/>
            <a:ext cx="3057986" cy="4421631"/>
          </a:xfrm>
          <a:prstGeom prst="rect">
            <a:avLst/>
          </a:prstGeom>
          <a:ln>
            <a:noFill/>
          </a:ln>
          <a:effectLst>
            <a:outerShdw blurRad="292100" dist="139700" dir="2700000" algn="tl" rotWithShape="0">
              <a:srgbClr val="333333">
                <a:alpha val="65000"/>
              </a:srgbClr>
            </a:outerShdw>
          </a:effectLst>
        </p:spPr>
      </p:pic>
      <p:pic>
        <p:nvPicPr>
          <p:cNvPr id="24" name="Picture 23" descr="heli landing in EVER Vert.JPG"/>
          <p:cNvPicPr>
            <a:picLocks noChangeAspect="1"/>
          </p:cNvPicPr>
          <p:nvPr/>
        </p:nvPicPr>
        <p:blipFill>
          <a:blip r:embed="rId4" cstate="email"/>
          <a:stretch>
            <a:fillRect/>
          </a:stretch>
        </p:blipFill>
        <p:spPr>
          <a:xfrm>
            <a:off x="5776686" y="1089624"/>
            <a:ext cx="2829270" cy="3652194"/>
          </a:xfrm>
          <a:prstGeom prst="rect">
            <a:avLst/>
          </a:prstGeom>
          <a:ln>
            <a:noFill/>
          </a:ln>
          <a:effectLst>
            <a:outerShdw blurRad="292100" dist="139700" dir="2700000" algn="tl" rotWithShape="0">
              <a:srgbClr val="333333">
                <a:alpha val="65000"/>
              </a:srgbClr>
            </a:outerShdw>
          </a:effectLst>
        </p:spPr>
      </p:pic>
      <p:pic>
        <p:nvPicPr>
          <p:cNvPr id="27" name="Picture 26" descr="mechanical transport wagon.jpg"/>
          <p:cNvPicPr>
            <a:picLocks noChangeAspect="1"/>
          </p:cNvPicPr>
          <p:nvPr/>
        </p:nvPicPr>
        <p:blipFill>
          <a:blip r:embed="rId5" cstate="email"/>
          <a:stretch>
            <a:fillRect/>
          </a:stretch>
        </p:blipFill>
        <p:spPr>
          <a:xfrm>
            <a:off x="5412939" y="4362993"/>
            <a:ext cx="3455287" cy="2190205"/>
          </a:xfrm>
          <a:prstGeom prst="rect">
            <a:avLst/>
          </a:prstGeom>
          <a:ln>
            <a:noFill/>
          </a:ln>
          <a:effectLst>
            <a:outerShdw blurRad="292100" dist="139700" dir="2700000" algn="tl" rotWithShape="0">
              <a:srgbClr val="333333">
                <a:alpha val="65000"/>
              </a:srgbClr>
            </a:outerShdw>
          </a:effectLst>
        </p:spPr>
      </p:pic>
      <p:pic>
        <p:nvPicPr>
          <p:cNvPr id="21" name="Picture 20" descr="MetStationDenali.jpg"/>
          <p:cNvPicPr>
            <a:picLocks noChangeAspect="1"/>
          </p:cNvPicPr>
          <p:nvPr/>
        </p:nvPicPr>
        <p:blipFill>
          <a:blip r:embed="rId6" cstate="email"/>
          <a:stretch>
            <a:fillRect/>
          </a:stretch>
        </p:blipFill>
        <p:spPr>
          <a:xfrm>
            <a:off x="3484987" y="4206240"/>
            <a:ext cx="3483399" cy="2338994"/>
          </a:xfrm>
          <a:prstGeom prst="rect">
            <a:avLst/>
          </a:prstGeom>
          <a:ln>
            <a:noFill/>
          </a:ln>
          <a:effectLst>
            <a:outerShdw blurRad="292100" dist="139700" dir="2700000" algn="tl" rotWithShape="0">
              <a:srgbClr val="333333">
                <a:alpha val="65000"/>
              </a:srgbClr>
            </a:outerShdw>
          </a:effectLst>
        </p:spPr>
      </p:pic>
      <p:pic>
        <p:nvPicPr>
          <p:cNvPr id="26" name="Picture 25" descr="chain saw V.jpg"/>
          <p:cNvPicPr>
            <a:picLocks noChangeAspect="1"/>
          </p:cNvPicPr>
          <p:nvPr/>
        </p:nvPicPr>
        <p:blipFill>
          <a:blip r:embed="rId7" cstate="email"/>
          <a:stretch>
            <a:fillRect/>
          </a:stretch>
        </p:blipFill>
        <p:spPr>
          <a:xfrm>
            <a:off x="3496968" y="3493588"/>
            <a:ext cx="2562350" cy="3055254"/>
          </a:xfrm>
          <a:prstGeom prst="rect">
            <a:avLst/>
          </a:prstGeom>
          <a:ln>
            <a:noFill/>
          </a:ln>
          <a:effectLst>
            <a:outerShdw blurRad="292100" dist="139700" dir="2700000" algn="tl" rotWithShape="0">
              <a:srgbClr val="333333">
                <a:alpha val="65000"/>
              </a:srgbClr>
            </a:outerShdw>
          </a:effectLst>
        </p:spPr>
      </p:pic>
      <p:sp>
        <p:nvSpPr>
          <p:cNvPr id="187395" name="Text Box 3"/>
          <p:cNvSpPr txBox="1">
            <a:spLocks noChangeArrowheads="1"/>
          </p:cNvSpPr>
          <p:nvPr/>
        </p:nvSpPr>
        <p:spPr bwMode="auto">
          <a:xfrm>
            <a:off x="609599" y="2233621"/>
            <a:ext cx="5152572" cy="1169551"/>
          </a:xfrm>
          <a:prstGeom prst="rect">
            <a:avLst/>
          </a:prstGeom>
          <a:noFill/>
          <a:ln w="9525">
            <a:noFill/>
            <a:miter lim="800000"/>
            <a:headEnd/>
            <a:tailEnd/>
          </a:ln>
          <a:effectLst/>
        </p:spPr>
        <p:txBody>
          <a:bodyPr wrap="square">
            <a:spAutoFit/>
          </a:bodyPr>
          <a:lstStyle/>
          <a:p>
            <a:pPr marL="115888" indent="-115888" algn="l">
              <a:lnSpc>
                <a:spcPts val="2800"/>
              </a:lnSpc>
              <a:spcBef>
                <a:spcPts val="0"/>
              </a:spcBef>
              <a:buNone/>
            </a:pPr>
            <a:r>
              <a:rPr lang="en-US" b="0" i="0" dirty="0" smtClean="0">
                <a:solidFill>
                  <a:srgbClr val="000000"/>
                </a:solidFill>
                <a:latin typeface="Trebuchet MS" pitchFamily="34" charset="0"/>
              </a:rPr>
              <a:t>Degraded by structures and tools that facilitate our ability to occupy or modify the environment</a:t>
            </a:r>
          </a:p>
        </p:txBody>
      </p:sp>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0" name="Rectangle 9"/>
          <p:cNvSpPr/>
          <p:nvPr/>
        </p:nvSpPr>
        <p:spPr>
          <a:xfrm>
            <a:off x="413657" y="3586346"/>
            <a:ext cx="2924629" cy="3046988"/>
          </a:xfrm>
          <a:prstGeom prst="rect">
            <a:avLst/>
          </a:prstGeom>
        </p:spPr>
        <p:txBody>
          <a:bodyPr wrap="square">
            <a:spAutoFit/>
          </a:bodyPr>
          <a:lstStyle/>
          <a:p>
            <a:pPr algn="r">
              <a:buFontTx/>
              <a:buNone/>
            </a:pPr>
            <a:r>
              <a:rPr lang="en-US" i="0" dirty="0" smtClean="0">
                <a:solidFill>
                  <a:srgbClr val="000000"/>
                </a:solidFill>
                <a:latin typeface="Trebuchet MS" pitchFamily="34" charset="0"/>
              </a:rPr>
              <a:t>Structures</a:t>
            </a:r>
          </a:p>
          <a:p>
            <a:pPr algn="r">
              <a:buFontTx/>
              <a:buNone/>
            </a:pPr>
            <a:r>
              <a:rPr lang="en-US" i="0" dirty="0" smtClean="0">
                <a:solidFill>
                  <a:srgbClr val="000000"/>
                </a:solidFill>
                <a:latin typeface="Trebuchet MS" pitchFamily="34" charset="0"/>
              </a:rPr>
              <a:t>Installations</a:t>
            </a:r>
          </a:p>
          <a:p>
            <a:pPr algn="r">
              <a:buFontTx/>
              <a:buNone/>
            </a:pPr>
            <a:r>
              <a:rPr lang="en-US" i="0" dirty="0" smtClean="0">
                <a:solidFill>
                  <a:srgbClr val="000000"/>
                </a:solidFill>
                <a:latin typeface="Trebuchet MS" pitchFamily="34" charset="0"/>
              </a:rPr>
              <a:t>Aircraft</a:t>
            </a:r>
          </a:p>
          <a:p>
            <a:pPr algn="r">
              <a:buFontTx/>
              <a:buNone/>
            </a:pPr>
            <a:r>
              <a:rPr lang="en-US" i="0" dirty="0" smtClean="0">
                <a:solidFill>
                  <a:srgbClr val="000000"/>
                </a:solidFill>
                <a:latin typeface="Trebuchet MS" pitchFamily="34" charset="0"/>
              </a:rPr>
              <a:t>Motors</a:t>
            </a:r>
          </a:p>
          <a:p>
            <a:pPr algn="r">
              <a:buFontTx/>
              <a:buNone/>
            </a:pPr>
            <a:r>
              <a:rPr lang="en-US" i="0" dirty="0" smtClean="0">
                <a:solidFill>
                  <a:srgbClr val="000000"/>
                </a:solidFill>
                <a:latin typeface="Trebuchet MS" pitchFamily="34" charset="0"/>
              </a:rPr>
              <a:t>Mechanical transport</a:t>
            </a:r>
          </a:p>
        </p:txBody>
      </p:sp>
      <p:grpSp>
        <p:nvGrpSpPr>
          <p:cNvPr id="11" name="Group 12"/>
          <p:cNvGrpSpPr/>
          <p:nvPr/>
        </p:nvGrpSpPr>
        <p:grpSpPr>
          <a:xfrm>
            <a:off x="499159" y="1024864"/>
            <a:ext cx="3143927" cy="1292927"/>
            <a:chOff x="499159" y="1315144"/>
            <a:chExt cx="3143927" cy="1292927"/>
          </a:xfrm>
        </p:grpSpPr>
        <p:grpSp>
          <p:nvGrpSpPr>
            <p:cNvPr id="16" name="Group 6"/>
            <p:cNvGrpSpPr/>
            <p:nvPr/>
          </p:nvGrpSpPr>
          <p:grpSpPr>
            <a:xfrm>
              <a:off x="499159" y="1315144"/>
              <a:ext cx="3143927" cy="922358"/>
              <a:chOff x="499159" y="1315144"/>
              <a:chExt cx="3143927" cy="922358"/>
            </a:xfrm>
          </p:grpSpPr>
          <p:sp>
            <p:nvSpPr>
              <p:cNvPr id="1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9"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7"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Undeveloped</a:t>
              </a:r>
              <a:endParaRPr lang="en-US" sz="2800" i="0" dirty="0">
                <a:solidFill>
                  <a:srgbClr val="000000"/>
                </a:solidFill>
                <a:latin typeface="Trebuchet MS" pitchFamily="34" charset="0"/>
              </a:endParaRPr>
            </a:p>
          </p:txBody>
        </p:sp>
      </p:grpSp>
      <p:sp>
        <p:nvSpPr>
          <p:cNvPr id="20" name="Slide Number Placeholder 19"/>
          <p:cNvSpPr>
            <a:spLocks noGrp="1"/>
          </p:cNvSpPr>
          <p:nvPr>
            <p:ph type="sldNum" sz="quarter" idx="12"/>
          </p:nvPr>
        </p:nvSpPr>
        <p:spPr/>
        <p:txBody>
          <a:bodyPr/>
          <a:lstStyle/>
          <a:p>
            <a:fld id="{139B58E7-F8C4-4FA1-8A92-A4E04551783C}" type="slidenum">
              <a:rPr lang="en-US" smtClean="0">
                <a:solidFill>
                  <a:srgbClr val="000000"/>
                </a:solidFill>
              </a:rPr>
              <a:pPr/>
              <a:t>27</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fade">
                                      <p:cBhvr>
                                        <p:cTn id="13" dur="500"/>
                                        <p:tgtEl>
                                          <p:spTgt spid="10">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500"/>
                                        <p:tgtEl>
                                          <p:spTgt spid="10">
                                            <p:txEl>
                                              <p:pRg st="2" end="2"/>
                                            </p:txEl>
                                          </p:spTgt>
                                        </p:tgtEl>
                                      </p:cBhvr>
                                    </p:animEffect>
                                  </p:childTnLst>
                                </p:cTn>
                              </p:par>
                              <p:par>
                                <p:cTn id="22" presetID="10" presetClass="exit" presetSubtype="0" fill="hold" nodeType="withEffect">
                                  <p:stCondLst>
                                    <p:cond delay="0"/>
                                  </p:stCondLst>
                                  <p:childTnLst>
                                    <p:animEffect transition="out" filter="fade">
                                      <p:cBhvr>
                                        <p:cTn id="23" dur="1000"/>
                                        <p:tgtEl>
                                          <p:spTgt spid="23"/>
                                        </p:tgtEl>
                                      </p:cBhvr>
                                    </p:animEffect>
                                    <p:set>
                                      <p:cBhvr>
                                        <p:cTn id="24" dur="1" fill="hold">
                                          <p:stCondLst>
                                            <p:cond delay="999"/>
                                          </p:stCondLst>
                                        </p:cTn>
                                        <p:tgtEl>
                                          <p:spTgt spid="23"/>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1000"/>
                                        <p:tgtEl>
                                          <p:spTgt spid="21"/>
                                        </p:tgtEl>
                                      </p:cBhvr>
                                    </p:animEffect>
                                    <p:set>
                                      <p:cBhvr>
                                        <p:cTn id="27" dur="1" fill="hold">
                                          <p:stCondLst>
                                            <p:cond delay="999"/>
                                          </p:stCondLst>
                                        </p:cTn>
                                        <p:tgtEl>
                                          <p:spTgt spid="21"/>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xEl>
                                              <p:pRg st="3" end="3"/>
                                            </p:txEl>
                                          </p:spTgt>
                                        </p:tgtEl>
                                        <p:attrNameLst>
                                          <p:attrName>style.visibility</p:attrName>
                                        </p:attrNameLst>
                                      </p:cBhvr>
                                      <p:to>
                                        <p:strVal val="visible"/>
                                      </p:to>
                                    </p:set>
                                    <p:animEffect transition="in" filter="fade">
                                      <p:cBhvr>
                                        <p:cTn id="33" dur="500"/>
                                        <p:tgtEl>
                                          <p:spTgt spid="10">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nodeType="withEffect">
                                  <p:stCondLst>
                                    <p:cond delay="0"/>
                                  </p:stCondLst>
                                  <p:childTnLst>
                                    <p:set>
                                      <p:cBhvr>
                                        <p:cTn id="38" dur="1" fill="hold">
                                          <p:stCondLst>
                                            <p:cond delay="0"/>
                                          </p:stCondLst>
                                        </p:cTn>
                                        <p:tgtEl>
                                          <p:spTgt spid="10">
                                            <p:txEl>
                                              <p:pRg st="4" end="4"/>
                                            </p:txEl>
                                          </p:spTgt>
                                        </p:tgtEl>
                                        <p:attrNameLst>
                                          <p:attrName>style.visibility</p:attrName>
                                        </p:attrNameLst>
                                      </p:cBhvr>
                                      <p:to>
                                        <p:strVal val="visible"/>
                                      </p:to>
                                    </p:set>
                                    <p:animEffect transition="in" filter="fade">
                                      <p:cBhvr>
                                        <p:cTn id="39" dur="500"/>
                                        <p:tgtEl>
                                          <p:spTgt spid="10">
                                            <p:txEl>
                                              <p:pRg st="4" end="4"/>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2"/>
          <p:cNvGrpSpPr/>
          <p:nvPr/>
        </p:nvGrpSpPr>
        <p:grpSpPr>
          <a:xfrm>
            <a:off x="499159" y="1024864"/>
            <a:ext cx="3143927" cy="1292927"/>
            <a:chOff x="499159" y="1315144"/>
            <a:chExt cx="3143927" cy="1292927"/>
          </a:xfrm>
        </p:grpSpPr>
        <p:grpSp>
          <p:nvGrpSpPr>
            <p:cNvPr id="3"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Undeveloped</a:t>
              </a:r>
              <a:endParaRPr lang="en-US" sz="2800" i="0" dirty="0">
                <a:solidFill>
                  <a:srgbClr val="000000"/>
                </a:solidFill>
                <a:latin typeface="Trebuchet MS" pitchFamily="34" charset="0"/>
              </a:endParaRPr>
            </a:p>
          </p:txBody>
        </p:sp>
      </p:grpSp>
      <p:sp>
        <p:nvSpPr>
          <p:cNvPr id="12" name="Text Box 5"/>
          <p:cNvSpPr txBox="1">
            <a:spLocks noChangeArrowheads="1"/>
          </p:cNvSpPr>
          <p:nvPr/>
        </p:nvSpPr>
        <p:spPr bwMode="auto">
          <a:xfrm>
            <a:off x="464457" y="5370290"/>
            <a:ext cx="8215086" cy="1384995"/>
          </a:xfrm>
          <a:prstGeom prst="rect">
            <a:avLst/>
          </a:prstGeom>
          <a:noFill/>
          <a:ln w="9525">
            <a:noFill/>
            <a:miter lim="800000"/>
            <a:headEnd/>
            <a:tailEnd/>
          </a:ln>
          <a:effectLst/>
        </p:spPr>
        <p:txBody>
          <a:bodyPr wrap="square">
            <a:spAutoFit/>
          </a:bodyPr>
          <a:lstStyle/>
          <a:p>
            <a:pPr>
              <a:buFontTx/>
              <a:buNone/>
            </a:pPr>
            <a:r>
              <a:rPr lang="en-US" sz="2800" i="0" dirty="0" smtClean="0">
                <a:solidFill>
                  <a:srgbClr val="800000"/>
                </a:solidFill>
                <a:latin typeface="Trebuchet MS" pitchFamily="34" charset="0"/>
              </a:rPr>
              <a:t>Wilderness retains its primeval character and influence, and is essentially without permanent improvement or modern human occupation</a:t>
            </a:r>
          </a:p>
        </p:txBody>
      </p:sp>
      <p:pic>
        <p:nvPicPr>
          <p:cNvPr id="13" name="Picture 12" descr="Kalmiopsis_dog_ford_banner.jpg"/>
          <p:cNvPicPr>
            <a:picLocks noChangeAspect="1"/>
          </p:cNvPicPr>
          <p:nvPr/>
        </p:nvPicPr>
        <p:blipFill>
          <a:blip r:embed="rId3" cstate="email"/>
          <a:stretch>
            <a:fillRect/>
          </a:stretch>
        </p:blipFill>
        <p:spPr>
          <a:xfrm>
            <a:off x="1422399" y="2341569"/>
            <a:ext cx="6270172" cy="2767466"/>
          </a:xfrm>
          <a:prstGeom prst="rect">
            <a:avLst/>
          </a:prstGeom>
          <a:ln>
            <a:noFill/>
          </a:ln>
          <a:effectLst>
            <a:outerShdw blurRad="292100" dist="139700" dir="2700000" algn="tl" rotWithShape="0">
              <a:srgbClr val="333333">
                <a:alpha val="65000"/>
              </a:srgbClr>
            </a:outerShdw>
          </a:effectLst>
        </p:spPr>
      </p:pic>
      <p:sp>
        <p:nvSpPr>
          <p:cNvPr id="15" name="Slide Number Placeholder 14"/>
          <p:cNvSpPr>
            <a:spLocks noGrp="1"/>
          </p:cNvSpPr>
          <p:nvPr>
            <p:ph type="sldNum" sz="quarter" idx="12"/>
          </p:nvPr>
        </p:nvSpPr>
        <p:spPr/>
        <p:txBody>
          <a:bodyPr/>
          <a:lstStyle/>
          <a:p>
            <a:fld id="{139B58E7-F8C4-4FA1-8A92-A4E04551783C}" type="slidenum">
              <a:rPr lang="en-US" smtClean="0">
                <a:solidFill>
                  <a:srgbClr val="000000"/>
                </a:solidFill>
              </a:rPr>
              <a:pPr/>
              <a:t>28</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15" name="Group 14"/>
          <p:cNvGrpSpPr/>
          <p:nvPr/>
        </p:nvGrpSpPr>
        <p:grpSpPr>
          <a:xfrm>
            <a:off x="499159" y="1024864"/>
            <a:ext cx="4537298" cy="2137677"/>
            <a:chOff x="499159" y="1024864"/>
            <a:chExt cx="4537298" cy="2137677"/>
          </a:xfrm>
        </p:grpSpPr>
        <p:grpSp>
          <p:nvGrpSpPr>
            <p:cNvPr id="2" name="Group 12"/>
            <p:cNvGrpSpPr/>
            <p:nvPr/>
          </p:nvGrpSpPr>
          <p:grpSpPr>
            <a:xfrm>
              <a:off x="499159" y="1024864"/>
              <a:ext cx="3143927" cy="1292927"/>
              <a:chOff x="499159" y="1315144"/>
              <a:chExt cx="3143927" cy="1292927"/>
            </a:xfrm>
          </p:grpSpPr>
          <p:grpSp>
            <p:nvGrpSpPr>
              <p:cNvPr id="3"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Solitude </a:t>
              </a:r>
              <a:r>
                <a:rPr lang="en-US" sz="2800" i="0" dirty="0">
                  <a:solidFill>
                    <a:srgbClr val="000000"/>
                  </a:solidFill>
                  <a:latin typeface="Trebuchet MS" pitchFamily="34" charset="0"/>
                </a:rPr>
                <a:t>or </a:t>
              </a:r>
              <a:r>
                <a:rPr lang="en-US" sz="2800" i="0" dirty="0" smtClean="0">
                  <a:solidFill>
                    <a:srgbClr val="000000"/>
                  </a:solidFill>
                  <a:latin typeface="Trebuchet MS" pitchFamily="34" charset="0"/>
                </a:rPr>
                <a:t>Primitive and Unconfined Recreation</a:t>
              </a:r>
              <a:endParaRPr lang="en-US" sz="2800" i="0" dirty="0">
                <a:solidFill>
                  <a:srgbClr val="000000"/>
                </a:solidFill>
                <a:latin typeface="Trebuchet MS" pitchFamily="34" charset="0"/>
              </a:endParaRPr>
            </a:p>
          </p:txBody>
        </p:sp>
      </p:grpSp>
      <p:sp>
        <p:nvSpPr>
          <p:cNvPr id="16" name="TextBox 15"/>
          <p:cNvSpPr txBox="1"/>
          <p:nvPr/>
        </p:nvSpPr>
        <p:spPr>
          <a:xfrm>
            <a:off x="890603" y="3140317"/>
            <a:ext cx="3359889" cy="1905009"/>
          </a:xfrm>
          <a:prstGeom prst="rect">
            <a:avLst/>
          </a:prstGeom>
          <a:noFill/>
        </p:spPr>
        <p:txBody>
          <a:bodyPr wrap="square" rtlCol="0">
            <a:spAutoFit/>
          </a:bodyPr>
          <a:lstStyle/>
          <a:p>
            <a:pPr marL="118872" lvl="1" indent="-118872" algn="l">
              <a:lnSpc>
                <a:spcPts val="2800"/>
              </a:lnSpc>
              <a:buNone/>
            </a:pPr>
            <a:r>
              <a:rPr lang="en-US" sz="2800" i="0" dirty="0" smtClean="0">
                <a:solidFill>
                  <a:srgbClr val="008000"/>
                </a:solidFill>
                <a:latin typeface="Centaur" pitchFamily="18" charset="0"/>
              </a:rPr>
              <a:t>“…outstanding opportunities for solitude or a primitive and unconfined type of recreation…”</a:t>
            </a:r>
          </a:p>
        </p:txBody>
      </p:sp>
      <p:pic>
        <p:nvPicPr>
          <p:cNvPr id="17" name="Picture 14" descr="Arctic National Wildlife Refuge, Brian Anderson pic - reduced"/>
          <p:cNvPicPr>
            <a:picLocks noChangeAspect="1" noChangeArrowheads="1"/>
          </p:cNvPicPr>
          <p:nvPr/>
        </p:nvPicPr>
        <p:blipFill>
          <a:blip r:embed="rId3" cstate="email"/>
          <a:stretch>
            <a:fillRect/>
          </a:stretch>
        </p:blipFill>
        <p:spPr bwMode="auto">
          <a:xfrm>
            <a:off x="4426860" y="3426804"/>
            <a:ext cx="4298950" cy="3011573"/>
          </a:xfrm>
          <a:prstGeom prst="rect">
            <a:avLst/>
          </a:prstGeom>
          <a:ln>
            <a:noFill/>
          </a:ln>
          <a:effectLst>
            <a:outerShdw blurRad="292100" dist="139700" dir="2700000" algn="tl" rotWithShape="0">
              <a:srgbClr val="333333">
                <a:alpha val="65000"/>
              </a:srgbClr>
            </a:outerShdw>
          </a:effectLst>
        </p:spPr>
      </p:pic>
      <p:sp>
        <p:nvSpPr>
          <p:cNvPr id="13" name="Slide Number Placeholder 12"/>
          <p:cNvSpPr>
            <a:spLocks noGrp="1"/>
          </p:cNvSpPr>
          <p:nvPr>
            <p:ph type="sldNum" sz="quarter" idx="12"/>
          </p:nvPr>
        </p:nvSpPr>
        <p:spPr/>
        <p:txBody>
          <a:bodyPr/>
          <a:lstStyle/>
          <a:p>
            <a:fld id="{139B58E7-F8C4-4FA1-8A92-A4E04551783C}" type="slidenum">
              <a:rPr lang="en-US" smtClean="0">
                <a:solidFill>
                  <a:srgbClr val="000000"/>
                </a:solidFill>
              </a:rPr>
              <a:pPr/>
              <a:t>29</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4286" y="2496457"/>
            <a:ext cx="5486400" cy="1938992"/>
          </a:xfrm>
          <a:prstGeom prst="rect">
            <a:avLst/>
          </a:prstGeom>
          <a:noFill/>
        </p:spPr>
        <p:txBody>
          <a:bodyPr wrap="square" rtlCol="0">
            <a:spAutoFit/>
          </a:bodyPr>
          <a:lstStyle/>
          <a:p>
            <a:pPr>
              <a:buNone/>
            </a:pPr>
            <a:r>
              <a:rPr lang="en-US" i="0" dirty="0" smtClean="0">
                <a:solidFill>
                  <a:srgbClr val="000000"/>
                </a:solidFill>
                <a:latin typeface="Trebuchet MS" pitchFamily="34" charset="0"/>
              </a:rPr>
              <a:t>The Interagency Wilderness Policy Council has said that the 4 wilderness managing agencies will have baseline monitoring for EVERY wilderness completed by 2014</a:t>
            </a:r>
            <a:endParaRPr lang="en-US" i="0" dirty="0">
              <a:solidFill>
                <a:srgbClr val="000000"/>
              </a:solidFill>
              <a:latin typeface="Trebuchet MS" pitchFamily="34" charset="0"/>
            </a:endParaRPr>
          </a:p>
        </p:txBody>
      </p:sp>
      <p:pic>
        <p:nvPicPr>
          <p:cNvPr id="4" name="Picture 7" descr="arowhead flat"/>
          <p:cNvPicPr>
            <a:picLocks noChangeAspect="1" noChangeArrowheads="1"/>
          </p:cNvPicPr>
          <p:nvPr/>
        </p:nvPicPr>
        <p:blipFill>
          <a:blip r:embed="rId3" cstate="email"/>
          <a:srcRect/>
          <a:stretch>
            <a:fillRect/>
          </a:stretch>
        </p:blipFill>
        <p:spPr bwMode="auto">
          <a:xfrm>
            <a:off x="7317014" y="4074878"/>
            <a:ext cx="790218" cy="1019636"/>
          </a:xfrm>
          <a:prstGeom prst="rect">
            <a:avLst/>
          </a:prstGeom>
          <a:noFill/>
        </p:spPr>
      </p:pic>
      <p:pic>
        <p:nvPicPr>
          <p:cNvPr id="5" name="Picture 6" descr="usfslogo"/>
          <p:cNvPicPr>
            <a:picLocks noChangeAspect="1" noChangeArrowheads="1"/>
          </p:cNvPicPr>
          <p:nvPr/>
        </p:nvPicPr>
        <p:blipFill>
          <a:blip r:embed="rId4" cstate="email"/>
          <a:srcRect/>
          <a:stretch>
            <a:fillRect/>
          </a:stretch>
        </p:blipFill>
        <p:spPr bwMode="auto">
          <a:xfrm>
            <a:off x="899886" y="4074870"/>
            <a:ext cx="907140" cy="1007648"/>
          </a:xfrm>
          <a:prstGeom prst="rect">
            <a:avLst/>
          </a:prstGeom>
          <a:noFill/>
        </p:spPr>
      </p:pic>
      <p:pic>
        <p:nvPicPr>
          <p:cNvPr id="6" name="Picture 4" descr="blmlogo"/>
          <p:cNvPicPr>
            <a:picLocks noChangeAspect="1" noChangeArrowheads="1"/>
          </p:cNvPicPr>
          <p:nvPr/>
        </p:nvPicPr>
        <p:blipFill>
          <a:blip r:embed="rId5" cstate="email"/>
          <a:srcRect/>
          <a:stretch>
            <a:fillRect/>
          </a:stretch>
        </p:blipFill>
        <p:spPr bwMode="auto">
          <a:xfrm>
            <a:off x="908328" y="1625600"/>
            <a:ext cx="893256" cy="864033"/>
          </a:xfrm>
          <a:prstGeom prst="rect">
            <a:avLst/>
          </a:prstGeom>
          <a:noFill/>
        </p:spPr>
      </p:pic>
      <p:pic>
        <p:nvPicPr>
          <p:cNvPr id="8" name="Picture 5" descr="F+Wlogo"/>
          <p:cNvPicPr>
            <a:picLocks noChangeAspect="1" noChangeArrowheads="1"/>
          </p:cNvPicPr>
          <p:nvPr/>
        </p:nvPicPr>
        <p:blipFill>
          <a:blip r:embed="rId6" cstate="email"/>
          <a:srcRect/>
          <a:stretch>
            <a:fillRect/>
          </a:stretch>
        </p:blipFill>
        <p:spPr bwMode="auto">
          <a:xfrm>
            <a:off x="7313385" y="1594939"/>
            <a:ext cx="756558" cy="902401"/>
          </a:xfrm>
          <a:prstGeom prst="rect">
            <a:avLst/>
          </a:prstGeom>
          <a:noFill/>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3</a:t>
            </a:fld>
            <a:endParaRPr lang="en-US">
              <a:solidFill>
                <a:srgbClr val="000000"/>
              </a:solidFill>
            </a:endParaRPr>
          </a:p>
        </p:txBody>
      </p:sp>
      <p:sp>
        <p:nvSpPr>
          <p:cNvPr id="9" name="TextBox 8"/>
          <p:cNvSpPr txBox="1"/>
          <p:nvPr/>
        </p:nvSpPr>
        <p:spPr>
          <a:xfrm>
            <a:off x="1691014" y="2379945"/>
            <a:ext cx="5749446" cy="2123658"/>
          </a:xfrm>
          <a:prstGeom prst="rect">
            <a:avLst/>
          </a:prstGeom>
          <a:noFill/>
        </p:spPr>
        <p:txBody>
          <a:bodyPr wrap="square" rtlCol="0">
            <a:spAutoFit/>
          </a:bodyPr>
          <a:lstStyle/>
          <a:p>
            <a:pPr>
              <a:buNone/>
            </a:pPr>
            <a:r>
              <a:rPr lang="en-US" i="0" dirty="0" smtClean="0">
                <a:solidFill>
                  <a:srgbClr val="000000"/>
                </a:solidFill>
                <a:latin typeface="Trebuchet MS" pitchFamily="34" charset="0"/>
              </a:rPr>
              <a:t>Review legal and policy mandates</a:t>
            </a:r>
          </a:p>
          <a:p>
            <a:pPr>
              <a:buNone/>
            </a:pPr>
            <a:r>
              <a:rPr lang="en-US" i="0" dirty="0" smtClean="0">
                <a:solidFill>
                  <a:srgbClr val="000000"/>
                </a:solidFill>
                <a:latin typeface="Trebuchet MS" pitchFamily="34" charset="0"/>
              </a:rPr>
              <a:t>Outline practical stewardship rationale</a:t>
            </a:r>
          </a:p>
          <a:p>
            <a:pPr>
              <a:buNone/>
            </a:pPr>
            <a:r>
              <a:rPr lang="en-US" i="0" dirty="0" smtClean="0">
                <a:solidFill>
                  <a:srgbClr val="000000"/>
                </a:solidFill>
                <a:latin typeface="Trebuchet MS" pitchFamily="34" charset="0"/>
              </a:rPr>
              <a:t>Define “wilderness character”</a:t>
            </a:r>
          </a:p>
          <a:p>
            <a:pPr>
              <a:buNone/>
            </a:pPr>
            <a:r>
              <a:rPr lang="en-US" i="0" dirty="0" smtClean="0">
                <a:solidFill>
                  <a:srgbClr val="000000"/>
                </a:solidFill>
                <a:latin typeface="Trebuchet MS" pitchFamily="34" charset="0"/>
              </a:rPr>
              <a:t>Describe monitoring indicators </a:t>
            </a:r>
            <a:endParaRPr lang="en-US" i="0" dirty="0">
              <a:solidFill>
                <a:srgbClr val="000000"/>
              </a:solidFill>
              <a:latin typeface="Trebuchet MS" pitchFamily="34" charset="0"/>
            </a:endParaRPr>
          </a:p>
        </p:txBody>
      </p:sp>
      <p:sp>
        <p:nvSpPr>
          <p:cNvPr id="11" name="Rectangle 2"/>
          <p:cNvSpPr txBox="1">
            <a:spLocks noChangeArrowheads="1"/>
          </p:cNvSpPr>
          <p:nvPr/>
        </p:nvSpPr>
        <p:spPr>
          <a:xfrm>
            <a:off x="449943" y="125260"/>
            <a:ext cx="7322457" cy="1447800"/>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Monitoring Changes in</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Wilderness Character</a:t>
            </a:r>
            <a:endParaRPr kumimoji="0" lang="en-US" sz="4000" b="0" i="1" u="none" strike="noStrike" kern="0" cap="none" spc="0" normalizeH="0" baseline="0" noProof="0" dirty="0">
              <a:ln>
                <a:noFill/>
              </a:ln>
              <a:solidFill>
                <a:srgbClr val="800000"/>
              </a:solidFill>
              <a:effectLst/>
              <a:uLnTx/>
              <a:uFillTx/>
              <a:latin typeface="Trebuchet MS" pitchFamily="34" charset="0"/>
              <a:ea typeface="+mj-ea"/>
              <a:cs typeface="Lucida Sans Unicode"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fade">
                                      <p:cBhvr>
                                        <p:cTn id="20" dur="500"/>
                                        <p:tgtEl>
                                          <p:spTgt spid="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fade">
                                      <p:cBhvr>
                                        <p:cTn id="25"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Solitude </a:t>
              </a:r>
              <a:r>
                <a:rPr lang="en-US" sz="2800" i="0" dirty="0">
                  <a:solidFill>
                    <a:srgbClr val="000000"/>
                  </a:solidFill>
                  <a:latin typeface="Trebuchet MS" pitchFamily="34" charset="0"/>
                </a:rPr>
                <a:t>or </a:t>
              </a:r>
              <a:r>
                <a:rPr lang="en-US" sz="2800" i="0" dirty="0" smtClean="0">
                  <a:solidFill>
                    <a:srgbClr val="000000"/>
                  </a:solidFill>
                  <a:latin typeface="Trebuchet MS" pitchFamily="34" charset="0"/>
                </a:rPr>
                <a:t>Primitive and Unconfined Recreation</a:t>
              </a:r>
              <a:endParaRPr lang="en-US" sz="2800" i="0" dirty="0">
                <a:solidFill>
                  <a:srgbClr val="000000"/>
                </a:solidFill>
                <a:latin typeface="Trebuchet MS" pitchFamily="34" charset="0"/>
              </a:endParaRPr>
            </a:p>
          </p:txBody>
        </p:sp>
      </p:grpSp>
      <p:sp>
        <p:nvSpPr>
          <p:cNvPr id="12" name="Rectangle 11"/>
          <p:cNvSpPr/>
          <p:nvPr/>
        </p:nvSpPr>
        <p:spPr>
          <a:xfrm>
            <a:off x="174171" y="3586346"/>
            <a:ext cx="3164115" cy="2677656"/>
          </a:xfrm>
          <a:prstGeom prst="rect">
            <a:avLst/>
          </a:prstGeom>
        </p:spPr>
        <p:txBody>
          <a:bodyPr wrap="square">
            <a:spAutoFit/>
          </a:bodyPr>
          <a:lstStyle/>
          <a:p>
            <a:pPr algn="r">
              <a:buFontTx/>
              <a:buNone/>
            </a:pPr>
            <a:r>
              <a:rPr lang="en-US" i="0" dirty="0" smtClean="0">
                <a:solidFill>
                  <a:srgbClr val="000000"/>
                </a:solidFill>
                <a:latin typeface="Trebuchet MS" pitchFamily="34" charset="0"/>
              </a:rPr>
              <a:t>Traditional / Primitive Skills</a:t>
            </a:r>
          </a:p>
          <a:p>
            <a:pPr algn="r">
              <a:buFontTx/>
              <a:buNone/>
            </a:pPr>
            <a:r>
              <a:rPr lang="en-US" i="0" dirty="0" smtClean="0">
                <a:solidFill>
                  <a:srgbClr val="000000"/>
                </a:solidFill>
                <a:latin typeface="Trebuchet MS" pitchFamily="34" charset="0"/>
              </a:rPr>
              <a:t>Challenge &amp; Self-discovery</a:t>
            </a:r>
          </a:p>
          <a:p>
            <a:pPr algn="r">
              <a:buNone/>
            </a:pPr>
            <a:r>
              <a:rPr lang="en-US" i="0" dirty="0" smtClean="0">
                <a:solidFill>
                  <a:srgbClr val="000000"/>
                </a:solidFill>
                <a:latin typeface="Trebuchet MS" pitchFamily="34" charset="0"/>
              </a:rPr>
              <a:t>Connection &amp; Freedom</a:t>
            </a:r>
          </a:p>
        </p:txBody>
      </p:sp>
      <p:pic>
        <p:nvPicPr>
          <p:cNvPr id="20" name="Picture 19" descr="SuzyWithFish V.jpg"/>
          <p:cNvPicPr>
            <a:picLocks noChangeAspect="1"/>
          </p:cNvPicPr>
          <p:nvPr/>
        </p:nvPicPr>
        <p:blipFill>
          <a:blip r:embed="rId3" cstate="email"/>
          <a:stretch>
            <a:fillRect/>
          </a:stretch>
        </p:blipFill>
        <p:spPr>
          <a:xfrm>
            <a:off x="5211065" y="1277256"/>
            <a:ext cx="3134115" cy="5072743"/>
          </a:xfrm>
          <a:prstGeom prst="rect">
            <a:avLst/>
          </a:prstGeom>
          <a:ln>
            <a:noFill/>
          </a:ln>
          <a:effectLst>
            <a:outerShdw blurRad="292100" dist="139700" dir="2700000" algn="tl" rotWithShape="0">
              <a:srgbClr val="333333">
                <a:alpha val="65000"/>
              </a:srgbClr>
            </a:outerShdw>
          </a:effectLst>
        </p:spPr>
      </p:pic>
      <p:pic>
        <p:nvPicPr>
          <p:cNvPr id="21" name="Picture 10" descr="mountain climbing"/>
          <p:cNvPicPr>
            <a:picLocks noChangeAspect="1" noChangeArrowheads="1"/>
          </p:cNvPicPr>
          <p:nvPr/>
        </p:nvPicPr>
        <p:blipFill>
          <a:blip r:embed="rId4" cstate="email"/>
          <a:srcRect/>
          <a:stretch>
            <a:fillRect/>
          </a:stretch>
        </p:blipFill>
        <p:spPr bwMode="auto">
          <a:xfrm>
            <a:off x="3643086" y="3272708"/>
            <a:ext cx="4720545" cy="3080013"/>
          </a:xfrm>
          <a:prstGeom prst="rect">
            <a:avLst/>
          </a:prstGeom>
          <a:ln>
            <a:noFill/>
          </a:ln>
          <a:effectLst>
            <a:outerShdw blurRad="292100" dist="139700" dir="2700000" algn="tl" rotWithShape="0">
              <a:srgbClr val="333333">
                <a:alpha val="65000"/>
              </a:srgbClr>
            </a:outerShdw>
          </a:effectLst>
        </p:spPr>
      </p:pic>
      <p:pic>
        <p:nvPicPr>
          <p:cNvPr id="22" name="Picture 35" descr="Bisti_DeNaZin W - StevieWonderSitting"/>
          <p:cNvPicPr>
            <a:picLocks noChangeAspect="1" noChangeArrowheads="1"/>
          </p:cNvPicPr>
          <p:nvPr/>
        </p:nvPicPr>
        <p:blipFill>
          <a:blip r:embed="rId5" cstate="email">
            <a:lum bright="12000" contrast="6000"/>
          </a:blip>
          <a:srcRect/>
          <a:stretch>
            <a:fillRect/>
          </a:stretch>
        </p:blipFill>
        <p:spPr bwMode="auto">
          <a:xfrm>
            <a:off x="3779385" y="3152324"/>
            <a:ext cx="5014912" cy="3371850"/>
          </a:xfrm>
          <a:prstGeom prst="rect">
            <a:avLst/>
          </a:prstGeom>
          <a:ln>
            <a:noFill/>
          </a:ln>
          <a:effectLst>
            <a:outerShdw blurRad="292100" dist="139700" dir="2700000" algn="tl" rotWithShape="0">
              <a:srgbClr val="333333">
                <a:alpha val="65000"/>
              </a:srgbClr>
            </a:outerShdw>
          </a:effectLst>
        </p:spPr>
      </p:pic>
      <p:sp>
        <p:nvSpPr>
          <p:cNvPr id="16" name="Slide Number Placeholder 15"/>
          <p:cNvSpPr>
            <a:spLocks noGrp="1"/>
          </p:cNvSpPr>
          <p:nvPr>
            <p:ph type="sldNum" sz="quarter" idx="12"/>
          </p:nvPr>
        </p:nvSpPr>
        <p:spPr/>
        <p:txBody>
          <a:bodyPr/>
          <a:lstStyle/>
          <a:p>
            <a:fld id="{139B58E7-F8C4-4FA1-8A92-A4E04551783C}" type="slidenum">
              <a:rPr lang="en-US" smtClean="0">
                <a:solidFill>
                  <a:srgbClr val="000000"/>
                </a:solidFill>
              </a:rPr>
              <a:pPr/>
              <a:t>30</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fade">
                                      <p:cBhvr>
                                        <p:cTn id="7" dur="500"/>
                                        <p:tgtEl>
                                          <p:spTgt spid="1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xit" presetSubtype="0" fill="hold" nodeType="withEffect">
                                  <p:stCondLst>
                                    <p:cond delay="0"/>
                                  </p:stCondLst>
                                  <p:childTnLst>
                                    <p:animEffect transition="out" filter="fade">
                                      <p:cBhvr>
                                        <p:cTn id="12" dur="1000"/>
                                        <p:tgtEl>
                                          <p:spTgt spid="20"/>
                                        </p:tgtEl>
                                      </p:cBhvr>
                                    </p:animEffect>
                                    <p:set>
                                      <p:cBhvr>
                                        <p:cTn id="13" dur="1" fill="hold">
                                          <p:stCondLst>
                                            <p:cond delay="999"/>
                                          </p:stCondLst>
                                        </p:cTn>
                                        <p:tgtEl>
                                          <p:spTgt spid="2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xEl>
                                              <p:pRg st="2" end="2"/>
                                            </p:txEl>
                                          </p:spTgt>
                                        </p:tgtEl>
                                        <p:attrNameLst>
                                          <p:attrName>style.visibility</p:attrName>
                                        </p:attrNameLst>
                                      </p:cBhvr>
                                      <p:to>
                                        <p:strVal val="visible"/>
                                      </p:to>
                                    </p:set>
                                    <p:animEffect transition="in" filter="fade">
                                      <p:cBhvr>
                                        <p:cTn id="18" dur="500"/>
                                        <p:tgtEl>
                                          <p:spTgt spid="12">
                                            <p:txEl>
                                              <p:pRg st="2" end="2"/>
                                            </p:txEl>
                                          </p:spTgt>
                                        </p:tgtEl>
                                      </p:cBhvr>
                                    </p:animEffect>
                                  </p:childTnLst>
                                </p:cTn>
                              </p:par>
                              <p:par>
                                <p:cTn id="19" presetID="10" presetClass="exit" presetSubtype="0" fill="hold" nodeType="withEffect">
                                  <p:stCondLst>
                                    <p:cond delay="0"/>
                                  </p:stCondLst>
                                  <p:childTnLst>
                                    <p:animEffect transition="out" filter="fade">
                                      <p:cBhvr>
                                        <p:cTn id="20" dur="1000"/>
                                        <p:tgtEl>
                                          <p:spTgt spid="21"/>
                                        </p:tgtEl>
                                      </p:cBhvr>
                                    </p:animEffect>
                                    <p:set>
                                      <p:cBhvr>
                                        <p:cTn id="21" dur="1" fill="hold">
                                          <p:stCondLst>
                                            <p:cond delay="999"/>
                                          </p:stCondLst>
                                        </p:cTn>
                                        <p:tgtEl>
                                          <p:spTgt spid="21"/>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Solitude </a:t>
              </a:r>
              <a:r>
                <a:rPr lang="en-US" sz="2800" i="0" dirty="0">
                  <a:solidFill>
                    <a:srgbClr val="000000"/>
                  </a:solidFill>
                  <a:latin typeface="Trebuchet MS" pitchFamily="34" charset="0"/>
                </a:rPr>
                <a:t>or </a:t>
              </a:r>
              <a:r>
                <a:rPr lang="en-US" sz="2800" i="0" dirty="0" smtClean="0">
                  <a:solidFill>
                    <a:srgbClr val="000000"/>
                  </a:solidFill>
                  <a:latin typeface="Trebuchet MS" pitchFamily="34" charset="0"/>
                </a:rPr>
                <a:t>Primitive and Unconfined Recreation</a:t>
              </a:r>
              <a:endParaRPr lang="en-US" sz="2800" i="0" dirty="0">
                <a:solidFill>
                  <a:srgbClr val="000000"/>
                </a:solidFill>
                <a:latin typeface="Trebuchet MS" pitchFamily="34" charset="0"/>
              </a:endParaRPr>
            </a:p>
          </p:txBody>
        </p:sp>
      </p:grpSp>
      <p:sp>
        <p:nvSpPr>
          <p:cNvPr id="12" name="Rectangle 11"/>
          <p:cNvSpPr/>
          <p:nvPr/>
        </p:nvSpPr>
        <p:spPr>
          <a:xfrm>
            <a:off x="638619" y="4718438"/>
            <a:ext cx="3164115" cy="1569660"/>
          </a:xfrm>
          <a:prstGeom prst="rect">
            <a:avLst/>
          </a:prstGeom>
        </p:spPr>
        <p:txBody>
          <a:bodyPr wrap="square">
            <a:spAutoFit/>
          </a:bodyPr>
          <a:lstStyle/>
          <a:p>
            <a:pPr algn="r">
              <a:buFontTx/>
              <a:buNone/>
            </a:pPr>
            <a:r>
              <a:rPr lang="en-US" i="0" dirty="0" smtClean="0">
                <a:solidFill>
                  <a:srgbClr val="000000"/>
                </a:solidFill>
                <a:latin typeface="Trebuchet MS" pitchFamily="34" charset="0"/>
              </a:rPr>
              <a:t>Encounters</a:t>
            </a:r>
          </a:p>
          <a:p>
            <a:pPr algn="r">
              <a:buFontTx/>
              <a:buNone/>
            </a:pPr>
            <a:r>
              <a:rPr lang="en-US" i="0" dirty="0" smtClean="0">
                <a:solidFill>
                  <a:srgbClr val="000000"/>
                </a:solidFill>
                <a:latin typeface="Trebuchet MS" pitchFamily="34" charset="0"/>
              </a:rPr>
              <a:t>Facilities</a:t>
            </a:r>
          </a:p>
          <a:p>
            <a:pPr algn="r">
              <a:buFontTx/>
              <a:buNone/>
            </a:pPr>
            <a:r>
              <a:rPr lang="en-US" i="0" dirty="0" smtClean="0">
                <a:solidFill>
                  <a:srgbClr val="000000"/>
                </a:solidFill>
                <a:latin typeface="Trebuchet MS" pitchFamily="34" charset="0"/>
              </a:rPr>
              <a:t>Restrictions</a:t>
            </a:r>
          </a:p>
        </p:txBody>
      </p:sp>
      <p:sp>
        <p:nvSpPr>
          <p:cNvPr id="15" name="TextBox 14"/>
          <p:cNvSpPr txBox="1"/>
          <p:nvPr/>
        </p:nvSpPr>
        <p:spPr>
          <a:xfrm>
            <a:off x="914400" y="3106057"/>
            <a:ext cx="3976914" cy="1200329"/>
          </a:xfrm>
          <a:prstGeom prst="rect">
            <a:avLst/>
          </a:prstGeom>
          <a:noFill/>
        </p:spPr>
        <p:txBody>
          <a:bodyPr wrap="square" rtlCol="0">
            <a:spAutoFit/>
          </a:bodyPr>
          <a:lstStyle/>
          <a:p>
            <a:pPr marL="576263" lvl="1" indent="-236538" algn="l">
              <a:buFontTx/>
              <a:buNone/>
            </a:pPr>
            <a:r>
              <a:rPr lang="en-US" i="0" dirty="0" smtClean="0">
                <a:solidFill>
                  <a:schemeClr val="tx2"/>
                </a:solidFill>
                <a:latin typeface="Trebuchet MS" pitchFamily="34" charset="0"/>
              </a:rPr>
              <a:t>Degraded by settings that reduce these opportunities</a:t>
            </a:r>
            <a:endParaRPr lang="en-US" i="0" dirty="0">
              <a:solidFill>
                <a:schemeClr val="tx2"/>
              </a:solidFill>
              <a:latin typeface="Trebuchet MS" pitchFamily="34" charset="0"/>
            </a:endParaRPr>
          </a:p>
        </p:txBody>
      </p:sp>
      <p:pic>
        <p:nvPicPr>
          <p:cNvPr id="16" name="Picture 15" descr="CrowdedNarrowTrailCR.JPG"/>
          <p:cNvPicPr>
            <a:picLocks noChangeAspect="1"/>
          </p:cNvPicPr>
          <p:nvPr/>
        </p:nvPicPr>
        <p:blipFill>
          <a:blip r:embed="rId3" cstate="email"/>
          <a:stretch>
            <a:fillRect/>
          </a:stretch>
        </p:blipFill>
        <p:spPr>
          <a:xfrm>
            <a:off x="5384802" y="1714724"/>
            <a:ext cx="3106056" cy="4564243"/>
          </a:xfrm>
          <a:prstGeom prst="rect">
            <a:avLst/>
          </a:prstGeom>
          <a:ln>
            <a:noFill/>
          </a:ln>
          <a:effectLst>
            <a:outerShdw blurRad="292100" dist="139700" dir="2700000" algn="tl" rotWithShape="0">
              <a:srgbClr val="333333">
                <a:alpha val="65000"/>
              </a:srgbClr>
            </a:outerShdw>
          </a:effectLst>
        </p:spPr>
      </p:pic>
      <p:pic>
        <p:nvPicPr>
          <p:cNvPr id="17" name="Picture 16" descr="El Toro shelter.JPG"/>
          <p:cNvPicPr>
            <a:picLocks noChangeAspect="1"/>
          </p:cNvPicPr>
          <p:nvPr/>
        </p:nvPicPr>
        <p:blipFill>
          <a:blip r:embed="rId4" cstate="email"/>
          <a:stretch>
            <a:fillRect/>
          </a:stretch>
        </p:blipFill>
        <p:spPr>
          <a:xfrm>
            <a:off x="4499428" y="3272972"/>
            <a:ext cx="4189789" cy="3142341"/>
          </a:xfrm>
          <a:prstGeom prst="rect">
            <a:avLst/>
          </a:prstGeom>
          <a:ln>
            <a:noFill/>
          </a:ln>
          <a:effectLst>
            <a:outerShdw blurRad="292100" dist="139700" dir="2700000" algn="tl" rotWithShape="0">
              <a:srgbClr val="333333">
                <a:alpha val="65000"/>
              </a:srgbClr>
            </a:outerShdw>
          </a:effectLst>
        </p:spPr>
      </p:pic>
      <p:pic>
        <p:nvPicPr>
          <p:cNvPr id="18" name="Picture 17" descr="walden.jpg"/>
          <p:cNvPicPr>
            <a:picLocks noChangeAspect="1"/>
          </p:cNvPicPr>
          <p:nvPr/>
        </p:nvPicPr>
        <p:blipFill>
          <a:blip r:embed="rId5" cstate="email"/>
          <a:stretch>
            <a:fillRect/>
          </a:stretch>
        </p:blipFill>
        <p:spPr>
          <a:xfrm>
            <a:off x="4020457" y="3906380"/>
            <a:ext cx="4659085" cy="2608116"/>
          </a:xfrm>
          <a:prstGeom prst="rect">
            <a:avLst/>
          </a:prstGeom>
          <a:ln>
            <a:noFill/>
          </a:ln>
          <a:effectLst>
            <a:outerShdw blurRad="292100" dist="139700" dir="2700000" algn="tl" rotWithShape="0">
              <a:srgbClr val="333333">
                <a:alpha val="65000"/>
              </a:srgbClr>
            </a:outerShdw>
          </a:effectLst>
        </p:spPr>
      </p:pic>
      <p:sp>
        <p:nvSpPr>
          <p:cNvPr id="20" name="Slide Number Placeholder 19"/>
          <p:cNvSpPr>
            <a:spLocks noGrp="1"/>
          </p:cNvSpPr>
          <p:nvPr>
            <p:ph type="sldNum" sz="quarter" idx="12"/>
          </p:nvPr>
        </p:nvSpPr>
        <p:spPr/>
        <p:txBody>
          <a:bodyPr/>
          <a:lstStyle/>
          <a:p>
            <a:fld id="{139B58E7-F8C4-4FA1-8A92-A4E04551783C}" type="slidenum">
              <a:rPr lang="en-US" smtClean="0">
                <a:solidFill>
                  <a:srgbClr val="000000"/>
                </a:solidFill>
              </a:rPr>
              <a:pPr/>
              <a:t>31</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fade">
                                      <p:cBhvr>
                                        <p:cTn id="15" dur="500"/>
                                        <p:tgtEl>
                                          <p:spTgt spid="12">
                                            <p:txEl>
                                              <p:pRg st="1" end="1"/>
                                            </p:txEl>
                                          </p:spTgt>
                                        </p:tgtEl>
                                      </p:cBhvr>
                                    </p:animEffect>
                                  </p:childTnLst>
                                </p:cTn>
                              </p:par>
                              <p:par>
                                <p:cTn id="16" presetID="10" presetClass="exit" presetSubtype="0" fill="hold" nodeType="withEffect">
                                  <p:stCondLst>
                                    <p:cond delay="0"/>
                                  </p:stCondLst>
                                  <p:childTnLst>
                                    <p:animEffect transition="out" filter="fade">
                                      <p:cBhvr>
                                        <p:cTn id="17" dur="1000"/>
                                        <p:tgtEl>
                                          <p:spTgt spid="16"/>
                                        </p:tgtEl>
                                      </p:cBhvr>
                                    </p:animEffect>
                                    <p:set>
                                      <p:cBhvr>
                                        <p:cTn id="18" dur="1" fill="hold">
                                          <p:stCondLst>
                                            <p:cond delay="999"/>
                                          </p:stCondLst>
                                        </p:cTn>
                                        <p:tgtEl>
                                          <p:spTgt spid="16"/>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xEl>
                                              <p:pRg st="2" end="2"/>
                                            </p:txEl>
                                          </p:spTgt>
                                        </p:tgtEl>
                                        <p:attrNameLst>
                                          <p:attrName>style.visibility</p:attrName>
                                        </p:attrNameLst>
                                      </p:cBhvr>
                                      <p:to>
                                        <p:strVal val="visible"/>
                                      </p:to>
                                    </p:set>
                                    <p:animEffect transition="in" filter="fade">
                                      <p:cBhvr>
                                        <p:cTn id="26" dur="500"/>
                                        <p:tgtEl>
                                          <p:spTgt spid="12">
                                            <p:txEl>
                                              <p:pRg st="2" end="2"/>
                                            </p:txEl>
                                          </p:spTgt>
                                        </p:tgtEl>
                                      </p:cBhvr>
                                    </p:animEffect>
                                  </p:childTnLst>
                                </p:cTn>
                              </p:par>
                              <p:par>
                                <p:cTn id="27" presetID="10" presetClass="exit" presetSubtype="0" fill="hold" nodeType="withEffect">
                                  <p:stCondLst>
                                    <p:cond delay="0"/>
                                  </p:stCondLst>
                                  <p:childTnLst>
                                    <p:animEffect transition="out" filter="fade">
                                      <p:cBhvr>
                                        <p:cTn id="28" dur="1000"/>
                                        <p:tgtEl>
                                          <p:spTgt spid="17"/>
                                        </p:tgtEl>
                                      </p:cBhvr>
                                    </p:animEffect>
                                    <p:set>
                                      <p:cBhvr>
                                        <p:cTn id="29" dur="1" fill="hold">
                                          <p:stCondLst>
                                            <p:cond delay="999"/>
                                          </p:stCondLst>
                                        </p:cTn>
                                        <p:tgtEl>
                                          <p:spTgt spid="17"/>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Solitude </a:t>
              </a:r>
              <a:r>
                <a:rPr lang="en-US" sz="2800" i="0" dirty="0">
                  <a:solidFill>
                    <a:srgbClr val="000000"/>
                  </a:solidFill>
                  <a:latin typeface="Trebuchet MS" pitchFamily="34" charset="0"/>
                </a:rPr>
                <a:t>or </a:t>
              </a:r>
              <a:r>
                <a:rPr lang="en-US" sz="2800" i="0" dirty="0" smtClean="0">
                  <a:solidFill>
                    <a:srgbClr val="000000"/>
                  </a:solidFill>
                  <a:latin typeface="Trebuchet MS" pitchFamily="34" charset="0"/>
                </a:rPr>
                <a:t>Primitive and Unconfined Recreation</a:t>
              </a:r>
              <a:endParaRPr lang="en-US" sz="2800" i="0" dirty="0">
                <a:solidFill>
                  <a:srgbClr val="000000"/>
                </a:solidFill>
                <a:latin typeface="Trebuchet MS" pitchFamily="34" charset="0"/>
              </a:endParaRPr>
            </a:p>
          </p:txBody>
        </p:sp>
      </p:grpSp>
      <p:sp>
        <p:nvSpPr>
          <p:cNvPr id="19" name="Text Box 5"/>
          <p:cNvSpPr txBox="1">
            <a:spLocks noChangeArrowheads="1"/>
          </p:cNvSpPr>
          <p:nvPr/>
        </p:nvSpPr>
        <p:spPr bwMode="auto">
          <a:xfrm>
            <a:off x="275772" y="5370290"/>
            <a:ext cx="8592457" cy="954107"/>
          </a:xfrm>
          <a:prstGeom prst="rect">
            <a:avLst/>
          </a:prstGeom>
          <a:noFill/>
          <a:ln w="9525">
            <a:noFill/>
            <a:miter lim="800000"/>
            <a:headEnd/>
            <a:tailEnd/>
          </a:ln>
          <a:effectLst/>
        </p:spPr>
        <p:txBody>
          <a:bodyPr wrap="square">
            <a:spAutoFit/>
          </a:bodyPr>
          <a:lstStyle/>
          <a:p>
            <a:pPr>
              <a:buFontTx/>
              <a:buNone/>
            </a:pPr>
            <a:r>
              <a:rPr lang="en-US" sz="2800" i="0" dirty="0" smtClean="0">
                <a:solidFill>
                  <a:srgbClr val="800000"/>
                </a:solidFill>
                <a:latin typeface="Trebuchet MS" pitchFamily="34" charset="0"/>
              </a:rPr>
              <a:t>Wilderness provides outstanding opportunities for solitude or primitive and unconfined recreation</a:t>
            </a:r>
          </a:p>
        </p:txBody>
      </p:sp>
      <p:pic>
        <p:nvPicPr>
          <p:cNvPr id="22" name="Picture 21" descr="RayOnHoodoo semi-banner.jpg"/>
          <p:cNvPicPr>
            <a:picLocks noChangeAspect="1"/>
          </p:cNvPicPr>
          <p:nvPr/>
        </p:nvPicPr>
        <p:blipFill>
          <a:blip r:embed="rId3" cstate="email"/>
          <a:stretch>
            <a:fillRect/>
          </a:stretch>
        </p:blipFill>
        <p:spPr>
          <a:xfrm>
            <a:off x="1494973" y="3245177"/>
            <a:ext cx="6154056" cy="2051304"/>
          </a:xfrm>
          <a:prstGeom prst="rect">
            <a:avLst/>
          </a:prstGeom>
          <a:ln>
            <a:noFill/>
          </a:ln>
          <a:effectLst>
            <a:outerShdw blurRad="292100" dist="139700" dir="2700000" algn="tl" rotWithShape="0">
              <a:srgbClr val="333333">
                <a:alpha val="65000"/>
              </a:srgbClr>
            </a:outerShdw>
          </a:effectLst>
        </p:spPr>
      </p:pic>
      <p:sp>
        <p:nvSpPr>
          <p:cNvPr id="13" name="Slide Number Placeholder 12"/>
          <p:cNvSpPr>
            <a:spLocks noGrp="1"/>
          </p:cNvSpPr>
          <p:nvPr>
            <p:ph type="sldNum" sz="quarter" idx="12"/>
          </p:nvPr>
        </p:nvSpPr>
        <p:spPr/>
        <p:txBody>
          <a:bodyPr/>
          <a:lstStyle/>
          <a:p>
            <a:fld id="{139B58E7-F8C4-4FA1-8A92-A4E04551783C}" type="slidenum">
              <a:rPr lang="en-US" smtClean="0">
                <a:solidFill>
                  <a:srgbClr val="000000"/>
                </a:solidFill>
              </a:rPr>
              <a:pPr/>
              <a:t>32</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chemeClr val="bg2">
                      <a:lumMod val="60000"/>
                      <a:lumOff val="40000"/>
                    </a:schemeClr>
                  </a:solidFill>
                  <a:latin typeface="Trebuchet MS" pitchFamily="34" charset="0"/>
                </a:rPr>
                <a:t>Solitude </a:t>
              </a:r>
              <a:r>
                <a:rPr lang="en-US" sz="2800" i="0" dirty="0">
                  <a:solidFill>
                    <a:schemeClr val="bg2">
                      <a:lumMod val="60000"/>
                      <a:lumOff val="40000"/>
                    </a:schemeClr>
                  </a:solidFill>
                  <a:latin typeface="Trebuchet MS" pitchFamily="34" charset="0"/>
                </a:rPr>
                <a:t>or </a:t>
              </a:r>
              <a:r>
                <a:rPr lang="en-US" sz="2800" i="0" dirty="0" smtClean="0">
                  <a:solidFill>
                    <a:schemeClr val="bg2">
                      <a:lumMod val="60000"/>
                      <a:lumOff val="40000"/>
                    </a:schemeClr>
                  </a:solidFill>
                  <a:latin typeface="Trebuchet MS" pitchFamily="34" charset="0"/>
                </a:rPr>
                <a:t>Primitive and Unconfined Recreation</a:t>
              </a:r>
              <a:endParaRPr lang="en-US" sz="2800" i="0" dirty="0">
                <a:solidFill>
                  <a:schemeClr val="bg2">
                    <a:lumMod val="60000"/>
                    <a:lumOff val="40000"/>
                  </a:schemeClr>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sp>
        <p:nvSpPr>
          <p:cNvPr id="13" name="TextBox 12"/>
          <p:cNvSpPr txBox="1"/>
          <p:nvPr/>
        </p:nvSpPr>
        <p:spPr>
          <a:xfrm>
            <a:off x="890603" y="3546709"/>
            <a:ext cx="4182438" cy="1528624"/>
          </a:xfrm>
          <a:prstGeom prst="rect">
            <a:avLst/>
          </a:prstGeom>
          <a:noFill/>
        </p:spPr>
        <p:txBody>
          <a:bodyPr wrap="square" rtlCol="0">
            <a:spAutoFit/>
          </a:bodyPr>
          <a:lstStyle/>
          <a:p>
            <a:pPr marL="118872" lvl="1" indent="-118872" algn="l">
              <a:lnSpc>
                <a:spcPts val="2800"/>
              </a:lnSpc>
              <a:buNone/>
            </a:pPr>
            <a:r>
              <a:rPr lang="en-US" sz="2800" i="0" dirty="0" smtClean="0">
                <a:solidFill>
                  <a:srgbClr val="008000"/>
                </a:solidFill>
                <a:latin typeface="Centaur" pitchFamily="18" charset="0"/>
              </a:rPr>
              <a:t>“may also contain ecological, geological, … scientific, educational, scenic, or historical value.”</a:t>
            </a:r>
          </a:p>
        </p:txBody>
      </p:sp>
      <p:sp>
        <p:nvSpPr>
          <p:cNvPr id="16" name="Slide Number Placeholder 15"/>
          <p:cNvSpPr>
            <a:spLocks noGrp="1"/>
          </p:cNvSpPr>
          <p:nvPr>
            <p:ph type="sldNum" sz="quarter" idx="12"/>
          </p:nvPr>
        </p:nvSpPr>
        <p:spPr/>
        <p:txBody>
          <a:bodyPr/>
          <a:lstStyle/>
          <a:p>
            <a:fld id="{139B58E7-F8C4-4FA1-8A92-A4E04551783C}" type="slidenum">
              <a:rPr lang="en-US" smtClean="0">
                <a:solidFill>
                  <a:srgbClr val="000000"/>
                </a:solidFill>
              </a:rPr>
              <a:pPr/>
              <a:t>33</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Grizzly Sits Up cropped.jpg"/>
          <p:cNvPicPr>
            <a:picLocks noChangeAspect="1"/>
          </p:cNvPicPr>
          <p:nvPr/>
        </p:nvPicPr>
        <p:blipFill>
          <a:blip r:embed="rId3" cstate="email"/>
          <a:stretch>
            <a:fillRect/>
          </a:stretch>
        </p:blipFill>
        <p:spPr>
          <a:xfrm>
            <a:off x="5239657" y="2150859"/>
            <a:ext cx="3599543" cy="3961834"/>
          </a:xfrm>
          <a:prstGeom prst="rect">
            <a:avLst/>
          </a:prstGeom>
          <a:ln>
            <a:noFill/>
          </a:ln>
          <a:effectLst>
            <a:outerShdw blurRad="292100" dist="139700" dir="2700000" algn="tl" rotWithShape="0">
              <a:srgbClr val="333333">
                <a:alpha val="65000"/>
              </a:srgbClr>
            </a:outerShdw>
          </a:effectLst>
        </p:spPr>
      </p:pic>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chemeClr val="bg2">
                      <a:lumMod val="60000"/>
                      <a:lumOff val="40000"/>
                    </a:schemeClr>
                  </a:solidFill>
                  <a:latin typeface="Trebuchet MS" pitchFamily="34" charset="0"/>
                </a:rPr>
                <a:t>Solitude </a:t>
              </a:r>
              <a:r>
                <a:rPr lang="en-US" sz="2800" i="0" dirty="0">
                  <a:solidFill>
                    <a:schemeClr val="bg2">
                      <a:lumMod val="60000"/>
                      <a:lumOff val="40000"/>
                    </a:schemeClr>
                  </a:solidFill>
                  <a:latin typeface="Trebuchet MS" pitchFamily="34" charset="0"/>
                </a:rPr>
                <a:t>or </a:t>
              </a:r>
              <a:r>
                <a:rPr lang="en-US" sz="2800" i="0" dirty="0" smtClean="0">
                  <a:solidFill>
                    <a:schemeClr val="bg2">
                      <a:lumMod val="60000"/>
                      <a:lumOff val="40000"/>
                    </a:schemeClr>
                  </a:solidFill>
                  <a:latin typeface="Trebuchet MS" pitchFamily="34" charset="0"/>
                </a:rPr>
                <a:t>Primitive and Unconfined Recreation</a:t>
              </a:r>
              <a:endParaRPr lang="en-US" sz="2800" i="0" dirty="0">
                <a:solidFill>
                  <a:schemeClr val="bg2">
                    <a:lumMod val="60000"/>
                    <a:lumOff val="40000"/>
                  </a:schemeClr>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sp>
        <p:nvSpPr>
          <p:cNvPr id="15" name="Rectangle 14"/>
          <p:cNvSpPr/>
          <p:nvPr/>
        </p:nvSpPr>
        <p:spPr>
          <a:xfrm>
            <a:off x="377371" y="3961928"/>
            <a:ext cx="3164115" cy="1938992"/>
          </a:xfrm>
          <a:prstGeom prst="rect">
            <a:avLst/>
          </a:prstGeom>
        </p:spPr>
        <p:txBody>
          <a:bodyPr wrap="square">
            <a:spAutoFit/>
          </a:bodyPr>
          <a:lstStyle/>
          <a:p>
            <a:pPr algn="r">
              <a:buFontTx/>
              <a:buNone/>
            </a:pPr>
            <a:r>
              <a:rPr lang="en-US" i="0" dirty="0" smtClean="0">
                <a:solidFill>
                  <a:srgbClr val="000000"/>
                </a:solidFill>
                <a:latin typeface="Trebuchet MS" pitchFamily="34" charset="0"/>
              </a:rPr>
              <a:t>May also be part of Natural quality</a:t>
            </a:r>
          </a:p>
          <a:p>
            <a:pPr algn="r">
              <a:buFontTx/>
              <a:buNone/>
            </a:pPr>
            <a:r>
              <a:rPr lang="en-US" i="0" dirty="0" smtClean="0">
                <a:solidFill>
                  <a:srgbClr val="000000"/>
                </a:solidFill>
                <a:latin typeface="Trebuchet MS" pitchFamily="34" charset="0"/>
              </a:rPr>
              <a:t>Cultural</a:t>
            </a:r>
          </a:p>
          <a:p>
            <a:pPr algn="r">
              <a:buFontTx/>
              <a:buNone/>
            </a:pPr>
            <a:r>
              <a:rPr lang="en-US" i="0" dirty="0" smtClean="0">
                <a:solidFill>
                  <a:srgbClr val="000000"/>
                </a:solidFill>
                <a:latin typeface="Trebuchet MS" pitchFamily="34" charset="0"/>
              </a:rPr>
              <a:t>Paleontological</a:t>
            </a:r>
          </a:p>
        </p:txBody>
      </p:sp>
      <p:pic>
        <p:nvPicPr>
          <p:cNvPr id="17" name="Picture 16" descr="153 - Lee's successor Vert.jpg"/>
          <p:cNvPicPr>
            <a:picLocks noChangeAspect="1"/>
          </p:cNvPicPr>
          <p:nvPr/>
        </p:nvPicPr>
        <p:blipFill>
          <a:blip r:embed="rId4" cstate="email"/>
          <a:stretch>
            <a:fillRect/>
          </a:stretch>
        </p:blipFill>
        <p:spPr>
          <a:xfrm>
            <a:off x="5812971" y="1114692"/>
            <a:ext cx="2999885" cy="4422343"/>
          </a:xfrm>
          <a:prstGeom prst="rect">
            <a:avLst/>
          </a:prstGeom>
          <a:ln>
            <a:noFill/>
          </a:ln>
          <a:effectLst>
            <a:outerShdw blurRad="292100" dist="139700" dir="2700000" algn="tl" rotWithShape="0">
              <a:srgbClr val="333333">
                <a:alpha val="65000"/>
              </a:srgbClr>
            </a:outerShdw>
          </a:effectLst>
        </p:spPr>
      </p:pic>
      <p:pic>
        <p:nvPicPr>
          <p:cNvPr id="18" name="Picture 17" descr="PR-63.jpg"/>
          <p:cNvPicPr>
            <a:picLocks noChangeAspect="1"/>
          </p:cNvPicPr>
          <p:nvPr/>
        </p:nvPicPr>
        <p:blipFill>
          <a:blip r:embed="rId5" cstate="email"/>
          <a:stretch>
            <a:fillRect/>
          </a:stretch>
        </p:blipFill>
        <p:spPr>
          <a:xfrm>
            <a:off x="3905794" y="4258491"/>
            <a:ext cx="3391208" cy="2241570"/>
          </a:xfrm>
          <a:prstGeom prst="rect">
            <a:avLst/>
          </a:prstGeom>
          <a:ln>
            <a:noFill/>
          </a:ln>
          <a:effectLst>
            <a:outerShdw blurRad="292100" dist="139700" dir="2700000" algn="tl" rotWithShape="0">
              <a:srgbClr val="333333">
                <a:alpha val="65000"/>
              </a:srgbClr>
            </a:outerShdw>
          </a:effectLst>
        </p:spPr>
      </p:pic>
      <p:sp>
        <p:nvSpPr>
          <p:cNvPr id="20" name="Slide Number Placeholder 19"/>
          <p:cNvSpPr>
            <a:spLocks noGrp="1"/>
          </p:cNvSpPr>
          <p:nvPr>
            <p:ph type="sldNum" sz="quarter" idx="12"/>
          </p:nvPr>
        </p:nvSpPr>
        <p:spPr/>
        <p:txBody>
          <a:bodyPr/>
          <a:lstStyle/>
          <a:p>
            <a:fld id="{139B58E7-F8C4-4FA1-8A92-A4E04551783C}" type="slidenum">
              <a:rPr lang="en-US" smtClean="0">
                <a:solidFill>
                  <a:srgbClr val="000000"/>
                </a:solidFill>
              </a:rPr>
              <a:pPr/>
              <a:t>34</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par>
                                <p:cTn id="8" presetID="10" presetClass="exit" presetSubtype="0" fill="hold" nodeType="withEffect">
                                  <p:stCondLst>
                                    <p:cond delay="0"/>
                                  </p:stCondLst>
                                  <p:childTnLst>
                                    <p:animEffect transition="out" filter="fade">
                                      <p:cBhvr>
                                        <p:cTn id="9" dur="1000"/>
                                        <p:tgtEl>
                                          <p:spTgt spid="16"/>
                                        </p:tgtEl>
                                      </p:cBhvr>
                                    </p:animEffect>
                                    <p:set>
                                      <p:cBhvr>
                                        <p:cTn id="10" dur="1" fill="hold">
                                          <p:stCondLst>
                                            <p:cond delay="999"/>
                                          </p:stCondLst>
                                        </p:cTn>
                                        <p:tgtEl>
                                          <p:spTgt spid="16"/>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xEl>
                                              <p:pRg st="2" end="2"/>
                                            </p:txEl>
                                          </p:spTgt>
                                        </p:tgtEl>
                                        <p:attrNameLst>
                                          <p:attrName>style.visibility</p:attrName>
                                        </p:attrNameLst>
                                      </p:cBhvr>
                                      <p:to>
                                        <p:strVal val="visible"/>
                                      </p:to>
                                    </p:set>
                                    <p:animEffect transition="in" filter="fade">
                                      <p:cBhvr>
                                        <p:cTn id="16" dur="500"/>
                                        <p:tgtEl>
                                          <p:spTgt spid="15">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chemeClr val="bg2">
                      <a:lumMod val="60000"/>
                      <a:lumOff val="40000"/>
                    </a:schemeClr>
                  </a:solidFill>
                  <a:latin typeface="Trebuchet MS" pitchFamily="34" charset="0"/>
                </a:rPr>
                <a:t>Solitude </a:t>
              </a:r>
              <a:r>
                <a:rPr lang="en-US" sz="2800" i="0" dirty="0">
                  <a:solidFill>
                    <a:schemeClr val="bg2">
                      <a:lumMod val="60000"/>
                      <a:lumOff val="40000"/>
                    </a:schemeClr>
                  </a:solidFill>
                  <a:latin typeface="Trebuchet MS" pitchFamily="34" charset="0"/>
                </a:rPr>
                <a:t>or </a:t>
              </a:r>
              <a:r>
                <a:rPr lang="en-US" sz="2800" i="0" dirty="0" smtClean="0">
                  <a:solidFill>
                    <a:schemeClr val="bg2">
                      <a:lumMod val="60000"/>
                      <a:lumOff val="40000"/>
                    </a:schemeClr>
                  </a:solidFill>
                  <a:latin typeface="Trebuchet MS" pitchFamily="34" charset="0"/>
                </a:rPr>
                <a:t>Primitive and Unconfined Recreation</a:t>
              </a:r>
              <a:endParaRPr lang="en-US" sz="2800" i="0" dirty="0">
                <a:solidFill>
                  <a:schemeClr val="bg2">
                    <a:lumMod val="60000"/>
                    <a:lumOff val="40000"/>
                  </a:schemeClr>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sp>
        <p:nvSpPr>
          <p:cNvPr id="15" name="Rectangle 14"/>
          <p:cNvSpPr/>
          <p:nvPr/>
        </p:nvSpPr>
        <p:spPr>
          <a:xfrm>
            <a:off x="377371" y="3961928"/>
            <a:ext cx="3164115" cy="1938992"/>
          </a:xfrm>
          <a:prstGeom prst="rect">
            <a:avLst/>
          </a:prstGeom>
        </p:spPr>
        <p:txBody>
          <a:bodyPr wrap="square">
            <a:spAutoFit/>
          </a:bodyPr>
          <a:lstStyle/>
          <a:p>
            <a:pPr algn="r">
              <a:buFontTx/>
              <a:buNone/>
            </a:pPr>
            <a:r>
              <a:rPr lang="en-US" i="0" dirty="0" smtClean="0">
                <a:solidFill>
                  <a:srgbClr val="000000"/>
                </a:solidFill>
                <a:latin typeface="Trebuchet MS" pitchFamily="34" charset="0"/>
              </a:rPr>
              <a:t>May also be part of Natural quality</a:t>
            </a:r>
          </a:p>
          <a:p>
            <a:pPr algn="r">
              <a:buFontTx/>
              <a:buNone/>
            </a:pPr>
            <a:r>
              <a:rPr lang="en-US" i="0" dirty="0" smtClean="0">
                <a:solidFill>
                  <a:srgbClr val="000000"/>
                </a:solidFill>
                <a:latin typeface="Trebuchet MS" pitchFamily="34" charset="0"/>
              </a:rPr>
              <a:t>Cultural</a:t>
            </a:r>
          </a:p>
          <a:p>
            <a:pPr algn="r">
              <a:buFontTx/>
              <a:buNone/>
            </a:pPr>
            <a:r>
              <a:rPr lang="en-US" i="0" dirty="0" smtClean="0">
                <a:solidFill>
                  <a:srgbClr val="000000"/>
                </a:solidFill>
                <a:latin typeface="Trebuchet MS" pitchFamily="34" charset="0"/>
              </a:rPr>
              <a:t>Paleontological</a:t>
            </a:r>
          </a:p>
        </p:txBody>
      </p:sp>
      <p:sp>
        <p:nvSpPr>
          <p:cNvPr id="20" name="Slide Number Placeholder 19"/>
          <p:cNvSpPr>
            <a:spLocks noGrp="1"/>
          </p:cNvSpPr>
          <p:nvPr>
            <p:ph type="sldNum" sz="quarter" idx="12"/>
          </p:nvPr>
        </p:nvSpPr>
        <p:spPr/>
        <p:txBody>
          <a:bodyPr/>
          <a:lstStyle/>
          <a:p>
            <a:fld id="{139B58E7-F8C4-4FA1-8A92-A4E04551783C}" type="slidenum">
              <a:rPr lang="en-US" smtClean="0">
                <a:solidFill>
                  <a:srgbClr val="000000"/>
                </a:solidFill>
              </a:rPr>
              <a:pPr/>
              <a:t>35</a:t>
            </a:fld>
            <a:endParaRPr lang="en-US">
              <a:solidFill>
                <a:srgbClr val="000000"/>
              </a:solidFill>
            </a:endParaRPr>
          </a:p>
        </p:txBody>
      </p:sp>
      <p:pic>
        <p:nvPicPr>
          <p:cNvPr id="22" name="Picture 21" descr="Timbisha Shoshone in DEVA_cropped.jpg"/>
          <p:cNvPicPr>
            <a:picLocks noChangeAspect="1"/>
          </p:cNvPicPr>
          <p:nvPr/>
        </p:nvPicPr>
        <p:blipFill>
          <a:blip r:embed="rId3" cstate="email"/>
          <a:stretch>
            <a:fillRect/>
          </a:stretch>
        </p:blipFill>
        <p:spPr>
          <a:xfrm>
            <a:off x="3638732" y="3770136"/>
            <a:ext cx="4238172" cy="2877909"/>
          </a:xfrm>
          <a:prstGeom prst="rect">
            <a:avLst/>
          </a:prstGeom>
          <a:ln>
            <a:noFill/>
          </a:ln>
          <a:effectLst>
            <a:outerShdw blurRad="292100" dist="139700" dir="2700000" algn="tl" rotWithShape="0">
              <a:srgbClr val="333333">
                <a:alpha val="65000"/>
              </a:srgbClr>
            </a:outerShdw>
          </a:effectLst>
        </p:spPr>
      </p:pic>
      <p:pic>
        <p:nvPicPr>
          <p:cNvPr id="21" name="Picture 20" descr="Mine in Death Valley Wilderness.JPG"/>
          <p:cNvPicPr>
            <a:picLocks noChangeAspect="1"/>
          </p:cNvPicPr>
          <p:nvPr/>
        </p:nvPicPr>
        <p:blipFill>
          <a:blip r:embed="rId4" cstate="email"/>
          <a:stretch>
            <a:fillRect/>
          </a:stretch>
        </p:blipFill>
        <p:spPr>
          <a:xfrm>
            <a:off x="5486399" y="883064"/>
            <a:ext cx="2665049" cy="3553915"/>
          </a:xfrm>
          <a:prstGeom prst="rect">
            <a:avLst/>
          </a:prstGeom>
          <a:effectLst>
            <a:outerShdw blurRad="127000" dist="63500" dir="2700000" algn="ctr" rotWithShape="0">
              <a:srgbClr val="000000">
                <a:alpha val="43137"/>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chemeClr val="bg2">
                      <a:lumMod val="60000"/>
                      <a:lumOff val="40000"/>
                    </a:schemeClr>
                  </a:solidFill>
                  <a:latin typeface="Trebuchet MS" pitchFamily="34" charset="0"/>
                </a:rPr>
                <a:t>Solitude </a:t>
              </a:r>
              <a:r>
                <a:rPr lang="en-US" sz="2800" i="0" dirty="0">
                  <a:solidFill>
                    <a:schemeClr val="bg2">
                      <a:lumMod val="60000"/>
                      <a:lumOff val="40000"/>
                    </a:schemeClr>
                  </a:solidFill>
                  <a:latin typeface="Trebuchet MS" pitchFamily="34" charset="0"/>
                </a:rPr>
                <a:t>or </a:t>
              </a:r>
              <a:r>
                <a:rPr lang="en-US" sz="2800" i="0" dirty="0" smtClean="0">
                  <a:solidFill>
                    <a:schemeClr val="bg2">
                      <a:lumMod val="60000"/>
                      <a:lumOff val="40000"/>
                    </a:schemeClr>
                  </a:solidFill>
                  <a:latin typeface="Trebuchet MS" pitchFamily="34" charset="0"/>
                </a:rPr>
                <a:t>Primitive and Unconfined Recreation</a:t>
              </a:r>
              <a:endParaRPr lang="en-US" sz="2800" i="0" dirty="0">
                <a:solidFill>
                  <a:schemeClr val="bg2">
                    <a:lumMod val="60000"/>
                    <a:lumOff val="40000"/>
                  </a:schemeClr>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sp>
        <p:nvSpPr>
          <p:cNvPr id="15" name="Rectangle 14"/>
          <p:cNvSpPr/>
          <p:nvPr/>
        </p:nvSpPr>
        <p:spPr>
          <a:xfrm>
            <a:off x="14521" y="4218008"/>
            <a:ext cx="3570515" cy="1754326"/>
          </a:xfrm>
          <a:prstGeom prst="rect">
            <a:avLst/>
          </a:prstGeom>
        </p:spPr>
        <p:txBody>
          <a:bodyPr wrap="square">
            <a:spAutoFit/>
          </a:bodyPr>
          <a:lstStyle/>
          <a:p>
            <a:pPr algn="r">
              <a:buNone/>
            </a:pPr>
            <a:r>
              <a:rPr lang="en-US" i="0" dirty="0" smtClean="0">
                <a:solidFill>
                  <a:srgbClr val="000000"/>
                </a:solidFill>
                <a:latin typeface="Trebuchet MS" pitchFamily="34" charset="0"/>
              </a:rPr>
              <a:t>Loss of scientific knowledge</a:t>
            </a:r>
          </a:p>
          <a:p>
            <a:pPr algn="r">
              <a:buNone/>
            </a:pPr>
            <a:r>
              <a:rPr lang="en-US" i="0" dirty="0" smtClean="0">
                <a:solidFill>
                  <a:srgbClr val="000000"/>
                </a:solidFill>
                <a:latin typeface="Trebuchet MS" pitchFamily="34" charset="0"/>
              </a:rPr>
              <a:t>Loss of existence / bequest / spiritual</a:t>
            </a:r>
          </a:p>
        </p:txBody>
      </p:sp>
      <p:sp>
        <p:nvSpPr>
          <p:cNvPr id="19" name="TextBox 18"/>
          <p:cNvSpPr txBox="1"/>
          <p:nvPr/>
        </p:nvSpPr>
        <p:spPr>
          <a:xfrm>
            <a:off x="759977" y="3474139"/>
            <a:ext cx="3359889" cy="451406"/>
          </a:xfrm>
          <a:prstGeom prst="rect">
            <a:avLst/>
          </a:prstGeom>
          <a:noFill/>
        </p:spPr>
        <p:txBody>
          <a:bodyPr wrap="square" rtlCol="0">
            <a:spAutoFit/>
          </a:bodyPr>
          <a:lstStyle/>
          <a:p>
            <a:pPr marL="118872" lvl="1" indent="-118872" algn="l">
              <a:lnSpc>
                <a:spcPts val="2800"/>
              </a:lnSpc>
              <a:buNone/>
            </a:pPr>
            <a:r>
              <a:rPr lang="en-US" i="0" dirty="0" smtClean="0">
                <a:solidFill>
                  <a:srgbClr val="000000"/>
                </a:solidFill>
                <a:latin typeface="Trebuchet MS" pitchFamily="34" charset="0"/>
              </a:rPr>
              <a:t>Degraded by</a:t>
            </a:r>
          </a:p>
        </p:txBody>
      </p:sp>
      <p:pic>
        <p:nvPicPr>
          <p:cNvPr id="20" name="Picture 19" descr="Lisa only in FF.jpg"/>
          <p:cNvPicPr>
            <a:picLocks noChangeAspect="1"/>
          </p:cNvPicPr>
          <p:nvPr/>
        </p:nvPicPr>
        <p:blipFill>
          <a:blip r:embed="rId3" cstate="email"/>
          <a:stretch>
            <a:fillRect/>
          </a:stretch>
        </p:blipFill>
        <p:spPr>
          <a:xfrm>
            <a:off x="5100571" y="1709091"/>
            <a:ext cx="3598276" cy="4386906"/>
          </a:xfrm>
          <a:prstGeom prst="rect">
            <a:avLst/>
          </a:prstGeom>
          <a:ln>
            <a:noFill/>
          </a:ln>
          <a:effectLst>
            <a:outerShdw blurRad="292100" dist="139700" dir="2700000" algn="tl" rotWithShape="0">
              <a:srgbClr val="333333">
                <a:alpha val="65000"/>
              </a:srgbClr>
            </a:outerShdw>
          </a:effectLst>
        </p:spPr>
      </p:pic>
      <p:sp>
        <p:nvSpPr>
          <p:cNvPr id="17" name="Slide Number Placeholder 16"/>
          <p:cNvSpPr>
            <a:spLocks noGrp="1"/>
          </p:cNvSpPr>
          <p:nvPr>
            <p:ph type="sldNum" sz="quarter" idx="12"/>
          </p:nvPr>
        </p:nvSpPr>
        <p:spPr/>
        <p:txBody>
          <a:bodyPr/>
          <a:lstStyle/>
          <a:p>
            <a:fld id="{139B58E7-F8C4-4FA1-8A92-A4E04551783C}" type="slidenum">
              <a:rPr lang="en-US" smtClean="0">
                <a:solidFill>
                  <a:srgbClr val="000000"/>
                </a:solidFill>
              </a:rPr>
              <a:pPr/>
              <a:t>36</a:t>
            </a:fld>
            <a:endParaRPr lang="en-US">
              <a:solidFill>
                <a:srgbClr val="000000"/>
              </a:solidFill>
            </a:endParaRPr>
          </a:p>
        </p:txBody>
      </p:sp>
      <p:pic>
        <p:nvPicPr>
          <p:cNvPr id="18" name="Picture 17" descr="Timbisha Shoshone in DEVA_cropped.jpg"/>
          <p:cNvPicPr>
            <a:picLocks noChangeAspect="1"/>
          </p:cNvPicPr>
          <p:nvPr/>
        </p:nvPicPr>
        <p:blipFill>
          <a:blip r:embed="rId4" cstate="email"/>
          <a:stretch>
            <a:fillRect/>
          </a:stretch>
        </p:blipFill>
        <p:spPr>
          <a:xfrm>
            <a:off x="3730171" y="3122121"/>
            <a:ext cx="4980869" cy="3382234"/>
          </a:xfrm>
          <a:prstGeom prst="rect">
            <a:avLst/>
          </a:prstGeom>
          <a:ln>
            <a:noFill/>
          </a:ln>
          <a:effectLst>
            <a:outerShdw blurRad="292100" dist="139700" dir="2700000" algn="tl" rotWithShape="0">
              <a:srgbClr val="333333">
                <a:alpha val="65000"/>
              </a:srgbClr>
            </a:outerShdw>
          </a:effectLst>
        </p:spPr>
      </p:pic>
      <p:pic>
        <p:nvPicPr>
          <p:cNvPr id="22" name="Picture 21" descr="Mine in Death Valley Wilderness.JPG"/>
          <p:cNvPicPr>
            <a:picLocks noChangeAspect="1"/>
          </p:cNvPicPr>
          <p:nvPr/>
        </p:nvPicPr>
        <p:blipFill>
          <a:blip r:embed="rId5" cstate="email"/>
          <a:stretch>
            <a:fillRect/>
          </a:stretch>
        </p:blipFill>
        <p:spPr>
          <a:xfrm>
            <a:off x="5122939" y="1183510"/>
            <a:ext cx="3694716" cy="4927004"/>
          </a:xfrm>
          <a:prstGeom prst="rect">
            <a:avLst/>
          </a:prstGeom>
          <a:effectLst>
            <a:outerShdw blurRad="127000" dist="63500" dir="2700000" algn="ctr" rotWithShape="0">
              <a:srgbClr val="000000">
                <a:alpha val="43137"/>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par>
                                <p:cTn id="8" presetID="10" presetClass="exit" presetSubtype="0" fill="hold" nodeType="withEffect">
                                  <p:stCondLst>
                                    <p:cond delay="0"/>
                                  </p:stCondLst>
                                  <p:childTnLst>
                                    <p:animEffect transition="out" filter="fade">
                                      <p:cBhvr>
                                        <p:cTn id="9" dur="1000"/>
                                        <p:tgtEl>
                                          <p:spTgt spid="20"/>
                                        </p:tgtEl>
                                      </p:cBhvr>
                                    </p:animEffect>
                                    <p:set>
                                      <p:cBhvr>
                                        <p:cTn id="10" dur="1" fill="hold">
                                          <p:stCondLst>
                                            <p:cond delay="999"/>
                                          </p:stCondLst>
                                        </p:cTn>
                                        <p:tgtEl>
                                          <p:spTgt spid="2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childTnLst>
                                </p:cTn>
                              </p:par>
                              <p:par>
                                <p:cTn id="19" presetID="10" presetClass="exit" presetSubtype="0" fill="hold" nodeType="withEffect">
                                  <p:stCondLst>
                                    <p:cond delay="0"/>
                                  </p:stCondLst>
                                  <p:childTnLst>
                                    <p:animEffect transition="out" filter="fade">
                                      <p:cBhvr>
                                        <p:cTn id="20" dur="1000"/>
                                        <p:tgtEl>
                                          <p:spTgt spid="18"/>
                                        </p:tgtEl>
                                      </p:cBhvr>
                                    </p:animEffect>
                                    <p:set>
                                      <p:cBhvr>
                                        <p:cTn id="21"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Natural</a:t>
                  </a:r>
                  <a:endParaRPr lang="en-US" sz="2800" i="0" dirty="0">
                    <a:solidFill>
                      <a:schemeClr val="bg2">
                        <a:lumMod val="60000"/>
                        <a:lumOff val="40000"/>
                      </a:schemeClr>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Untrammeled</a:t>
                  </a:r>
                  <a:endParaRPr lang="en-US" sz="2800" i="0" dirty="0">
                    <a:solidFill>
                      <a:schemeClr val="bg2">
                        <a:lumMod val="60000"/>
                        <a:lumOff val="40000"/>
                      </a:schemeClr>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chemeClr val="bg2">
                        <a:lumMod val="60000"/>
                        <a:lumOff val="40000"/>
                      </a:schemeClr>
                    </a:solidFill>
                    <a:latin typeface="Trebuchet MS" pitchFamily="34" charset="0"/>
                  </a:rPr>
                  <a:t>Undeveloped</a:t>
                </a:r>
                <a:endParaRPr lang="en-US" sz="2800" i="0" dirty="0">
                  <a:solidFill>
                    <a:schemeClr val="bg2">
                      <a:lumMod val="60000"/>
                      <a:lumOff val="40000"/>
                    </a:schemeClr>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chemeClr val="bg2">
                      <a:lumMod val="60000"/>
                      <a:lumOff val="40000"/>
                    </a:schemeClr>
                  </a:solidFill>
                  <a:latin typeface="Trebuchet MS" pitchFamily="34" charset="0"/>
                </a:rPr>
                <a:t>Solitude </a:t>
              </a:r>
              <a:r>
                <a:rPr lang="en-US" sz="2800" i="0" dirty="0">
                  <a:solidFill>
                    <a:schemeClr val="bg2">
                      <a:lumMod val="60000"/>
                      <a:lumOff val="40000"/>
                    </a:schemeClr>
                  </a:solidFill>
                  <a:latin typeface="Trebuchet MS" pitchFamily="34" charset="0"/>
                </a:rPr>
                <a:t>or </a:t>
              </a:r>
              <a:r>
                <a:rPr lang="en-US" sz="2800" i="0" dirty="0" smtClean="0">
                  <a:solidFill>
                    <a:schemeClr val="bg2">
                      <a:lumMod val="60000"/>
                      <a:lumOff val="40000"/>
                    </a:schemeClr>
                  </a:solidFill>
                  <a:latin typeface="Trebuchet MS" pitchFamily="34" charset="0"/>
                </a:rPr>
                <a:t>Primitive and Unconfined Recreation</a:t>
              </a:r>
              <a:endParaRPr lang="en-US" sz="2800" i="0" dirty="0">
                <a:solidFill>
                  <a:schemeClr val="bg2">
                    <a:lumMod val="60000"/>
                    <a:lumOff val="40000"/>
                  </a:schemeClr>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sp>
        <p:nvSpPr>
          <p:cNvPr id="16" name="Text Box 5"/>
          <p:cNvSpPr txBox="1">
            <a:spLocks noChangeArrowheads="1"/>
          </p:cNvSpPr>
          <p:nvPr/>
        </p:nvSpPr>
        <p:spPr bwMode="auto">
          <a:xfrm>
            <a:off x="72572" y="5805710"/>
            <a:ext cx="8969829" cy="954107"/>
          </a:xfrm>
          <a:prstGeom prst="rect">
            <a:avLst/>
          </a:prstGeom>
          <a:noFill/>
          <a:ln w="9525">
            <a:noFill/>
            <a:miter lim="800000"/>
            <a:headEnd/>
            <a:tailEnd/>
          </a:ln>
          <a:effectLst/>
        </p:spPr>
        <p:txBody>
          <a:bodyPr wrap="square">
            <a:spAutoFit/>
          </a:bodyPr>
          <a:lstStyle/>
          <a:p>
            <a:pPr>
              <a:buFontTx/>
              <a:buNone/>
            </a:pPr>
            <a:r>
              <a:rPr lang="en-US" sz="2800" i="0" dirty="0" smtClean="0">
                <a:solidFill>
                  <a:srgbClr val="800000"/>
                </a:solidFill>
                <a:latin typeface="Trebuchet MS" pitchFamily="34" charset="0"/>
              </a:rPr>
              <a:t>Wilderness </a:t>
            </a:r>
            <a:r>
              <a:rPr lang="en-US" sz="2800" dirty="0" smtClean="0">
                <a:solidFill>
                  <a:srgbClr val="800000"/>
                </a:solidFill>
                <a:latin typeface="Trebuchet MS" pitchFamily="34" charset="0"/>
              </a:rPr>
              <a:t>may </a:t>
            </a:r>
            <a:r>
              <a:rPr lang="en-US" sz="2800" i="0" dirty="0" smtClean="0">
                <a:solidFill>
                  <a:srgbClr val="800000"/>
                </a:solidFill>
                <a:latin typeface="Trebuchet MS" pitchFamily="34" charset="0"/>
              </a:rPr>
              <a:t>have unique qualities which must be protected consistent with a </a:t>
            </a:r>
            <a:r>
              <a:rPr lang="en-US" sz="2800" dirty="0" smtClean="0">
                <a:solidFill>
                  <a:srgbClr val="800000"/>
                </a:solidFill>
                <a:latin typeface="Trebuchet MS" pitchFamily="34" charset="0"/>
              </a:rPr>
              <a:t>wilderness</a:t>
            </a:r>
            <a:r>
              <a:rPr lang="en-US" sz="2800" i="0" dirty="0" smtClean="0">
                <a:solidFill>
                  <a:srgbClr val="800000"/>
                </a:solidFill>
                <a:latin typeface="Trebuchet MS" pitchFamily="34" charset="0"/>
              </a:rPr>
              <a:t> context</a:t>
            </a:r>
          </a:p>
        </p:txBody>
      </p:sp>
      <p:pic>
        <p:nvPicPr>
          <p:cNvPr id="18" name="Picture 17" descr="forked stick shelter H_cropped.jpg"/>
          <p:cNvPicPr>
            <a:picLocks noChangeAspect="1"/>
          </p:cNvPicPr>
          <p:nvPr/>
        </p:nvPicPr>
        <p:blipFill>
          <a:blip r:embed="rId3" cstate="email"/>
          <a:stretch>
            <a:fillRect/>
          </a:stretch>
        </p:blipFill>
        <p:spPr>
          <a:xfrm>
            <a:off x="1335316" y="3535336"/>
            <a:ext cx="6473371" cy="2200345"/>
          </a:xfrm>
          <a:prstGeom prst="rect">
            <a:avLst/>
          </a:prstGeom>
          <a:ln>
            <a:noFill/>
          </a:ln>
          <a:effectLst>
            <a:outerShdw blurRad="292100" dist="139700" dir="2700000" algn="tl" rotWithShape="0">
              <a:srgbClr val="333333">
                <a:alpha val="65000"/>
              </a:srgbClr>
            </a:outerShdw>
          </a:effectLst>
        </p:spPr>
      </p:pic>
      <p:sp>
        <p:nvSpPr>
          <p:cNvPr id="15" name="Slide Number Placeholder 14"/>
          <p:cNvSpPr>
            <a:spLocks noGrp="1"/>
          </p:cNvSpPr>
          <p:nvPr>
            <p:ph type="sldNum" sz="quarter" idx="12"/>
          </p:nvPr>
        </p:nvSpPr>
        <p:spPr/>
        <p:txBody>
          <a:bodyPr/>
          <a:lstStyle/>
          <a:p>
            <a:fld id="{139B58E7-F8C4-4FA1-8A92-A4E04551783C}" type="slidenum">
              <a:rPr lang="en-US" smtClean="0">
                <a:solidFill>
                  <a:srgbClr val="000000"/>
                </a:solidFill>
              </a:rPr>
              <a:pPr/>
              <a:t>37</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2" name="Group 14"/>
          <p:cNvGrpSpPr/>
          <p:nvPr/>
        </p:nvGrpSpPr>
        <p:grpSpPr>
          <a:xfrm>
            <a:off x="499159" y="1024864"/>
            <a:ext cx="4537298" cy="2137677"/>
            <a:chOff x="499159" y="1024864"/>
            <a:chExt cx="4537298" cy="2137677"/>
          </a:xfrm>
        </p:grpSpPr>
        <p:grpSp>
          <p:nvGrpSpPr>
            <p:cNvPr id="3" name="Group 12"/>
            <p:cNvGrpSpPr/>
            <p:nvPr/>
          </p:nvGrpSpPr>
          <p:grpSpPr>
            <a:xfrm>
              <a:off x="499159" y="1024864"/>
              <a:ext cx="3143927" cy="1292927"/>
              <a:chOff x="499159" y="1315144"/>
              <a:chExt cx="3143927" cy="1292927"/>
            </a:xfrm>
          </p:grpSpPr>
          <p:grpSp>
            <p:nvGrpSpPr>
              <p:cNvPr id="4" name="Group 6"/>
              <p:cNvGrpSpPr/>
              <p:nvPr/>
            </p:nvGrpSpPr>
            <p:grpSpPr>
              <a:xfrm>
                <a:off x="499159" y="1315144"/>
                <a:ext cx="3143927" cy="922358"/>
                <a:chOff x="499159" y="1315144"/>
                <a:chExt cx="3143927" cy="922358"/>
              </a:xfrm>
            </p:grpSpPr>
            <p:sp>
              <p:nvSpPr>
                <p:cNvPr id="8" name="Text Box 2"/>
                <p:cNvSpPr txBox="1">
                  <a:spLocks noChangeArrowheads="1"/>
                </p:cNvSpPr>
                <p:nvPr/>
              </p:nvSpPr>
              <p:spPr bwMode="auto">
                <a:xfrm>
                  <a:off x="499159" y="1714282"/>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Natural</a:t>
                  </a:r>
                  <a:endParaRPr lang="en-US" sz="2800" i="0" dirty="0">
                    <a:solidFill>
                      <a:srgbClr val="000000"/>
                    </a:solidFill>
                    <a:latin typeface="Trebuchet MS" pitchFamily="34" charset="0"/>
                  </a:endParaRPr>
                </a:p>
              </p:txBody>
            </p:sp>
            <p:sp>
              <p:nvSpPr>
                <p:cNvPr id="10" name="Text Box 2"/>
                <p:cNvSpPr txBox="1">
                  <a:spLocks noChangeArrowheads="1"/>
                </p:cNvSpPr>
                <p:nvPr/>
              </p:nvSpPr>
              <p:spPr bwMode="auto">
                <a:xfrm>
                  <a:off x="506413" y="1315144"/>
                  <a:ext cx="3136673"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Untrammeled</a:t>
                  </a:r>
                  <a:endParaRPr lang="en-US" sz="2800" i="0" dirty="0">
                    <a:solidFill>
                      <a:srgbClr val="000000"/>
                    </a:solidFill>
                    <a:latin typeface="Trebuchet MS" pitchFamily="34" charset="0"/>
                  </a:endParaRPr>
                </a:p>
              </p:txBody>
            </p:sp>
          </p:grpSp>
          <p:sp>
            <p:nvSpPr>
              <p:cNvPr id="11" name="Text Box 1026"/>
              <p:cNvSpPr txBox="1">
                <a:spLocks noChangeArrowheads="1"/>
              </p:cNvSpPr>
              <p:nvPr/>
            </p:nvSpPr>
            <p:spPr bwMode="auto">
              <a:xfrm>
                <a:off x="509361" y="2084851"/>
                <a:ext cx="2567668" cy="523220"/>
              </a:xfrm>
              <a:prstGeom prst="rect">
                <a:avLst/>
              </a:prstGeom>
              <a:noFill/>
              <a:ln w="9525">
                <a:noFill/>
                <a:miter lim="800000"/>
                <a:headEnd/>
                <a:tailEnd/>
              </a:ln>
              <a:effectLst/>
            </p:spPr>
            <p:txBody>
              <a:bodyPr wrap="square">
                <a:spAutoFit/>
              </a:bodyPr>
              <a:lstStyle/>
              <a:p>
                <a:pPr marL="231775" indent="-231775" algn="l">
                  <a:buFontTx/>
                  <a:buNone/>
                </a:pPr>
                <a:r>
                  <a:rPr lang="en-US" sz="2800" i="0" dirty="0" smtClean="0">
                    <a:solidFill>
                      <a:srgbClr val="000000"/>
                    </a:solidFill>
                    <a:latin typeface="Trebuchet MS" pitchFamily="34" charset="0"/>
                  </a:rPr>
                  <a:t>Undeveloped</a:t>
                </a:r>
                <a:endParaRPr lang="en-US" sz="2800" i="0" dirty="0">
                  <a:solidFill>
                    <a:srgbClr val="000000"/>
                  </a:solidFill>
                  <a:latin typeface="Trebuchet MS" pitchFamily="34" charset="0"/>
                </a:endParaRPr>
              </a:p>
            </p:txBody>
          </p:sp>
        </p:grpSp>
        <p:sp>
          <p:nvSpPr>
            <p:cNvPr id="14" name="Text Box 2"/>
            <p:cNvSpPr txBox="1">
              <a:spLocks noChangeArrowheads="1"/>
            </p:cNvSpPr>
            <p:nvPr/>
          </p:nvSpPr>
          <p:spPr bwMode="auto">
            <a:xfrm>
              <a:off x="530226" y="2208434"/>
              <a:ext cx="4506231" cy="954107"/>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Solitude </a:t>
              </a:r>
              <a:r>
                <a:rPr lang="en-US" sz="2800" i="0" dirty="0">
                  <a:solidFill>
                    <a:srgbClr val="000000"/>
                  </a:solidFill>
                  <a:latin typeface="Trebuchet MS" pitchFamily="34" charset="0"/>
                </a:rPr>
                <a:t>or </a:t>
              </a:r>
              <a:r>
                <a:rPr lang="en-US" sz="2800" i="0" dirty="0" smtClean="0">
                  <a:solidFill>
                    <a:srgbClr val="000000"/>
                  </a:solidFill>
                  <a:latin typeface="Trebuchet MS" pitchFamily="34" charset="0"/>
                </a:rPr>
                <a:t>Primitive and Unconfined Recreation</a:t>
              </a:r>
              <a:endParaRPr lang="en-US" sz="2800" i="0" dirty="0">
                <a:solidFill>
                  <a:srgbClr val="000000"/>
                </a:solidFill>
                <a:latin typeface="Trebuchet MS" pitchFamily="34" charset="0"/>
              </a:endParaRPr>
            </a:p>
          </p:txBody>
        </p:sp>
      </p:grpSp>
      <p:sp>
        <p:nvSpPr>
          <p:cNvPr id="12" name="Text Box 2"/>
          <p:cNvSpPr txBox="1">
            <a:spLocks noChangeArrowheads="1"/>
          </p:cNvSpPr>
          <p:nvPr/>
        </p:nvSpPr>
        <p:spPr bwMode="auto">
          <a:xfrm>
            <a:off x="537486" y="3028478"/>
            <a:ext cx="4506231" cy="523220"/>
          </a:xfrm>
          <a:prstGeom prst="rect">
            <a:avLst/>
          </a:prstGeom>
          <a:noFill/>
          <a:ln w="9525">
            <a:noFill/>
            <a:miter lim="800000"/>
            <a:headEnd/>
            <a:tailEnd/>
          </a:ln>
          <a:effectLst/>
        </p:spPr>
        <p:txBody>
          <a:bodyPr wrap="square">
            <a:spAutoFit/>
          </a:bodyPr>
          <a:lstStyle/>
          <a:p>
            <a:pPr marL="347663" indent="-347663" algn="l">
              <a:buFontTx/>
              <a:buNone/>
            </a:pPr>
            <a:r>
              <a:rPr lang="en-US" sz="2800" i="0" dirty="0" smtClean="0">
                <a:solidFill>
                  <a:srgbClr val="000000"/>
                </a:solidFill>
                <a:latin typeface="Trebuchet MS" pitchFamily="34" charset="0"/>
              </a:rPr>
              <a:t>Unique</a:t>
            </a:r>
            <a:endParaRPr lang="en-US" sz="2800" i="0" dirty="0">
              <a:solidFill>
                <a:srgbClr val="000000"/>
              </a:solidFill>
              <a:latin typeface="Trebuchet MS" pitchFamily="34" charset="0"/>
            </a:endParaRPr>
          </a:p>
        </p:txBody>
      </p:sp>
      <p:pic>
        <p:nvPicPr>
          <p:cNvPr id="13" name="Picture 12" descr="rocks_islands-sealIMG_6259.jpg"/>
          <p:cNvPicPr>
            <a:picLocks noChangeAspect="1"/>
          </p:cNvPicPr>
          <p:nvPr/>
        </p:nvPicPr>
        <p:blipFill>
          <a:blip r:embed="rId3" cstate="email"/>
          <a:stretch>
            <a:fillRect/>
          </a:stretch>
        </p:blipFill>
        <p:spPr>
          <a:xfrm>
            <a:off x="3497943" y="3212036"/>
            <a:ext cx="5134639" cy="3277500"/>
          </a:xfrm>
          <a:prstGeom prst="rect">
            <a:avLst/>
          </a:prstGeom>
          <a:effectLst>
            <a:outerShdw blurRad="292100" dist="139700" dir="2700000" algn="ctr" rotWithShape="0">
              <a:srgbClr val="000000">
                <a:alpha val="65000"/>
              </a:srgbClr>
            </a:outerShdw>
          </a:effectLst>
        </p:spPr>
      </p:pic>
      <p:sp>
        <p:nvSpPr>
          <p:cNvPr id="16" name="Slide Number Placeholder 15"/>
          <p:cNvSpPr>
            <a:spLocks noGrp="1"/>
          </p:cNvSpPr>
          <p:nvPr>
            <p:ph type="sldNum" sz="quarter" idx="12"/>
          </p:nvPr>
        </p:nvSpPr>
        <p:spPr/>
        <p:txBody>
          <a:bodyPr/>
          <a:lstStyle/>
          <a:p>
            <a:fld id="{139B58E7-F8C4-4FA1-8A92-A4E04551783C}" type="slidenum">
              <a:rPr lang="en-US" smtClean="0">
                <a:solidFill>
                  <a:srgbClr val="000000"/>
                </a:solidFill>
              </a:rPr>
              <a:pPr/>
              <a:t>38</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8" name="Text Box 4"/>
          <p:cNvSpPr txBox="1">
            <a:spLocks noChangeArrowheads="1"/>
          </p:cNvSpPr>
          <p:nvPr/>
        </p:nvSpPr>
        <p:spPr bwMode="auto">
          <a:xfrm>
            <a:off x="2960914" y="1300163"/>
            <a:ext cx="5878285" cy="5724644"/>
          </a:xfrm>
          <a:prstGeom prst="rect">
            <a:avLst/>
          </a:prstGeom>
          <a:noFill/>
          <a:ln w="9525">
            <a:noFill/>
            <a:miter lim="800000"/>
            <a:headEnd/>
            <a:tailEnd/>
          </a:ln>
          <a:effectLst/>
        </p:spPr>
        <p:txBody>
          <a:bodyPr wrap="square">
            <a:spAutoFit/>
          </a:bodyPr>
          <a:lstStyle/>
          <a:p>
            <a:pPr marL="233363" indent="-233363" algn="l">
              <a:buFontTx/>
              <a:buNone/>
            </a:pPr>
            <a:r>
              <a:rPr lang="en-US" sz="2800" i="0" dirty="0">
                <a:solidFill>
                  <a:srgbClr val="000000"/>
                </a:solidFill>
                <a:latin typeface="Trebuchet MS" pitchFamily="34" charset="0"/>
              </a:rPr>
              <a:t>Five distinct and equally important qualities that are inter-related</a:t>
            </a:r>
          </a:p>
          <a:p>
            <a:pPr marL="233363" indent="-233363" algn="l">
              <a:buFontTx/>
              <a:buNone/>
            </a:pPr>
            <a:r>
              <a:rPr lang="en-US" sz="2800" i="0" dirty="0">
                <a:solidFill>
                  <a:srgbClr val="000000"/>
                </a:solidFill>
                <a:latin typeface="Trebuchet MS" pitchFamily="34" charset="0"/>
              </a:rPr>
              <a:t>Each wilderness may have unique aspects of all five qualities</a:t>
            </a:r>
          </a:p>
          <a:p>
            <a:pPr marL="233363" indent="-233363" algn="l">
              <a:buFontTx/>
              <a:buNone/>
            </a:pPr>
            <a:r>
              <a:rPr lang="en-US" sz="2800" i="0" dirty="0">
                <a:solidFill>
                  <a:srgbClr val="000000"/>
                </a:solidFill>
                <a:latin typeface="Trebuchet MS" pitchFamily="34" charset="0"/>
              </a:rPr>
              <a:t>Wilderness character is affected by stewardship decisions </a:t>
            </a:r>
            <a:r>
              <a:rPr lang="en-US" sz="2800" i="0" dirty="0" smtClean="0">
                <a:solidFill>
                  <a:srgbClr val="000000"/>
                </a:solidFill>
                <a:latin typeface="Trebuchet MS" pitchFamily="34" charset="0"/>
              </a:rPr>
              <a:t>to take action or not to take action</a:t>
            </a:r>
            <a:endParaRPr lang="en-US" sz="2800" i="0" dirty="0">
              <a:solidFill>
                <a:srgbClr val="000000"/>
              </a:solidFill>
              <a:latin typeface="Trebuchet MS" pitchFamily="34" charset="0"/>
            </a:endParaRPr>
          </a:p>
          <a:p>
            <a:pPr marL="233363" indent="-233363" algn="l">
              <a:buFontTx/>
              <a:buNone/>
            </a:pPr>
            <a:r>
              <a:rPr lang="en-US" sz="2800" i="0" dirty="0" smtClean="0">
                <a:solidFill>
                  <a:srgbClr val="000000"/>
                </a:solidFill>
                <a:latin typeface="Trebuchet MS" pitchFamily="34" charset="0"/>
              </a:rPr>
              <a:t>There are additional implications:</a:t>
            </a:r>
            <a:endParaRPr lang="en-US" sz="2800" i="0" dirty="0">
              <a:solidFill>
                <a:srgbClr val="000000"/>
              </a:solidFill>
              <a:latin typeface="Trebuchet MS" pitchFamily="34" charset="0"/>
            </a:endParaRPr>
          </a:p>
          <a:p>
            <a:pPr marL="233363" indent="-233363" algn="l">
              <a:buFontTx/>
              <a:buNone/>
            </a:pPr>
            <a:endParaRPr lang="en-US" i="0" dirty="0">
              <a:latin typeface="Verdana" pitchFamily="34" charset="0"/>
            </a:endParaRPr>
          </a:p>
          <a:p>
            <a:pPr marL="233363" indent="-233363" algn="l"/>
            <a:endParaRPr lang="en-US" b="0" i="0" dirty="0">
              <a:latin typeface="Verdana" pitchFamily="34" charset="0"/>
            </a:endParaRPr>
          </a:p>
        </p:txBody>
      </p:sp>
      <p:sp>
        <p:nvSpPr>
          <p:cNvPr id="4" name="Rectangle 2"/>
          <p:cNvSpPr txBox="1">
            <a:spLocks noChangeArrowheads="1"/>
          </p:cNvSpPr>
          <p:nvPr/>
        </p:nvSpPr>
        <p:spPr>
          <a:xfrm>
            <a:off x="449943" y="130626"/>
            <a:ext cx="7765143" cy="696688"/>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5" name="Picture 4" descr="anhinga &amp; flower_cropped.JPG"/>
          <p:cNvPicPr>
            <a:picLocks noChangeAspect="1"/>
          </p:cNvPicPr>
          <p:nvPr/>
        </p:nvPicPr>
        <p:blipFill>
          <a:blip r:embed="rId3" cstate="email"/>
          <a:stretch>
            <a:fillRect/>
          </a:stretch>
        </p:blipFill>
        <p:spPr>
          <a:xfrm>
            <a:off x="252392" y="986972"/>
            <a:ext cx="2550780" cy="5399315"/>
          </a:xfrm>
          <a:prstGeom prst="rect">
            <a:avLst/>
          </a:prstGeom>
          <a:ln>
            <a:noFill/>
          </a:ln>
          <a:effectLst>
            <a:outerShdw blurRad="292100" dist="139700" dir="2700000" algn="tl" rotWithShape="0">
              <a:srgbClr val="333333">
                <a:alpha val="65000"/>
              </a:srgbClr>
            </a:outerShdw>
          </a:effectLst>
        </p:spPr>
      </p:pic>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39</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6548">
                                            <p:txEl>
                                              <p:pRg st="1" end="1"/>
                                            </p:txEl>
                                          </p:spTgt>
                                        </p:tgtEl>
                                        <p:attrNameLst>
                                          <p:attrName>style.visibility</p:attrName>
                                        </p:attrNameLst>
                                      </p:cBhvr>
                                      <p:to>
                                        <p:strVal val="visible"/>
                                      </p:to>
                                    </p:set>
                                    <p:animEffect transition="in" filter="fade">
                                      <p:cBhvr>
                                        <p:cTn id="7" dur="500"/>
                                        <p:tgtEl>
                                          <p:spTgt spid="23654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6548">
                                            <p:txEl>
                                              <p:pRg st="2" end="2"/>
                                            </p:txEl>
                                          </p:spTgt>
                                        </p:tgtEl>
                                        <p:attrNameLst>
                                          <p:attrName>style.visibility</p:attrName>
                                        </p:attrNameLst>
                                      </p:cBhvr>
                                      <p:to>
                                        <p:strVal val="visible"/>
                                      </p:to>
                                    </p:set>
                                    <p:animEffect transition="in" filter="fade">
                                      <p:cBhvr>
                                        <p:cTn id="12" dur="500"/>
                                        <p:tgtEl>
                                          <p:spTgt spid="23654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6548">
                                            <p:txEl>
                                              <p:pRg st="3" end="3"/>
                                            </p:txEl>
                                          </p:spTgt>
                                        </p:tgtEl>
                                        <p:attrNameLst>
                                          <p:attrName>style.visibility</p:attrName>
                                        </p:attrNameLst>
                                      </p:cBhvr>
                                      <p:to>
                                        <p:strVal val="visible"/>
                                      </p:to>
                                    </p:set>
                                    <p:animEffect transition="in" filter="fade">
                                      <p:cBhvr>
                                        <p:cTn id="17" dur="500"/>
                                        <p:tgtEl>
                                          <p:spTgt spid="23654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3" name="Text Box 7"/>
          <p:cNvSpPr txBox="1">
            <a:spLocks noChangeArrowheads="1"/>
          </p:cNvSpPr>
          <p:nvPr/>
        </p:nvSpPr>
        <p:spPr bwMode="auto">
          <a:xfrm>
            <a:off x="3657600" y="1504915"/>
            <a:ext cx="4926013" cy="954107"/>
          </a:xfrm>
          <a:prstGeom prst="rect">
            <a:avLst/>
          </a:prstGeom>
          <a:noFill/>
          <a:ln w="9525">
            <a:noFill/>
            <a:miter lim="800000"/>
            <a:headEnd/>
            <a:tailEnd/>
          </a:ln>
          <a:effectLst/>
        </p:spPr>
        <p:txBody>
          <a:bodyPr wrap="square">
            <a:spAutoFit/>
          </a:bodyPr>
          <a:lstStyle/>
          <a:p>
            <a:pPr marL="231775" indent="-231775" algn="r">
              <a:buNone/>
            </a:pPr>
            <a:r>
              <a:rPr lang="en-US" sz="2800" b="0" i="0" dirty="0">
                <a:solidFill>
                  <a:srgbClr val="000000"/>
                </a:solidFill>
                <a:latin typeface="Trebuchet MS" pitchFamily="34" charset="0"/>
              </a:rPr>
              <a:t>Interagency Wilderness Character Monitoring </a:t>
            </a:r>
            <a:r>
              <a:rPr lang="en-US" sz="2800" b="0" i="0" dirty="0" smtClean="0">
                <a:solidFill>
                  <a:srgbClr val="000000"/>
                </a:solidFill>
                <a:latin typeface="Trebuchet MS" pitchFamily="34" charset="0"/>
              </a:rPr>
              <a:t>Team</a:t>
            </a:r>
            <a:endParaRPr lang="en-US" sz="2800" b="0" i="0" dirty="0">
              <a:solidFill>
                <a:srgbClr val="000000"/>
              </a:solidFill>
              <a:latin typeface="Trebuchet MS" pitchFamily="34" charset="0"/>
            </a:endParaRPr>
          </a:p>
        </p:txBody>
      </p:sp>
      <p:pic>
        <p:nvPicPr>
          <p:cNvPr id="178184" name="Picture 8" descr="[A] Schwabacher's Landing Sunrise"/>
          <p:cNvPicPr>
            <a:picLocks noChangeAspect="1" noChangeArrowheads="1"/>
          </p:cNvPicPr>
          <p:nvPr/>
        </p:nvPicPr>
        <p:blipFill>
          <a:blip r:embed="rId3" cstate="email"/>
          <a:srcRect/>
          <a:stretch>
            <a:fillRect/>
          </a:stretch>
        </p:blipFill>
        <p:spPr bwMode="auto">
          <a:xfrm>
            <a:off x="935038" y="4803775"/>
            <a:ext cx="7399337" cy="1763713"/>
          </a:xfrm>
          <a:prstGeom prst="rect">
            <a:avLst/>
          </a:prstGeom>
          <a:ln>
            <a:noFill/>
          </a:ln>
          <a:effectLst>
            <a:outerShdw blurRad="292100" dist="139700" dir="2700000" algn="tl" rotWithShape="0">
              <a:srgbClr val="333333">
                <a:alpha val="65000"/>
              </a:srgbClr>
            </a:outerShdw>
          </a:effectLst>
        </p:spPr>
      </p:pic>
      <p:sp>
        <p:nvSpPr>
          <p:cNvPr id="8" name="Rectangle 2"/>
          <p:cNvSpPr txBox="1">
            <a:spLocks noChangeArrowheads="1"/>
          </p:cNvSpPr>
          <p:nvPr/>
        </p:nvSpPr>
        <p:spPr>
          <a:xfrm>
            <a:off x="449943" y="130626"/>
            <a:ext cx="7322457" cy="1447800"/>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Monitoring Changes in</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Wilderness Character</a:t>
            </a:r>
          </a:p>
        </p:txBody>
      </p:sp>
      <p:pic>
        <p:nvPicPr>
          <p:cNvPr id="6" name="Picture 27" descr="GTR 212 Cover - Final copy"/>
          <p:cNvPicPr>
            <a:picLocks noChangeAspect="1" noChangeArrowheads="1"/>
          </p:cNvPicPr>
          <p:nvPr/>
        </p:nvPicPr>
        <p:blipFill>
          <a:blip r:embed="rId4" cstate="email"/>
          <a:srcRect/>
          <a:stretch>
            <a:fillRect/>
          </a:stretch>
        </p:blipFill>
        <p:spPr bwMode="auto">
          <a:xfrm>
            <a:off x="508000" y="1556043"/>
            <a:ext cx="3360549" cy="4598014"/>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fld id="{139B58E7-F8C4-4FA1-8A92-A4E04551783C}" type="slidenum">
              <a:rPr lang="en-US" smtClean="0">
                <a:solidFill>
                  <a:srgbClr val="000000"/>
                </a:solidFill>
              </a:rPr>
              <a:pPr/>
              <a:t>4</a:t>
            </a:fld>
            <a:endParaRPr lang="en-US">
              <a:solidFill>
                <a:srgbClr val="000000"/>
              </a:solidFill>
            </a:endParaRPr>
          </a:p>
        </p:txBody>
      </p:sp>
      <p:sp>
        <p:nvSpPr>
          <p:cNvPr id="7" name="TextBox 6"/>
          <p:cNvSpPr txBox="1"/>
          <p:nvPr/>
        </p:nvSpPr>
        <p:spPr>
          <a:xfrm>
            <a:off x="4872625" y="2567836"/>
            <a:ext cx="3043825" cy="1938992"/>
          </a:xfrm>
          <a:prstGeom prst="rect">
            <a:avLst/>
          </a:prstGeom>
          <a:noFill/>
        </p:spPr>
        <p:txBody>
          <a:bodyPr wrap="square" rtlCol="0">
            <a:spAutoFit/>
          </a:bodyPr>
          <a:lstStyle/>
          <a:p>
            <a:pPr algn="r">
              <a:spcBef>
                <a:spcPts val="0"/>
              </a:spcBef>
              <a:buNone/>
            </a:pPr>
            <a:r>
              <a:rPr lang="en-US" b="0" i="0" dirty="0" smtClean="0">
                <a:solidFill>
                  <a:srgbClr val="000000"/>
                </a:solidFill>
                <a:latin typeface="Trebuchet MS" pitchFamily="34" charset="0"/>
              </a:rPr>
              <a:t>2 from BLM</a:t>
            </a:r>
          </a:p>
          <a:p>
            <a:pPr algn="r">
              <a:spcBef>
                <a:spcPts val="0"/>
              </a:spcBef>
              <a:buNone/>
            </a:pPr>
            <a:r>
              <a:rPr lang="en-US" b="0" i="0" dirty="0" smtClean="0">
                <a:solidFill>
                  <a:srgbClr val="000000"/>
                </a:solidFill>
                <a:latin typeface="Trebuchet MS" pitchFamily="34" charset="0"/>
              </a:rPr>
              <a:t>2 from </a:t>
            </a:r>
            <a:r>
              <a:rPr lang="en-US" b="0" i="0" dirty="0" err="1" smtClean="0">
                <a:solidFill>
                  <a:srgbClr val="000000"/>
                </a:solidFill>
                <a:latin typeface="Trebuchet MS" pitchFamily="34" charset="0"/>
              </a:rPr>
              <a:t>FWS</a:t>
            </a:r>
            <a:endParaRPr lang="en-US" b="0" i="0" dirty="0" smtClean="0">
              <a:solidFill>
                <a:srgbClr val="000000"/>
              </a:solidFill>
              <a:latin typeface="Trebuchet MS" pitchFamily="34" charset="0"/>
            </a:endParaRPr>
          </a:p>
          <a:p>
            <a:pPr algn="r">
              <a:spcBef>
                <a:spcPts val="0"/>
              </a:spcBef>
              <a:buNone/>
            </a:pPr>
            <a:r>
              <a:rPr lang="en-US" b="0" i="0" dirty="0" smtClean="0">
                <a:solidFill>
                  <a:srgbClr val="000000"/>
                </a:solidFill>
                <a:latin typeface="Trebuchet MS" pitchFamily="34" charset="0"/>
              </a:rPr>
              <a:t>2 from FS</a:t>
            </a:r>
          </a:p>
          <a:p>
            <a:pPr algn="r">
              <a:spcBef>
                <a:spcPts val="0"/>
              </a:spcBef>
              <a:buNone/>
            </a:pPr>
            <a:r>
              <a:rPr lang="en-US" b="0" i="0" dirty="0" smtClean="0">
                <a:solidFill>
                  <a:srgbClr val="000000"/>
                </a:solidFill>
                <a:latin typeface="Trebuchet MS" pitchFamily="34" charset="0"/>
              </a:rPr>
              <a:t>2 from NPS</a:t>
            </a:r>
          </a:p>
          <a:p>
            <a:pPr algn="r">
              <a:spcBef>
                <a:spcPts val="0"/>
              </a:spcBef>
              <a:buNone/>
            </a:pPr>
            <a:r>
              <a:rPr lang="en-US" b="0" i="0" dirty="0" smtClean="0">
                <a:solidFill>
                  <a:srgbClr val="000000"/>
                </a:solidFill>
                <a:latin typeface="Trebuchet MS" pitchFamily="34" charset="0"/>
              </a:rPr>
              <a:t>1 from USGS</a:t>
            </a:r>
            <a:endParaRPr lang="en-US" b="0" i="0" dirty="0">
              <a:solidFill>
                <a:srgbClr val="000000"/>
              </a:solidFill>
              <a:latin typeface="Trebuchet MS" pitchFamily="34" charset="0"/>
            </a:endParaRP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5"/>
          <p:cNvSpPr txBox="1">
            <a:spLocks noChangeArrowheads="1"/>
          </p:cNvSpPr>
          <p:nvPr/>
        </p:nvSpPr>
        <p:spPr bwMode="auto">
          <a:xfrm>
            <a:off x="710221" y="3222827"/>
            <a:ext cx="3941308" cy="830997"/>
          </a:xfrm>
          <a:prstGeom prst="rect">
            <a:avLst/>
          </a:prstGeom>
          <a:noFill/>
          <a:ln w="9525">
            <a:noFill/>
            <a:miter lim="800000"/>
            <a:headEnd/>
            <a:tailEnd/>
          </a:ln>
        </p:spPr>
        <p:txBody>
          <a:bodyPr wrap="square">
            <a:spAutoFit/>
          </a:bodyPr>
          <a:lstStyle/>
          <a:p>
            <a:pPr algn="l">
              <a:buNone/>
            </a:pPr>
            <a:r>
              <a:rPr lang="en-US" b="0" i="0" dirty="0">
                <a:solidFill>
                  <a:srgbClr val="000000"/>
                </a:solidFill>
                <a:latin typeface="Trebuchet MS" pitchFamily="34" charset="0"/>
              </a:rPr>
              <a:t>Example: </a:t>
            </a:r>
            <a:r>
              <a:rPr lang="en-US" b="0" i="0" dirty="0" smtClean="0">
                <a:solidFill>
                  <a:srgbClr val="000000"/>
                </a:solidFill>
                <a:latin typeface="Trebuchet MS" pitchFamily="34" charset="0"/>
              </a:rPr>
              <a:t>eradicating non-native invasive species</a:t>
            </a:r>
            <a:endParaRPr lang="en-US" b="0" i="0" dirty="0">
              <a:solidFill>
                <a:srgbClr val="000000"/>
              </a:solidFill>
              <a:latin typeface="Trebuchet MS" pitchFamily="34" charset="0"/>
            </a:endParaRPr>
          </a:p>
        </p:txBody>
      </p:sp>
      <p:sp>
        <p:nvSpPr>
          <p:cNvPr id="26628" name="Text Box 6"/>
          <p:cNvSpPr txBox="1">
            <a:spLocks noChangeArrowheads="1"/>
          </p:cNvSpPr>
          <p:nvPr/>
        </p:nvSpPr>
        <p:spPr bwMode="auto">
          <a:xfrm>
            <a:off x="406400" y="4841865"/>
            <a:ext cx="8737600" cy="1015663"/>
          </a:xfrm>
          <a:prstGeom prst="rect">
            <a:avLst/>
          </a:prstGeom>
          <a:noFill/>
          <a:ln w="9525">
            <a:noFill/>
            <a:miter lim="800000"/>
            <a:headEnd/>
            <a:tailEnd/>
          </a:ln>
        </p:spPr>
        <p:txBody>
          <a:bodyPr wrap="square">
            <a:spAutoFit/>
          </a:bodyPr>
          <a:lstStyle/>
          <a:p>
            <a:pPr marL="233363" indent="-233363" algn="l">
              <a:buNone/>
            </a:pPr>
            <a:r>
              <a:rPr lang="en-US" b="0" i="0" dirty="0" smtClean="0">
                <a:solidFill>
                  <a:srgbClr val="000000"/>
                </a:solidFill>
                <a:latin typeface="Trebuchet MS" pitchFamily="34" charset="0"/>
              </a:rPr>
              <a:t>Control of exotic plants may improve the </a:t>
            </a:r>
            <a:r>
              <a:rPr lang="en-US" b="0" i="0" dirty="0" smtClean="0">
                <a:solidFill>
                  <a:srgbClr val="800000"/>
                </a:solidFill>
                <a:latin typeface="Trebuchet MS" pitchFamily="34" charset="0"/>
              </a:rPr>
              <a:t>Natural</a:t>
            </a:r>
            <a:r>
              <a:rPr lang="en-US" b="0" i="0" dirty="0" smtClean="0">
                <a:solidFill>
                  <a:srgbClr val="000000"/>
                </a:solidFill>
                <a:latin typeface="Trebuchet MS" pitchFamily="34" charset="0"/>
              </a:rPr>
              <a:t> quality</a:t>
            </a:r>
          </a:p>
          <a:p>
            <a:pPr marL="233363" indent="-233363" algn="l">
              <a:buNone/>
            </a:pPr>
            <a:r>
              <a:rPr lang="en-US" b="0" i="0" dirty="0" smtClean="0">
                <a:solidFill>
                  <a:srgbClr val="000000"/>
                </a:solidFill>
                <a:latin typeface="Trebuchet MS" pitchFamily="34" charset="0"/>
              </a:rPr>
              <a:t>Control of exotic plants degrades the </a:t>
            </a:r>
            <a:r>
              <a:rPr lang="en-US" b="0" i="0" dirty="0" smtClean="0">
                <a:solidFill>
                  <a:srgbClr val="800000"/>
                </a:solidFill>
                <a:latin typeface="Trebuchet MS" pitchFamily="34" charset="0"/>
              </a:rPr>
              <a:t>Untrammeled</a:t>
            </a:r>
            <a:r>
              <a:rPr lang="en-US" b="0" i="0" dirty="0" smtClean="0">
                <a:solidFill>
                  <a:srgbClr val="000000"/>
                </a:solidFill>
                <a:latin typeface="Trebuchet MS" pitchFamily="34" charset="0"/>
              </a:rPr>
              <a:t> quality</a:t>
            </a:r>
          </a:p>
        </p:txBody>
      </p:sp>
      <p:sp>
        <p:nvSpPr>
          <p:cNvPr id="7"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Implications for Management</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8" name="Text Box 7"/>
          <p:cNvSpPr txBox="1">
            <a:spLocks noChangeArrowheads="1"/>
          </p:cNvSpPr>
          <p:nvPr/>
        </p:nvSpPr>
        <p:spPr bwMode="auto">
          <a:xfrm>
            <a:off x="275770" y="1426936"/>
            <a:ext cx="4296229" cy="1384995"/>
          </a:xfrm>
          <a:prstGeom prst="rect">
            <a:avLst/>
          </a:prstGeom>
          <a:noFill/>
          <a:ln w="9525">
            <a:noFill/>
            <a:miter lim="800000"/>
            <a:headEnd/>
            <a:tailEnd/>
          </a:ln>
        </p:spPr>
        <p:txBody>
          <a:bodyPr wrap="square">
            <a:spAutoFit/>
          </a:bodyPr>
          <a:lstStyle/>
          <a:p>
            <a:pPr algn="l">
              <a:buFontTx/>
              <a:buNone/>
            </a:pPr>
            <a:r>
              <a:rPr lang="en-US" sz="2800" i="0" dirty="0">
                <a:solidFill>
                  <a:srgbClr val="800000"/>
                </a:solidFill>
                <a:latin typeface="Trebuchet MS" pitchFamily="34" charset="0"/>
              </a:rPr>
              <a:t>A </a:t>
            </a:r>
            <a:r>
              <a:rPr lang="en-US" sz="2800" i="0" dirty="0" smtClean="0">
                <a:solidFill>
                  <a:srgbClr val="800000"/>
                </a:solidFill>
                <a:latin typeface="Trebuchet MS" pitchFamily="34" charset="0"/>
              </a:rPr>
              <a:t>single action may improve one Quality while degrading another</a:t>
            </a:r>
            <a:endParaRPr lang="en-US" sz="2800" b="0" i="0" dirty="0">
              <a:solidFill>
                <a:srgbClr val="800000"/>
              </a:solidFill>
              <a:latin typeface="Trebuchet MS" pitchFamily="34" charset="0"/>
            </a:endParaRPr>
          </a:p>
        </p:txBody>
      </p:sp>
      <p:pic>
        <p:nvPicPr>
          <p:cNvPr id="11" name="Picture 8" descr="Hand spraying weeds #2"/>
          <p:cNvPicPr>
            <a:picLocks noChangeAspect="1" noChangeArrowheads="1"/>
          </p:cNvPicPr>
          <p:nvPr/>
        </p:nvPicPr>
        <p:blipFill>
          <a:blip r:embed="rId3" cstate="email"/>
          <a:srcRect/>
          <a:stretch>
            <a:fillRect/>
          </a:stretch>
        </p:blipFill>
        <p:spPr bwMode="auto">
          <a:xfrm>
            <a:off x="5063446" y="1576388"/>
            <a:ext cx="2353354" cy="2978520"/>
          </a:xfrm>
          <a:prstGeom prst="rect">
            <a:avLst/>
          </a:prstGeom>
          <a:noFill/>
          <a:effectLst>
            <a:outerShdw blurRad="127000" dist="63500" dir="2700000" algn="ctr" rotWithShape="0">
              <a:srgbClr val="000000">
                <a:alpha val="43137"/>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40</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500"/>
                                        <p:tgtEl>
                                          <p:spTgt spid="26627"/>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6628">
                                            <p:txEl>
                                              <p:pRg st="0" end="0"/>
                                            </p:txEl>
                                          </p:spTgt>
                                        </p:tgtEl>
                                        <p:attrNameLst>
                                          <p:attrName>style.visibility</p:attrName>
                                        </p:attrNameLst>
                                      </p:cBhvr>
                                      <p:to>
                                        <p:strVal val="visible"/>
                                      </p:to>
                                    </p:set>
                                    <p:animEffect transition="in" filter="fade">
                                      <p:cBhvr>
                                        <p:cTn id="15" dur="500"/>
                                        <p:tgtEl>
                                          <p:spTgt spid="2662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628">
                                            <p:txEl>
                                              <p:pRg st="1" end="1"/>
                                            </p:txEl>
                                          </p:spTgt>
                                        </p:tgtEl>
                                        <p:attrNameLst>
                                          <p:attrName>style.visibility</p:attrName>
                                        </p:attrNameLst>
                                      </p:cBhvr>
                                      <p:to>
                                        <p:strVal val="visible"/>
                                      </p:to>
                                    </p:set>
                                    <p:animEffect transition="in" filter="fade">
                                      <p:cBhvr>
                                        <p:cTn id="20" dur="500"/>
                                        <p:tgtEl>
                                          <p:spTgt spid="266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Implications for Management</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11" name="Picture 8" descr="Hand spraying weeds #2"/>
          <p:cNvPicPr>
            <a:picLocks noChangeAspect="1" noChangeArrowheads="1"/>
          </p:cNvPicPr>
          <p:nvPr/>
        </p:nvPicPr>
        <p:blipFill>
          <a:blip r:embed="rId3" cstate="email"/>
          <a:srcRect/>
          <a:stretch>
            <a:fillRect/>
          </a:stretch>
        </p:blipFill>
        <p:spPr bwMode="auto">
          <a:xfrm>
            <a:off x="5063446" y="1576388"/>
            <a:ext cx="2353354" cy="2978520"/>
          </a:xfrm>
          <a:prstGeom prst="rect">
            <a:avLst/>
          </a:prstGeom>
          <a:noFill/>
          <a:effectLst>
            <a:outerShdw blurRad="127000" dist="63500" dir="2700000" algn="ctr" rotWithShape="0">
              <a:srgbClr val="000000">
                <a:alpha val="43137"/>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41</a:t>
            </a:fld>
            <a:endParaRPr lang="en-US">
              <a:solidFill>
                <a:srgbClr val="000000"/>
              </a:solidFill>
            </a:endParaRPr>
          </a:p>
        </p:txBody>
      </p:sp>
      <p:grpSp>
        <p:nvGrpSpPr>
          <p:cNvPr id="24" name="Group 23"/>
          <p:cNvGrpSpPr/>
          <p:nvPr/>
        </p:nvGrpSpPr>
        <p:grpSpPr>
          <a:xfrm>
            <a:off x="325678" y="1784350"/>
            <a:ext cx="6138622" cy="4111629"/>
            <a:chOff x="325678" y="1784350"/>
            <a:chExt cx="6138622" cy="4111629"/>
          </a:xfrm>
        </p:grpSpPr>
        <p:sp>
          <p:nvSpPr>
            <p:cNvPr id="25" name="Text Box 14"/>
            <p:cNvSpPr txBox="1">
              <a:spLocks noChangeArrowheads="1"/>
            </p:cNvSpPr>
            <p:nvPr/>
          </p:nvSpPr>
          <p:spPr bwMode="auto">
            <a:xfrm>
              <a:off x="325678" y="2420938"/>
              <a:ext cx="1506298" cy="1569660"/>
            </a:xfrm>
            <a:prstGeom prst="rect">
              <a:avLst/>
            </a:prstGeom>
            <a:noFill/>
            <a:ln w="9525">
              <a:noFill/>
              <a:miter lim="800000"/>
              <a:headEnd/>
              <a:tailEnd/>
            </a:ln>
          </p:spPr>
          <p:txBody>
            <a:bodyPr wrap="square">
              <a:spAutoFit/>
            </a:bodyPr>
            <a:lstStyle/>
            <a:p>
              <a:pPr algn="r">
                <a:buNone/>
              </a:pPr>
              <a:r>
                <a:rPr lang="en-US" b="1" dirty="0">
                  <a:solidFill>
                    <a:srgbClr val="000000"/>
                  </a:solidFill>
                  <a:latin typeface="Trebuchet MS" pitchFamily="34" charset="0"/>
                </a:rPr>
                <a:t>Change Relative to </a:t>
              </a:r>
              <a:r>
                <a:rPr lang="en-US" b="1" dirty="0" smtClean="0">
                  <a:solidFill>
                    <a:srgbClr val="000000"/>
                  </a:solidFill>
                  <a:latin typeface="Trebuchet MS" pitchFamily="34" charset="0"/>
                </a:rPr>
                <a:t>2010 </a:t>
              </a:r>
              <a:r>
                <a:rPr lang="en-US" b="1" dirty="0">
                  <a:solidFill>
                    <a:srgbClr val="000000"/>
                  </a:solidFill>
                  <a:latin typeface="Trebuchet MS" pitchFamily="34" charset="0"/>
                </a:rPr>
                <a:t>Baseline</a:t>
              </a:r>
            </a:p>
          </p:txBody>
        </p:sp>
        <p:grpSp>
          <p:nvGrpSpPr>
            <p:cNvPr id="26" name="Group 34"/>
            <p:cNvGrpSpPr/>
            <p:nvPr/>
          </p:nvGrpSpPr>
          <p:grpSpPr>
            <a:xfrm>
              <a:off x="1927225" y="-588921"/>
              <a:ext cx="4537075" cy="6484906"/>
              <a:chOff x="1927225" y="-588921"/>
              <a:chExt cx="4537075" cy="6484906"/>
            </a:xfrm>
          </p:grpSpPr>
          <p:grpSp>
            <p:nvGrpSpPr>
              <p:cNvPr id="27" name="Group 16"/>
              <p:cNvGrpSpPr>
                <a:grpSpLocks/>
              </p:cNvGrpSpPr>
              <p:nvPr/>
            </p:nvGrpSpPr>
            <p:grpSpPr bwMode="auto">
              <a:xfrm>
                <a:off x="1927225" y="-588921"/>
                <a:ext cx="4537075" cy="1381"/>
                <a:chOff x="1307" y="1344"/>
                <a:chExt cx="3795" cy="1381"/>
              </a:xfrm>
            </p:grpSpPr>
            <p:sp>
              <p:nvSpPr>
                <p:cNvPr id="37" name="Line 4"/>
                <p:cNvSpPr>
                  <a:spLocks noChangeShapeType="1"/>
                </p:cNvSpPr>
                <p:nvPr/>
              </p:nvSpPr>
              <p:spPr bwMode="auto">
                <a:xfrm>
                  <a:off x="1308" y="2725"/>
                  <a:ext cx="3794" cy="0"/>
                </a:xfrm>
                <a:prstGeom prst="line">
                  <a:avLst/>
                </a:prstGeom>
                <a:noFill/>
                <a:ln w="28575">
                  <a:solidFill>
                    <a:srgbClr val="000066"/>
                  </a:solidFill>
                  <a:round/>
                  <a:headEnd/>
                  <a:tailEnd/>
                </a:ln>
              </p:spPr>
              <p:txBody>
                <a:bodyPr>
                  <a:spAutoFit/>
                </a:bodyPr>
                <a:lstStyle/>
                <a:p>
                  <a:endParaRPr lang="en-US"/>
                </a:p>
              </p:txBody>
            </p:sp>
            <p:sp>
              <p:nvSpPr>
                <p:cNvPr id="38" name="Line 8"/>
                <p:cNvSpPr>
                  <a:spLocks noChangeShapeType="1"/>
                </p:cNvSpPr>
                <p:nvPr/>
              </p:nvSpPr>
              <p:spPr bwMode="auto">
                <a:xfrm>
                  <a:off x="1307" y="1344"/>
                  <a:ext cx="0" cy="1381"/>
                </a:xfrm>
                <a:prstGeom prst="line">
                  <a:avLst/>
                </a:prstGeom>
                <a:noFill/>
                <a:ln w="28575">
                  <a:solidFill>
                    <a:srgbClr val="000066"/>
                  </a:solidFill>
                  <a:round/>
                  <a:headEnd/>
                  <a:tailEnd/>
                </a:ln>
              </p:spPr>
              <p:txBody>
                <a:bodyPr>
                  <a:spAutoFit/>
                </a:bodyPr>
                <a:lstStyle/>
                <a:p>
                  <a:endParaRPr lang="en-US"/>
                </a:p>
              </p:txBody>
            </p:sp>
          </p:grpSp>
          <p:sp>
            <p:nvSpPr>
              <p:cNvPr id="28" name="Text Box 6"/>
              <p:cNvSpPr txBox="1">
                <a:spLocks noChangeArrowheads="1"/>
              </p:cNvSpPr>
              <p:nvPr/>
            </p:nvSpPr>
            <p:spPr bwMode="auto">
              <a:xfrm>
                <a:off x="2192338" y="4298950"/>
                <a:ext cx="1089025" cy="461665"/>
              </a:xfrm>
              <a:prstGeom prst="rect">
                <a:avLst/>
              </a:prstGeom>
              <a:noFill/>
              <a:ln w="9525">
                <a:noFill/>
                <a:miter lim="800000"/>
                <a:headEnd/>
                <a:tailEnd/>
              </a:ln>
            </p:spPr>
            <p:txBody>
              <a:bodyPr>
                <a:spAutoFit/>
              </a:bodyPr>
              <a:lstStyle/>
              <a:p>
                <a:pPr algn="ctr">
                  <a:buNone/>
                </a:pPr>
                <a:r>
                  <a:rPr lang="en-US" dirty="0" smtClean="0">
                    <a:solidFill>
                      <a:srgbClr val="000000"/>
                    </a:solidFill>
                    <a:latin typeface="Calibri" pitchFamily="34" charset="0"/>
                  </a:rPr>
                  <a:t>2015</a:t>
                </a:r>
                <a:endParaRPr lang="en-US" dirty="0">
                  <a:solidFill>
                    <a:srgbClr val="000000"/>
                  </a:solidFill>
                  <a:latin typeface="Calibri" pitchFamily="34" charset="0"/>
                </a:endParaRPr>
              </a:p>
            </p:txBody>
          </p:sp>
          <p:sp>
            <p:nvSpPr>
              <p:cNvPr id="29" name="Text Box 9"/>
              <p:cNvSpPr txBox="1">
                <a:spLocks noChangeArrowheads="1"/>
              </p:cNvSpPr>
              <p:nvPr/>
            </p:nvSpPr>
            <p:spPr bwMode="auto">
              <a:xfrm>
                <a:off x="3544888" y="4284663"/>
                <a:ext cx="1089025" cy="461665"/>
              </a:xfrm>
              <a:prstGeom prst="rect">
                <a:avLst/>
              </a:prstGeom>
              <a:noFill/>
              <a:ln w="9525">
                <a:noFill/>
                <a:miter lim="800000"/>
                <a:headEnd/>
                <a:tailEnd/>
              </a:ln>
            </p:spPr>
            <p:txBody>
              <a:bodyPr>
                <a:spAutoFit/>
              </a:bodyPr>
              <a:lstStyle/>
              <a:p>
                <a:pPr algn="ctr">
                  <a:buNone/>
                </a:pPr>
                <a:r>
                  <a:rPr lang="en-US" dirty="0" smtClean="0">
                    <a:solidFill>
                      <a:srgbClr val="000000"/>
                    </a:solidFill>
                    <a:latin typeface="Calibri" pitchFamily="34" charset="0"/>
                  </a:rPr>
                  <a:t>2020</a:t>
                </a:r>
                <a:endParaRPr lang="en-US" dirty="0">
                  <a:solidFill>
                    <a:srgbClr val="000000"/>
                  </a:solidFill>
                  <a:latin typeface="Calibri" pitchFamily="34" charset="0"/>
                </a:endParaRPr>
              </a:p>
            </p:txBody>
          </p:sp>
          <p:sp>
            <p:nvSpPr>
              <p:cNvPr id="30" name="Text Box 10"/>
              <p:cNvSpPr txBox="1">
                <a:spLocks noChangeArrowheads="1"/>
              </p:cNvSpPr>
              <p:nvPr/>
            </p:nvSpPr>
            <p:spPr bwMode="auto">
              <a:xfrm>
                <a:off x="4899025" y="4271963"/>
                <a:ext cx="1089025" cy="461665"/>
              </a:xfrm>
              <a:prstGeom prst="rect">
                <a:avLst/>
              </a:prstGeom>
              <a:noFill/>
              <a:ln w="9525">
                <a:noFill/>
                <a:miter lim="800000"/>
                <a:headEnd/>
                <a:tailEnd/>
              </a:ln>
            </p:spPr>
            <p:txBody>
              <a:bodyPr>
                <a:spAutoFit/>
              </a:bodyPr>
              <a:lstStyle/>
              <a:p>
                <a:pPr algn="ctr">
                  <a:buNone/>
                </a:pPr>
                <a:r>
                  <a:rPr lang="en-US" dirty="0" smtClean="0">
                    <a:solidFill>
                      <a:srgbClr val="000000"/>
                    </a:solidFill>
                    <a:latin typeface="Calibri" pitchFamily="34" charset="0"/>
                  </a:rPr>
                  <a:t>2025</a:t>
                </a:r>
                <a:endParaRPr lang="en-US" dirty="0">
                  <a:solidFill>
                    <a:srgbClr val="000000"/>
                  </a:solidFill>
                  <a:latin typeface="Calibri" pitchFamily="34" charset="0"/>
                </a:endParaRPr>
              </a:p>
            </p:txBody>
          </p:sp>
          <p:grpSp>
            <p:nvGrpSpPr>
              <p:cNvPr id="31" name="Group 26"/>
              <p:cNvGrpSpPr>
                <a:grpSpLocks/>
              </p:cNvGrpSpPr>
              <p:nvPr/>
            </p:nvGrpSpPr>
            <p:grpSpPr bwMode="auto">
              <a:xfrm>
                <a:off x="2049467" y="4830771"/>
                <a:ext cx="3124202" cy="1065214"/>
                <a:chOff x="1627" y="3199"/>
                <a:chExt cx="1968" cy="671"/>
              </a:xfrm>
            </p:grpSpPr>
            <p:sp>
              <p:nvSpPr>
                <p:cNvPr id="32" name="Text Box 3"/>
                <p:cNvSpPr txBox="1">
                  <a:spLocks noChangeArrowheads="1"/>
                </p:cNvSpPr>
                <p:nvPr/>
              </p:nvSpPr>
              <p:spPr bwMode="auto">
                <a:xfrm>
                  <a:off x="1870" y="3228"/>
                  <a:ext cx="1662" cy="291"/>
                </a:xfrm>
                <a:prstGeom prst="rect">
                  <a:avLst/>
                </a:prstGeom>
                <a:noFill/>
                <a:ln w="9525">
                  <a:noFill/>
                  <a:miter lim="800000"/>
                  <a:headEnd/>
                  <a:tailEnd/>
                </a:ln>
              </p:spPr>
              <p:txBody>
                <a:bodyPr wrap="square">
                  <a:spAutoFit/>
                </a:bodyPr>
                <a:lstStyle/>
                <a:p>
                  <a:pPr algn="l">
                    <a:buNone/>
                  </a:pPr>
                  <a:r>
                    <a:rPr lang="en-US" b="0" i="0" dirty="0" smtClean="0">
                      <a:solidFill>
                        <a:srgbClr val="000000"/>
                      </a:solidFill>
                      <a:latin typeface="Trebuchet MS" pitchFamily="34" charset="0"/>
                    </a:rPr>
                    <a:t>Untrammeled</a:t>
                  </a:r>
                  <a:endParaRPr lang="en-US" b="0" i="0" dirty="0">
                    <a:solidFill>
                      <a:srgbClr val="000000"/>
                    </a:solidFill>
                    <a:latin typeface="Trebuchet MS" pitchFamily="34" charset="0"/>
                  </a:endParaRPr>
                </a:p>
              </p:txBody>
            </p:sp>
            <p:sp>
              <p:nvSpPr>
                <p:cNvPr id="33" name="Text Box 5"/>
                <p:cNvSpPr txBox="1">
                  <a:spLocks noChangeArrowheads="1"/>
                </p:cNvSpPr>
                <p:nvPr/>
              </p:nvSpPr>
              <p:spPr bwMode="auto">
                <a:xfrm>
                  <a:off x="1870" y="3579"/>
                  <a:ext cx="1725" cy="291"/>
                </a:xfrm>
                <a:prstGeom prst="rect">
                  <a:avLst/>
                </a:prstGeom>
                <a:noFill/>
                <a:ln w="9525">
                  <a:noFill/>
                  <a:miter lim="800000"/>
                  <a:headEnd/>
                  <a:tailEnd/>
                </a:ln>
              </p:spPr>
              <p:txBody>
                <a:bodyPr wrap="square">
                  <a:spAutoFit/>
                </a:bodyPr>
                <a:lstStyle/>
                <a:p>
                  <a:pPr algn="l">
                    <a:buNone/>
                  </a:pPr>
                  <a:r>
                    <a:rPr lang="en-US" b="0" i="0" dirty="0" smtClean="0">
                      <a:solidFill>
                        <a:srgbClr val="000000"/>
                      </a:solidFill>
                      <a:latin typeface="Trebuchet MS" pitchFamily="34" charset="0"/>
                    </a:rPr>
                    <a:t>Natural</a:t>
                  </a:r>
                  <a:endParaRPr lang="en-US" b="0" i="0" dirty="0">
                    <a:solidFill>
                      <a:srgbClr val="000000"/>
                    </a:solidFill>
                    <a:latin typeface="Trebuchet MS" pitchFamily="34" charset="0"/>
                  </a:endParaRPr>
                </a:p>
              </p:txBody>
            </p:sp>
            <p:grpSp>
              <p:nvGrpSpPr>
                <p:cNvPr id="34" name="Group 25"/>
                <p:cNvGrpSpPr>
                  <a:grpSpLocks/>
                </p:cNvGrpSpPr>
                <p:nvPr/>
              </p:nvGrpSpPr>
              <p:grpSpPr bwMode="auto">
                <a:xfrm>
                  <a:off x="1627" y="3199"/>
                  <a:ext cx="229" cy="614"/>
                  <a:chOff x="1627" y="3199"/>
                  <a:chExt cx="229" cy="614"/>
                </a:xfrm>
              </p:grpSpPr>
              <p:sp>
                <p:nvSpPr>
                  <p:cNvPr id="35" name="Rectangle 23"/>
                  <p:cNvSpPr>
                    <a:spLocks noChangeArrowheads="1"/>
                  </p:cNvSpPr>
                  <p:nvPr/>
                </p:nvSpPr>
                <p:spPr bwMode="auto">
                  <a:xfrm>
                    <a:off x="1627" y="3199"/>
                    <a:ext cx="229" cy="235"/>
                  </a:xfrm>
                  <a:prstGeom prst="rect">
                    <a:avLst/>
                  </a:prstGeom>
                  <a:solidFill>
                    <a:srgbClr val="993300"/>
                  </a:solidFill>
                  <a:ln w="9525">
                    <a:solidFill>
                      <a:srgbClr val="000066"/>
                    </a:solidFill>
                    <a:miter lim="800000"/>
                    <a:headEnd/>
                    <a:tailEnd/>
                  </a:ln>
                </p:spPr>
                <p:txBody>
                  <a:bodyPr anchor="ctr">
                    <a:spAutoFit/>
                  </a:bodyPr>
                  <a:lstStyle/>
                  <a:p>
                    <a:endParaRPr lang="en-US">
                      <a:latin typeface="Calibri" pitchFamily="34" charset="0"/>
                    </a:endParaRPr>
                  </a:p>
                </p:txBody>
              </p:sp>
              <p:sp>
                <p:nvSpPr>
                  <p:cNvPr id="36" name="Rectangle 24"/>
                  <p:cNvSpPr>
                    <a:spLocks noChangeArrowheads="1"/>
                  </p:cNvSpPr>
                  <p:nvPr/>
                </p:nvSpPr>
                <p:spPr bwMode="auto">
                  <a:xfrm>
                    <a:off x="1627" y="3578"/>
                    <a:ext cx="229" cy="235"/>
                  </a:xfrm>
                  <a:prstGeom prst="rect">
                    <a:avLst/>
                  </a:prstGeom>
                  <a:solidFill>
                    <a:srgbClr val="008000"/>
                  </a:solidFill>
                  <a:ln w="9525">
                    <a:solidFill>
                      <a:srgbClr val="000066"/>
                    </a:solidFill>
                    <a:miter lim="800000"/>
                    <a:headEnd/>
                    <a:tailEnd/>
                  </a:ln>
                </p:spPr>
                <p:txBody>
                  <a:bodyPr anchor="ctr">
                    <a:spAutoFit/>
                  </a:bodyPr>
                  <a:lstStyle/>
                  <a:p>
                    <a:endParaRPr lang="en-US">
                      <a:latin typeface="Calibri" pitchFamily="34" charset="0"/>
                    </a:endParaRPr>
                  </a:p>
                </p:txBody>
              </p:sp>
            </p:grpSp>
          </p:grpSp>
        </p:grpSp>
      </p:grpSp>
      <p:sp>
        <p:nvSpPr>
          <p:cNvPr id="39" name="Line 4"/>
          <p:cNvSpPr>
            <a:spLocks noChangeShapeType="1"/>
          </p:cNvSpPr>
          <p:nvPr/>
        </p:nvSpPr>
        <p:spPr bwMode="auto">
          <a:xfrm>
            <a:off x="1928421" y="4224338"/>
            <a:ext cx="4535879" cy="0"/>
          </a:xfrm>
          <a:prstGeom prst="line">
            <a:avLst/>
          </a:prstGeom>
          <a:noFill/>
          <a:ln w="28575">
            <a:solidFill>
              <a:srgbClr val="000066"/>
            </a:solidFill>
            <a:round/>
            <a:headEnd/>
            <a:tailEnd/>
          </a:ln>
        </p:spPr>
        <p:txBody>
          <a:bodyPr>
            <a:spAutoFit/>
          </a:bodyPr>
          <a:lstStyle/>
          <a:p>
            <a:endParaRPr lang="en-US"/>
          </a:p>
        </p:txBody>
      </p:sp>
      <p:sp>
        <p:nvSpPr>
          <p:cNvPr id="40" name="Line 8"/>
          <p:cNvSpPr>
            <a:spLocks noChangeShapeType="1"/>
          </p:cNvSpPr>
          <p:nvPr/>
        </p:nvSpPr>
        <p:spPr bwMode="auto">
          <a:xfrm>
            <a:off x="1927225" y="1784350"/>
            <a:ext cx="0" cy="2439988"/>
          </a:xfrm>
          <a:prstGeom prst="line">
            <a:avLst/>
          </a:prstGeom>
          <a:noFill/>
          <a:ln w="28575">
            <a:solidFill>
              <a:srgbClr val="000066"/>
            </a:solidFill>
            <a:round/>
            <a:headEnd/>
            <a:tailEnd/>
          </a:ln>
        </p:spPr>
        <p:txBody>
          <a:bodyPr>
            <a:spAutoFit/>
          </a:bodyPr>
          <a:lstStyle/>
          <a:p>
            <a:endParaRPr lang="en-US"/>
          </a:p>
        </p:txBody>
      </p:sp>
      <p:sp>
        <p:nvSpPr>
          <p:cNvPr id="41" name="Rectangle 17"/>
          <p:cNvSpPr>
            <a:spLocks noChangeArrowheads="1"/>
          </p:cNvSpPr>
          <p:nvPr/>
        </p:nvSpPr>
        <p:spPr bwMode="auto">
          <a:xfrm>
            <a:off x="2741613" y="3268663"/>
            <a:ext cx="363537" cy="941388"/>
          </a:xfrm>
          <a:prstGeom prst="rect">
            <a:avLst/>
          </a:prstGeom>
          <a:solidFill>
            <a:srgbClr val="008000"/>
          </a:solidFill>
          <a:ln w="9525">
            <a:solidFill>
              <a:srgbClr val="000066"/>
            </a:solidFill>
            <a:miter lim="800000"/>
            <a:headEnd/>
            <a:tailEnd/>
          </a:ln>
        </p:spPr>
        <p:txBody>
          <a:bodyPr anchor="ctr">
            <a:spAutoFit/>
          </a:bodyPr>
          <a:lstStyle/>
          <a:p>
            <a:endParaRPr lang="en-US">
              <a:latin typeface="Calibri" pitchFamily="34" charset="0"/>
            </a:endParaRPr>
          </a:p>
        </p:txBody>
      </p:sp>
      <p:grpSp>
        <p:nvGrpSpPr>
          <p:cNvPr id="42" name="Group 41"/>
          <p:cNvGrpSpPr/>
          <p:nvPr/>
        </p:nvGrpSpPr>
        <p:grpSpPr>
          <a:xfrm>
            <a:off x="2265711" y="1247949"/>
            <a:ext cx="3295651" cy="2962101"/>
            <a:chOff x="2278237" y="1247949"/>
            <a:chExt cx="3295651" cy="2962101"/>
          </a:xfrm>
        </p:grpSpPr>
        <p:sp>
          <p:nvSpPr>
            <p:cNvPr id="43" name="Rectangle 12"/>
            <p:cNvSpPr>
              <a:spLocks noChangeArrowheads="1"/>
            </p:cNvSpPr>
            <p:nvPr/>
          </p:nvSpPr>
          <p:spPr bwMode="auto">
            <a:xfrm>
              <a:off x="2376488" y="2501900"/>
              <a:ext cx="363537" cy="1708150"/>
            </a:xfrm>
            <a:prstGeom prst="rect">
              <a:avLst/>
            </a:prstGeom>
            <a:solidFill>
              <a:srgbClr val="993300"/>
            </a:solidFill>
            <a:ln w="9525">
              <a:solidFill>
                <a:srgbClr val="000066"/>
              </a:solidFill>
              <a:miter lim="800000"/>
              <a:headEnd/>
              <a:tailEnd/>
            </a:ln>
          </p:spPr>
          <p:txBody>
            <a:bodyPr anchor="ctr">
              <a:spAutoFit/>
            </a:bodyPr>
            <a:lstStyle/>
            <a:p>
              <a:endParaRPr lang="en-US" dirty="0">
                <a:latin typeface="Calibri" pitchFamily="34" charset="0"/>
              </a:endParaRPr>
            </a:p>
          </p:txBody>
        </p:sp>
        <p:sp>
          <p:nvSpPr>
            <p:cNvPr id="44" name="Text Box 13"/>
            <p:cNvSpPr txBox="1">
              <a:spLocks noChangeArrowheads="1"/>
            </p:cNvSpPr>
            <p:nvPr/>
          </p:nvSpPr>
          <p:spPr bwMode="auto">
            <a:xfrm>
              <a:off x="2295723" y="1268587"/>
              <a:ext cx="3235325" cy="646331"/>
            </a:xfrm>
            <a:prstGeom prst="rect">
              <a:avLst/>
            </a:prstGeom>
            <a:noFill/>
            <a:ln w="9525">
              <a:noFill/>
              <a:miter lim="800000"/>
              <a:headEnd/>
              <a:tailEnd/>
            </a:ln>
          </p:spPr>
          <p:txBody>
            <a:bodyPr>
              <a:spAutoFit/>
            </a:bodyPr>
            <a:lstStyle/>
            <a:p>
              <a:pPr>
                <a:buNone/>
              </a:pPr>
              <a:r>
                <a:rPr lang="en-US" sz="1800" dirty="0">
                  <a:solidFill>
                    <a:srgbClr val="000000"/>
                  </a:solidFill>
                  <a:latin typeface="Trebuchet MS" pitchFamily="34" charset="0"/>
                </a:rPr>
                <a:t>Spraying herbicides to eradicate nonnative plants</a:t>
              </a:r>
            </a:p>
          </p:txBody>
        </p:sp>
        <p:grpSp>
          <p:nvGrpSpPr>
            <p:cNvPr id="45" name="Group 35"/>
            <p:cNvGrpSpPr>
              <a:grpSpLocks/>
            </p:cNvGrpSpPr>
            <p:nvPr/>
          </p:nvGrpSpPr>
          <p:grpSpPr bwMode="auto">
            <a:xfrm>
              <a:off x="2278236" y="1247949"/>
              <a:ext cx="3295650" cy="1270000"/>
              <a:chOff x="1443" y="794"/>
              <a:chExt cx="2076" cy="800"/>
            </a:xfrm>
          </p:grpSpPr>
          <p:sp>
            <p:nvSpPr>
              <p:cNvPr id="46" name="Line 30"/>
              <p:cNvSpPr>
                <a:spLocks noChangeShapeType="1"/>
              </p:cNvSpPr>
              <p:nvPr/>
            </p:nvSpPr>
            <p:spPr bwMode="auto">
              <a:xfrm>
                <a:off x="1621" y="1270"/>
                <a:ext cx="4" cy="324"/>
              </a:xfrm>
              <a:prstGeom prst="line">
                <a:avLst/>
              </a:prstGeom>
              <a:noFill/>
              <a:ln w="28575">
                <a:solidFill>
                  <a:srgbClr val="000066"/>
                </a:solidFill>
                <a:round/>
                <a:headEnd/>
                <a:tailEnd type="triangle" w="med" len="med"/>
              </a:ln>
            </p:spPr>
            <p:txBody>
              <a:bodyPr wrap="square">
                <a:spAutoFit/>
              </a:bodyPr>
              <a:lstStyle/>
              <a:p>
                <a:endParaRPr lang="en-US"/>
              </a:p>
            </p:txBody>
          </p:sp>
          <p:sp>
            <p:nvSpPr>
              <p:cNvPr id="47" name="AutoShape 31"/>
              <p:cNvSpPr>
                <a:spLocks noChangeArrowheads="1"/>
              </p:cNvSpPr>
              <p:nvPr/>
            </p:nvSpPr>
            <p:spPr bwMode="auto">
              <a:xfrm>
                <a:off x="1443" y="794"/>
                <a:ext cx="2076" cy="485"/>
              </a:xfrm>
              <a:prstGeom prst="roundRect">
                <a:avLst>
                  <a:gd name="adj" fmla="val 16667"/>
                </a:avLst>
              </a:prstGeom>
              <a:noFill/>
              <a:ln w="28575">
                <a:solidFill>
                  <a:srgbClr val="000066"/>
                </a:solidFill>
                <a:round/>
                <a:headEnd/>
                <a:tailEnd/>
              </a:ln>
            </p:spPr>
            <p:txBody>
              <a:bodyPr wrap="none" anchor="ctr">
                <a:spAutoFit/>
              </a:bodyPr>
              <a:lstStyle/>
              <a:p>
                <a:endParaRPr lang="en-US">
                  <a:latin typeface="Calibri" pitchFamily="34" charset="0"/>
                </a:endParaRPr>
              </a:p>
            </p:txBody>
          </p:sp>
        </p:grpSp>
      </p:grpSp>
      <p:grpSp>
        <p:nvGrpSpPr>
          <p:cNvPr id="48" name="Group 39"/>
          <p:cNvGrpSpPr>
            <a:grpSpLocks/>
          </p:cNvGrpSpPr>
          <p:nvPr/>
        </p:nvGrpSpPr>
        <p:grpSpPr bwMode="auto">
          <a:xfrm>
            <a:off x="3735562" y="2454275"/>
            <a:ext cx="757238" cy="1755775"/>
            <a:chOff x="2361" y="1546"/>
            <a:chExt cx="477" cy="1106"/>
          </a:xfrm>
        </p:grpSpPr>
        <p:sp>
          <p:nvSpPr>
            <p:cNvPr id="49" name="Rectangle 18"/>
            <p:cNvSpPr>
              <a:spLocks noChangeArrowheads="1"/>
            </p:cNvSpPr>
            <p:nvPr/>
          </p:nvSpPr>
          <p:spPr bwMode="auto">
            <a:xfrm>
              <a:off x="2361" y="2135"/>
              <a:ext cx="247" cy="517"/>
            </a:xfrm>
            <a:prstGeom prst="rect">
              <a:avLst/>
            </a:prstGeom>
            <a:solidFill>
              <a:srgbClr val="993300"/>
            </a:solidFill>
            <a:ln w="9525">
              <a:solidFill>
                <a:srgbClr val="000066"/>
              </a:solidFill>
              <a:miter lim="800000"/>
              <a:headEnd/>
              <a:tailEnd/>
            </a:ln>
          </p:spPr>
          <p:txBody>
            <a:bodyPr anchor="ctr">
              <a:spAutoFit/>
            </a:bodyPr>
            <a:lstStyle/>
            <a:p>
              <a:endParaRPr lang="en-US">
                <a:latin typeface="Calibri" pitchFamily="34" charset="0"/>
              </a:endParaRPr>
            </a:p>
          </p:txBody>
        </p:sp>
        <p:sp>
          <p:nvSpPr>
            <p:cNvPr id="50" name="Rectangle 38"/>
            <p:cNvSpPr>
              <a:spLocks noChangeArrowheads="1"/>
            </p:cNvSpPr>
            <p:nvPr/>
          </p:nvSpPr>
          <p:spPr bwMode="auto">
            <a:xfrm>
              <a:off x="2609" y="1546"/>
              <a:ext cx="229" cy="1106"/>
            </a:xfrm>
            <a:prstGeom prst="rect">
              <a:avLst/>
            </a:prstGeom>
            <a:solidFill>
              <a:srgbClr val="008000"/>
            </a:solidFill>
            <a:ln w="9525">
              <a:solidFill>
                <a:srgbClr val="000066"/>
              </a:solidFill>
              <a:miter lim="800000"/>
              <a:headEnd/>
              <a:tailEnd/>
            </a:ln>
          </p:spPr>
          <p:txBody>
            <a:bodyPr anchor="ctr">
              <a:spAutoFit/>
            </a:bodyPr>
            <a:lstStyle/>
            <a:p>
              <a:endParaRPr lang="en-US">
                <a:latin typeface="Calibri" pitchFamily="34" charset="0"/>
              </a:endParaRPr>
            </a:p>
          </p:txBody>
        </p:sp>
      </p:grpSp>
      <p:sp>
        <p:nvSpPr>
          <p:cNvPr id="54" name="TextBox 53"/>
          <p:cNvSpPr txBox="1"/>
          <p:nvPr/>
        </p:nvSpPr>
        <p:spPr>
          <a:xfrm>
            <a:off x="4609578" y="2956143"/>
            <a:ext cx="1703540" cy="707886"/>
          </a:xfrm>
          <a:prstGeom prst="rect">
            <a:avLst/>
          </a:prstGeom>
          <a:noFill/>
        </p:spPr>
        <p:txBody>
          <a:bodyPr wrap="square" rtlCol="0">
            <a:spAutoFit/>
          </a:bodyPr>
          <a:lstStyle/>
          <a:p>
            <a:pPr>
              <a:buNone/>
            </a:pPr>
            <a:r>
              <a:rPr lang="en-US" sz="4000" dirty="0" smtClean="0">
                <a:solidFill>
                  <a:srgbClr val="800000"/>
                </a:solidFill>
                <a:latin typeface="Trebuchet MS" pitchFamily="34" charset="0"/>
              </a:rPr>
              <a:t>?</a:t>
            </a:r>
            <a:r>
              <a:rPr lang="en-US" sz="4000" dirty="0" smtClean="0">
                <a:latin typeface="Trebuchet MS" pitchFamily="34" charset="0"/>
              </a:rPr>
              <a:t> </a:t>
            </a:r>
            <a:r>
              <a:rPr lang="en-US" sz="4000" dirty="0" smtClean="0">
                <a:solidFill>
                  <a:srgbClr val="008000"/>
                </a:solidFill>
                <a:latin typeface="Trebuchet MS" pitchFamily="34" charset="0"/>
              </a:rPr>
              <a:t>?</a:t>
            </a:r>
            <a:endParaRPr lang="en-US" sz="4000" dirty="0">
              <a:solidFill>
                <a:srgbClr val="008000"/>
              </a:solidFill>
              <a:latin typeface="Trebuchet MS"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0"/>
                                  </p:stCondLst>
                                  <p:childTnLst>
                                    <p:animMotion origin="layout" path="M 4.72222E-6 2.75671E-6 L 0.18697 0.24907 " pathEditMode="relative" rAng="0" ptsTypes="AA">
                                      <p:cBhvr>
                                        <p:cTn id="6" dur="1000" fill="hold"/>
                                        <p:tgtEl>
                                          <p:spTgt spid="11"/>
                                        </p:tgtEl>
                                        <p:attrNameLst>
                                          <p:attrName>ppt_x</p:attrName>
                                          <p:attrName>ppt_y</p:attrName>
                                        </p:attrNameLst>
                                      </p:cBhvr>
                                      <p:rCtr x="93" y="124"/>
                                    </p:animMotion>
                                  </p:childTnLst>
                                </p:cTn>
                              </p:par>
                              <p:par>
                                <p:cTn id="7" presetID="10" presetClass="entr" presetSubtype="0" fill="hold" grpId="0" nodeType="withEffect">
                                  <p:stCondLst>
                                    <p:cond delay="500"/>
                                  </p:stCondLst>
                                  <p:childTnLst>
                                    <p:set>
                                      <p:cBhvr>
                                        <p:cTn id="8" dur="1" fill="hold">
                                          <p:stCondLst>
                                            <p:cond delay="0"/>
                                          </p:stCondLst>
                                        </p:cTn>
                                        <p:tgtEl>
                                          <p:spTgt spid="39"/>
                                        </p:tgtEl>
                                        <p:attrNameLst>
                                          <p:attrName>style.visibility</p:attrName>
                                        </p:attrNameLst>
                                      </p:cBhvr>
                                      <p:to>
                                        <p:strVal val="visible"/>
                                      </p:to>
                                    </p:set>
                                    <p:animEffect transition="in" filter="fade">
                                      <p:cBhvr>
                                        <p:cTn id="9" dur="500"/>
                                        <p:tgtEl>
                                          <p:spTgt spid="39"/>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par>
                                <p:cTn id="13" presetID="10" presetClass="entr" presetSubtype="0"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5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5"/>
          <p:cNvSpPr txBox="1">
            <a:spLocks noChangeArrowheads="1"/>
          </p:cNvSpPr>
          <p:nvPr/>
        </p:nvSpPr>
        <p:spPr bwMode="auto">
          <a:xfrm>
            <a:off x="622539" y="3085041"/>
            <a:ext cx="3941308" cy="830997"/>
          </a:xfrm>
          <a:prstGeom prst="rect">
            <a:avLst/>
          </a:prstGeom>
          <a:noFill/>
          <a:ln w="9525">
            <a:noFill/>
            <a:miter lim="800000"/>
            <a:headEnd/>
            <a:tailEnd/>
          </a:ln>
        </p:spPr>
        <p:txBody>
          <a:bodyPr wrap="square">
            <a:spAutoFit/>
          </a:bodyPr>
          <a:lstStyle/>
          <a:p>
            <a:pPr algn="l">
              <a:buNone/>
            </a:pPr>
            <a:r>
              <a:rPr lang="en-US" b="0" i="0" dirty="0">
                <a:solidFill>
                  <a:srgbClr val="000000"/>
                </a:solidFill>
                <a:latin typeface="Trebuchet MS" pitchFamily="34" charset="0"/>
              </a:rPr>
              <a:t>Example: </a:t>
            </a:r>
            <a:r>
              <a:rPr lang="en-US" b="0" i="0" dirty="0" smtClean="0">
                <a:solidFill>
                  <a:srgbClr val="000000"/>
                </a:solidFill>
                <a:latin typeface="Trebuchet MS" pitchFamily="34" charset="0"/>
              </a:rPr>
              <a:t>artificial water sources for desert wildlife</a:t>
            </a:r>
            <a:endParaRPr lang="en-US" b="0" i="0" dirty="0">
              <a:solidFill>
                <a:srgbClr val="000000"/>
              </a:solidFill>
              <a:latin typeface="Trebuchet MS" pitchFamily="34" charset="0"/>
            </a:endParaRPr>
          </a:p>
        </p:txBody>
      </p:sp>
      <p:sp>
        <p:nvSpPr>
          <p:cNvPr id="26628" name="Text Box 6"/>
          <p:cNvSpPr txBox="1">
            <a:spLocks noChangeArrowheads="1"/>
          </p:cNvSpPr>
          <p:nvPr/>
        </p:nvSpPr>
        <p:spPr bwMode="auto">
          <a:xfrm>
            <a:off x="406400" y="4464501"/>
            <a:ext cx="8737600" cy="2123658"/>
          </a:xfrm>
          <a:prstGeom prst="rect">
            <a:avLst/>
          </a:prstGeom>
          <a:noFill/>
          <a:ln w="9525">
            <a:noFill/>
            <a:miter lim="800000"/>
            <a:headEnd/>
            <a:tailEnd/>
          </a:ln>
        </p:spPr>
        <p:txBody>
          <a:bodyPr wrap="square">
            <a:spAutoFit/>
          </a:bodyPr>
          <a:lstStyle/>
          <a:p>
            <a:pPr marL="233363" indent="-233363" algn="l">
              <a:buNone/>
            </a:pPr>
            <a:r>
              <a:rPr lang="en-US" b="0" i="0" dirty="0" smtClean="0">
                <a:solidFill>
                  <a:srgbClr val="000000"/>
                </a:solidFill>
                <a:latin typeface="Trebuchet MS" pitchFamily="34" charset="0"/>
              </a:rPr>
              <a:t>Decision to manipulate degrades the </a:t>
            </a:r>
            <a:r>
              <a:rPr lang="en-US" b="0" i="0" dirty="0" smtClean="0">
                <a:solidFill>
                  <a:srgbClr val="800000"/>
                </a:solidFill>
                <a:latin typeface="Trebuchet MS" pitchFamily="34" charset="0"/>
              </a:rPr>
              <a:t>Untrammeled</a:t>
            </a:r>
            <a:r>
              <a:rPr lang="en-US" b="0" i="0" dirty="0" smtClean="0">
                <a:solidFill>
                  <a:srgbClr val="000000"/>
                </a:solidFill>
                <a:latin typeface="Trebuchet MS" pitchFamily="34" charset="0"/>
              </a:rPr>
              <a:t> quality</a:t>
            </a:r>
          </a:p>
          <a:p>
            <a:pPr marL="233363" indent="-233363" algn="l">
              <a:buNone/>
            </a:pPr>
            <a:r>
              <a:rPr lang="en-US" b="0" i="0" dirty="0" smtClean="0">
                <a:solidFill>
                  <a:srgbClr val="000000"/>
                </a:solidFill>
                <a:latin typeface="Trebuchet MS" pitchFamily="34" charset="0"/>
              </a:rPr>
              <a:t>Altered water use patterns may degrade the </a:t>
            </a:r>
            <a:r>
              <a:rPr lang="en-US" b="0" i="0" dirty="0" smtClean="0">
                <a:solidFill>
                  <a:srgbClr val="800000"/>
                </a:solidFill>
                <a:latin typeface="Trebuchet MS" pitchFamily="34" charset="0"/>
              </a:rPr>
              <a:t>Natural</a:t>
            </a:r>
            <a:r>
              <a:rPr lang="en-US" b="0" i="0" dirty="0" smtClean="0">
                <a:solidFill>
                  <a:srgbClr val="000000"/>
                </a:solidFill>
                <a:latin typeface="Trebuchet MS" pitchFamily="34" charset="0"/>
              </a:rPr>
              <a:t> quality</a:t>
            </a:r>
          </a:p>
          <a:p>
            <a:pPr marL="233363" indent="-233363" algn="l">
              <a:buNone/>
            </a:pPr>
            <a:r>
              <a:rPr lang="en-US" b="0" i="0" dirty="0" smtClean="0">
                <a:solidFill>
                  <a:srgbClr val="000000"/>
                </a:solidFill>
                <a:latin typeface="Trebuchet MS" pitchFamily="34" charset="0"/>
              </a:rPr>
              <a:t>Presence of the structure degrades the </a:t>
            </a:r>
            <a:r>
              <a:rPr lang="en-US" b="0" i="0" dirty="0" smtClean="0">
                <a:solidFill>
                  <a:srgbClr val="800000"/>
                </a:solidFill>
                <a:latin typeface="Trebuchet MS" pitchFamily="34" charset="0"/>
              </a:rPr>
              <a:t>Undeveloped</a:t>
            </a:r>
            <a:r>
              <a:rPr lang="en-US" b="0" i="0" dirty="0" smtClean="0">
                <a:solidFill>
                  <a:srgbClr val="000000"/>
                </a:solidFill>
                <a:latin typeface="Trebuchet MS" pitchFamily="34" charset="0"/>
              </a:rPr>
              <a:t> quality</a:t>
            </a:r>
          </a:p>
          <a:p>
            <a:pPr marL="233363" indent="-233363" algn="l">
              <a:buNone/>
            </a:pPr>
            <a:r>
              <a:rPr lang="en-US" b="0" i="0" dirty="0" smtClean="0">
                <a:solidFill>
                  <a:srgbClr val="000000"/>
                </a:solidFill>
                <a:latin typeface="Trebuchet MS" pitchFamily="34" charset="0"/>
              </a:rPr>
              <a:t>Bighorn survival may improve the </a:t>
            </a:r>
            <a:r>
              <a:rPr lang="en-US" b="0" i="0" dirty="0" smtClean="0">
                <a:solidFill>
                  <a:srgbClr val="800000"/>
                </a:solidFill>
                <a:latin typeface="Trebuchet MS" pitchFamily="34" charset="0"/>
              </a:rPr>
              <a:t>Natural</a:t>
            </a:r>
            <a:r>
              <a:rPr lang="en-US" b="0" i="0" dirty="0" smtClean="0">
                <a:solidFill>
                  <a:srgbClr val="000000"/>
                </a:solidFill>
                <a:latin typeface="Trebuchet MS" pitchFamily="34" charset="0"/>
              </a:rPr>
              <a:t> quality</a:t>
            </a:r>
          </a:p>
        </p:txBody>
      </p:sp>
      <p:sp>
        <p:nvSpPr>
          <p:cNvPr id="7"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Implications for Management</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8" name="Text Box 7"/>
          <p:cNvSpPr txBox="1">
            <a:spLocks noChangeArrowheads="1"/>
          </p:cNvSpPr>
          <p:nvPr/>
        </p:nvSpPr>
        <p:spPr bwMode="auto">
          <a:xfrm>
            <a:off x="275771" y="1426936"/>
            <a:ext cx="4151086" cy="1384995"/>
          </a:xfrm>
          <a:prstGeom prst="rect">
            <a:avLst/>
          </a:prstGeom>
          <a:noFill/>
          <a:ln w="9525">
            <a:noFill/>
            <a:miter lim="800000"/>
            <a:headEnd/>
            <a:tailEnd/>
          </a:ln>
        </p:spPr>
        <p:txBody>
          <a:bodyPr wrap="square">
            <a:spAutoFit/>
          </a:bodyPr>
          <a:lstStyle/>
          <a:p>
            <a:pPr algn="l">
              <a:buFontTx/>
              <a:buNone/>
            </a:pPr>
            <a:r>
              <a:rPr lang="en-US" sz="2800" i="0" dirty="0">
                <a:solidFill>
                  <a:srgbClr val="800000"/>
                </a:solidFill>
                <a:latin typeface="Trebuchet MS" pitchFamily="34" charset="0"/>
              </a:rPr>
              <a:t>A </a:t>
            </a:r>
            <a:r>
              <a:rPr lang="en-US" sz="2800" i="0" dirty="0" smtClean="0">
                <a:solidFill>
                  <a:srgbClr val="800000"/>
                </a:solidFill>
                <a:latin typeface="Trebuchet MS" pitchFamily="34" charset="0"/>
              </a:rPr>
              <a:t>single decision or action may degrade more than one Quality</a:t>
            </a:r>
            <a:endParaRPr lang="en-US" sz="2800" b="0" i="0" dirty="0">
              <a:solidFill>
                <a:srgbClr val="800000"/>
              </a:solidFill>
              <a:latin typeface="Trebuchet MS" pitchFamily="34" charset="0"/>
            </a:endParaRPr>
          </a:p>
        </p:txBody>
      </p:sp>
      <p:pic>
        <p:nvPicPr>
          <p:cNvPr id="9" name="Picture 5" descr="New 737 drinker - Kofa NWR in the wilderness - reduced size"/>
          <p:cNvPicPr>
            <a:picLocks noChangeAspect="1" noChangeArrowheads="1"/>
          </p:cNvPicPr>
          <p:nvPr/>
        </p:nvPicPr>
        <p:blipFill>
          <a:blip r:embed="rId3" cstate="email"/>
          <a:srcRect/>
          <a:stretch>
            <a:fillRect/>
          </a:stretch>
        </p:blipFill>
        <p:spPr bwMode="auto">
          <a:xfrm>
            <a:off x="4576081" y="1494971"/>
            <a:ext cx="3857400" cy="2832556"/>
          </a:xfrm>
          <a:prstGeom prst="rect">
            <a:avLst/>
          </a:prstGeom>
          <a:ln>
            <a:noFill/>
          </a:ln>
          <a:effectLst>
            <a:outerShdw blurRad="292100" dist="139700" dir="2700000" algn="tl" rotWithShape="0">
              <a:srgbClr val="333333">
                <a:alpha val="65000"/>
              </a:srgbClr>
            </a:outerShdw>
          </a:effectLst>
        </p:spPr>
      </p:pic>
      <p:sp>
        <p:nvSpPr>
          <p:cNvPr id="11" name="Slide Number Placeholder 10"/>
          <p:cNvSpPr>
            <a:spLocks noGrp="1"/>
          </p:cNvSpPr>
          <p:nvPr>
            <p:ph type="sldNum" sz="quarter" idx="12"/>
          </p:nvPr>
        </p:nvSpPr>
        <p:spPr/>
        <p:txBody>
          <a:bodyPr/>
          <a:lstStyle/>
          <a:p>
            <a:fld id="{139B58E7-F8C4-4FA1-8A92-A4E04551783C}" type="slidenum">
              <a:rPr lang="en-US" smtClean="0">
                <a:solidFill>
                  <a:srgbClr val="000000"/>
                </a:solidFill>
              </a:rPr>
              <a:pPr/>
              <a:t>42</a:t>
            </a:fld>
            <a:endParaRPr lang="en-US" dirty="0">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500"/>
                                        <p:tgtEl>
                                          <p:spTgt spid="2662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6628">
                                            <p:txEl>
                                              <p:pRg st="0" end="0"/>
                                            </p:txEl>
                                          </p:spTgt>
                                        </p:tgtEl>
                                        <p:attrNameLst>
                                          <p:attrName>style.visibility</p:attrName>
                                        </p:attrNameLst>
                                      </p:cBhvr>
                                      <p:to>
                                        <p:strVal val="visible"/>
                                      </p:to>
                                    </p:set>
                                    <p:animEffect transition="in" filter="fade">
                                      <p:cBhvr>
                                        <p:cTn id="15" dur="500"/>
                                        <p:tgtEl>
                                          <p:spTgt spid="2662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628">
                                            <p:txEl>
                                              <p:pRg st="1" end="1"/>
                                            </p:txEl>
                                          </p:spTgt>
                                        </p:tgtEl>
                                        <p:attrNameLst>
                                          <p:attrName>style.visibility</p:attrName>
                                        </p:attrNameLst>
                                      </p:cBhvr>
                                      <p:to>
                                        <p:strVal val="visible"/>
                                      </p:to>
                                    </p:set>
                                    <p:animEffect transition="in" filter="fade">
                                      <p:cBhvr>
                                        <p:cTn id="20" dur="500"/>
                                        <p:tgtEl>
                                          <p:spTgt spid="266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6628">
                                            <p:txEl>
                                              <p:pRg st="2" end="2"/>
                                            </p:txEl>
                                          </p:spTgt>
                                        </p:tgtEl>
                                        <p:attrNameLst>
                                          <p:attrName>style.visibility</p:attrName>
                                        </p:attrNameLst>
                                      </p:cBhvr>
                                      <p:to>
                                        <p:strVal val="visible"/>
                                      </p:to>
                                    </p:set>
                                    <p:animEffect transition="in" filter="fade">
                                      <p:cBhvr>
                                        <p:cTn id="25" dur="500"/>
                                        <p:tgtEl>
                                          <p:spTgt spid="26628">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628">
                                            <p:txEl>
                                              <p:pRg st="3" end="3"/>
                                            </p:txEl>
                                          </p:spTgt>
                                        </p:tgtEl>
                                        <p:attrNameLst>
                                          <p:attrName>style.visibility</p:attrName>
                                        </p:attrNameLst>
                                      </p:cBhvr>
                                      <p:to>
                                        <p:strVal val="visible"/>
                                      </p:to>
                                    </p:set>
                                    <p:animEffect transition="in" filter="fade">
                                      <p:cBhvr>
                                        <p:cTn id="30" dur="500"/>
                                        <p:tgtEl>
                                          <p:spTgt spid="2662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8"/>
          <p:cNvSpPr txBox="1">
            <a:spLocks/>
          </p:cNvSpPr>
          <p:nvPr/>
        </p:nvSpPr>
        <p:spPr>
          <a:xfrm>
            <a:off x="439045" y="1565122"/>
            <a:ext cx="4827183" cy="5292878"/>
          </a:xfrm>
          <a:prstGeom prst="rect">
            <a:avLst/>
          </a:prstGeom>
        </p:spPr>
        <p:txBody>
          <a:bodyPr>
            <a:normAutofit fontScale="92500" lnSpcReduction="10000"/>
          </a:bodyPr>
          <a:lstStyle/>
          <a:p>
            <a:pPr marL="342900" marR="0" lvl="0" indent="-342900" algn="l" defTabSz="914400" rtl="0" eaLnBrk="0" fontAlgn="base" latinLnBrk="0" hangingPunct="0">
              <a:lnSpc>
                <a:spcPct val="100000"/>
              </a:lnSpc>
              <a:spcBef>
                <a:spcPct val="20000"/>
              </a:spcBef>
              <a:spcAft>
                <a:spcPct val="0"/>
              </a:spcAft>
              <a:buClrTx/>
              <a:buSzTx/>
              <a:buNone/>
              <a:tabLst/>
              <a:defRPr/>
            </a:pPr>
            <a:r>
              <a:rPr kumimoji="0" lang="en-US" sz="2600" b="0" i="0" u="none" strike="noStrike" kern="0" cap="none" spc="0" normalizeH="0" baseline="0" noProof="0" dirty="0" smtClean="0">
                <a:ln>
                  <a:noFill/>
                </a:ln>
                <a:solidFill>
                  <a:schemeClr val="tx1"/>
                </a:solidFill>
                <a:effectLst/>
                <a:uLnTx/>
                <a:uFillTx/>
                <a:latin typeface="Trebuchet MS" pitchFamily="34" charset="0"/>
              </a:rPr>
              <a:t>Primary purpose is to improve on-the-ground wilderness stewardship</a:t>
            </a:r>
          </a:p>
          <a:p>
            <a:pPr marL="342900" marR="0" lvl="0" indent="-342900" algn="l" defTabSz="914400" rtl="0" eaLnBrk="0" fontAlgn="base" latinLnBrk="0" hangingPunct="0">
              <a:lnSpc>
                <a:spcPct val="100000"/>
              </a:lnSpc>
              <a:spcBef>
                <a:spcPct val="20000"/>
              </a:spcBef>
              <a:spcAft>
                <a:spcPct val="0"/>
              </a:spcAft>
              <a:buClrTx/>
              <a:buSzTx/>
              <a:buNone/>
              <a:tabLst/>
              <a:defRPr/>
            </a:pPr>
            <a:r>
              <a:rPr lang="en-US" sz="2600" b="0" i="0" kern="0" dirty="0" smtClean="0">
                <a:solidFill>
                  <a:schemeClr val="tx1"/>
                </a:solidFill>
                <a:latin typeface="Trebuchet MS" pitchFamily="34" charset="0"/>
              </a:rPr>
              <a:t>Applies to every wilderness</a:t>
            </a:r>
          </a:p>
          <a:p>
            <a:pPr marL="342900" marR="0" lvl="0" indent="-342900" algn="l" defTabSz="914400" rtl="0" eaLnBrk="0" fontAlgn="base" latinLnBrk="0" hangingPunct="0">
              <a:lnSpc>
                <a:spcPct val="100000"/>
              </a:lnSpc>
              <a:spcBef>
                <a:spcPct val="20000"/>
              </a:spcBef>
              <a:spcAft>
                <a:spcPct val="0"/>
              </a:spcAft>
              <a:buClrTx/>
              <a:buSzTx/>
              <a:buNone/>
              <a:tabLst/>
              <a:defRPr/>
            </a:pPr>
            <a:r>
              <a:rPr kumimoji="0" lang="en-US" sz="2600" b="0" i="0" u="none" strike="noStrike" kern="0" cap="none" spc="0" normalizeH="0" baseline="0" noProof="0" dirty="0" smtClean="0">
                <a:ln>
                  <a:noFill/>
                </a:ln>
                <a:solidFill>
                  <a:schemeClr val="tx1"/>
                </a:solidFill>
                <a:effectLst/>
                <a:uLnTx/>
                <a:uFillTx/>
                <a:latin typeface="Trebuchet MS" pitchFamily="34" charset="0"/>
              </a:rPr>
              <a:t>Provides a national assessment of trends</a:t>
            </a:r>
          </a:p>
          <a:p>
            <a:pPr marL="342900" marR="0" lvl="0" indent="-342900" algn="l" defTabSz="914400" rtl="0" eaLnBrk="0" fontAlgn="base" latinLnBrk="0" hangingPunct="0">
              <a:lnSpc>
                <a:spcPct val="100000"/>
              </a:lnSpc>
              <a:spcBef>
                <a:spcPct val="20000"/>
              </a:spcBef>
              <a:spcAft>
                <a:spcPct val="0"/>
              </a:spcAft>
              <a:buClrTx/>
              <a:buSzTx/>
              <a:buNone/>
              <a:tabLst/>
              <a:defRPr/>
            </a:pPr>
            <a:r>
              <a:rPr kumimoji="0" lang="en-US" sz="2600" b="0" i="0" u="none" strike="noStrike" kern="0" cap="none" spc="0" normalizeH="0" baseline="0" noProof="0" dirty="0" smtClean="0">
                <a:ln>
                  <a:noFill/>
                </a:ln>
                <a:solidFill>
                  <a:schemeClr val="tx1"/>
                </a:solidFill>
                <a:effectLst/>
                <a:uLnTx/>
                <a:uFillTx/>
                <a:latin typeface="Trebuchet MS" pitchFamily="34" charset="0"/>
              </a:rPr>
              <a:t>Uses 13 indicators that were selected to be relevant, credible, cost-efficient</a:t>
            </a:r>
          </a:p>
          <a:p>
            <a:pPr marL="342900" marR="0" lvl="0" indent="-342900" algn="l" defTabSz="914400" rtl="0" eaLnBrk="0" fontAlgn="base" latinLnBrk="0" hangingPunct="0">
              <a:lnSpc>
                <a:spcPct val="100000"/>
              </a:lnSpc>
              <a:spcBef>
                <a:spcPct val="20000"/>
              </a:spcBef>
              <a:spcAft>
                <a:spcPct val="0"/>
              </a:spcAft>
              <a:buClrTx/>
              <a:buSzTx/>
              <a:buNone/>
              <a:tabLst/>
              <a:defRPr/>
            </a:pPr>
            <a:r>
              <a:rPr kumimoji="0" lang="en-US" sz="2600" b="0" i="0" u="none" strike="noStrike" kern="0" cap="none" spc="0" normalizeH="0" baseline="0" noProof="0" dirty="0" smtClean="0">
                <a:ln>
                  <a:noFill/>
                </a:ln>
                <a:solidFill>
                  <a:schemeClr val="tx1"/>
                </a:solidFill>
                <a:effectLst/>
                <a:uLnTx/>
                <a:uFillTx/>
                <a:latin typeface="Trebuchet MS" pitchFamily="34" charset="0"/>
              </a:rPr>
              <a:t>Uses at</a:t>
            </a:r>
            <a:r>
              <a:rPr kumimoji="0" lang="en-US" sz="2600" b="0" i="0" u="none" strike="noStrike" kern="0" cap="none" spc="0" normalizeH="0" noProof="0" dirty="0" smtClean="0">
                <a:ln>
                  <a:noFill/>
                </a:ln>
                <a:solidFill>
                  <a:schemeClr val="tx1"/>
                </a:solidFill>
                <a:effectLst/>
                <a:uLnTx/>
                <a:uFillTx/>
                <a:latin typeface="Trebuchet MS" pitchFamily="34" charset="0"/>
              </a:rPr>
              <a:t> least one </a:t>
            </a:r>
            <a:r>
              <a:rPr kumimoji="0" lang="en-US" sz="2600" b="0" i="0" u="none" strike="noStrike" kern="0" cap="none" spc="0" normalizeH="0" baseline="0" noProof="0" dirty="0" smtClean="0">
                <a:ln>
                  <a:noFill/>
                </a:ln>
                <a:solidFill>
                  <a:schemeClr val="tx1"/>
                </a:solidFill>
                <a:effectLst/>
                <a:uLnTx/>
                <a:uFillTx/>
                <a:latin typeface="Trebuchet MS" pitchFamily="34" charset="0"/>
              </a:rPr>
              <a:t>measure per indicator</a:t>
            </a:r>
          </a:p>
          <a:p>
            <a:pPr marL="342900" marR="0" lvl="0" indent="-342900" algn="l" defTabSz="914400" rtl="0" eaLnBrk="0" fontAlgn="base" latinLnBrk="0" hangingPunct="0">
              <a:lnSpc>
                <a:spcPct val="100000"/>
              </a:lnSpc>
              <a:spcBef>
                <a:spcPct val="20000"/>
              </a:spcBef>
              <a:spcAft>
                <a:spcPct val="0"/>
              </a:spcAft>
              <a:buClrTx/>
              <a:buSzTx/>
              <a:buNone/>
              <a:tabLst/>
              <a:defRPr/>
            </a:pPr>
            <a:r>
              <a:rPr kumimoji="0" lang="en-US" sz="2600" b="0" i="0" u="none" strike="noStrike" kern="0" cap="none" spc="0" normalizeH="0" baseline="0" noProof="0" dirty="0" smtClean="0">
                <a:ln>
                  <a:noFill/>
                </a:ln>
                <a:solidFill>
                  <a:schemeClr val="tx1"/>
                </a:solidFill>
                <a:effectLst/>
                <a:uLnTx/>
                <a:uFillTx/>
                <a:latin typeface="Trebuchet MS" pitchFamily="34" charset="0"/>
              </a:rPr>
              <a:t>Uses data that already are (or should be) collected, or are available nationally</a:t>
            </a:r>
            <a:endParaRPr kumimoji="0" lang="en-US" b="0" i="0" u="none" strike="noStrike" kern="0" cap="none" spc="0" normalizeH="0" baseline="0" noProof="0" dirty="0">
              <a:ln>
                <a:noFill/>
              </a:ln>
              <a:solidFill>
                <a:schemeClr val="tx1"/>
              </a:solidFill>
              <a:effectLst/>
              <a:uLnTx/>
              <a:uFillTx/>
              <a:latin typeface="+mn-lt"/>
              <a:ea typeface="+mn-ea"/>
              <a:cs typeface="+mn-cs"/>
            </a:endParaRPr>
          </a:p>
        </p:txBody>
      </p:sp>
      <p:pic>
        <p:nvPicPr>
          <p:cNvPr id="353282" name="Picture 2" descr="GTR 212 Cover - Final copy"/>
          <p:cNvPicPr>
            <a:picLocks noChangeAspect="1" noChangeArrowheads="1"/>
          </p:cNvPicPr>
          <p:nvPr/>
        </p:nvPicPr>
        <p:blipFill>
          <a:blip r:embed="rId3" cstate="email"/>
          <a:srcRect/>
          <a:stretch>
            <a:fillRect/>
          </a:stretch>
        </p:blipFill>
        <p:spPr bwMode="auto">
          <a:xfrm>
            <a:off x="5193279" y="1589452"/>
            <a:ext cx="3587069" cy="4903878"/>
          </a:xfrm>
          <a:prstGeom prst="rect">
            <a:avLst/>
          </a:prstGeom>
          <a:noFill/>
          <a:ln w="9525">
            <a:solidFill>
              <a:schemeClr val="tx1"/>
            </a:solidFill>
            <a:miter lim="800000"/>
            <a:headEnd/>
            <a:tailEnd/>
          </a:ln>
        </p:spPr>
      </p:pic>
      <p:sp>
        <p:nvSpPr>
          <p:cNvPr id="9"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6" name="Slide Number Placeholder 5"/>
          <p:cNvSpPr>
            <a:spLocks noGrp="1"/>
          </p:cNvSpPr>
          <p:nvPr>
            <p:ph type="sldNum" sz="quarter" idx="12"/>
          </p:nvPr>
        </p:nvSpPr>
        <p:spPr/>
        <p:txBody>
          <a:bodyPr/>
          <a:lstStyle/>
          <a:p>
            <a:fld id="{139B58E7-F8C4-4FA1-8A92-A4E04551783C}" type="slidenum">
              <a:rPr lang="en-US" smtClean="0">
                <a:solidFill>
                  <a:srgbClr val="000000"/>
                </a:solidFill>
              </a:rPr>
              <a:pPr/>
              <a:t>43</a:t>
            </a:fld>
            <a:endParaRPr lang="en-US" dirty="0">
              <a:solidFill>
                <a:srgbClr val="000000"/>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fade">
                                      <p:cBhvr>
                                        <p:cTn id="3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aphicFrame>
        <p:nvGraphicFramePr>
          <p:cNvPr id="6" name="Table 5"/>
          <p:cNvGraphicFramePr>
            <a:graphicFrameLocks noGrp="1"/>
          </p:cNvGraphicFramePr>
          <p:nvPr/>
        </p:nvGraphicFramePr>
        <p:xfrm>
          <a:off x="304800" y="1597298"/>
          <a:ext cx="8519886" cy="3754120"/>
        </p:xfrm>
        <a:graphic>
          <a:graphicData uri="http://schemas.openxmlformats.org/drawingml/2006/table">
            <a:tbl>
              <a:tblPr firstRow="1" bandRow="1">
                <a:tableStyleId>{5940675A-B579-460E-94D1-54222C63F5DA}</a:tableStyleId>
              </a:tblPr>
              <a:tblGrid>
                <a:gridCol w="1960590"/>
                <a:gridCol w="1901307"/>
                <a:gridCol w="3185803"/>
                <a:gridCol w="1472186"/>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2560320">
                <a:tc>
                  <a:txBody>
                    <a:bodyPr/>
                    <a:lstStyle/>
                    <a:p>
                      <a:r>
                        <a:rPr lang="en-US" sz="1800" b="1" kern="1200" baseline="0" dirty="0" smtClean="0">
                          <a:solidFill>
                            <a:schemeClr val="tx1"/>
                          </a:solidFill>
                          <a:latin typeface="Trebuchet MS" pitchFamily="34" charset="0"/>
                          <a:ea typeface="+mn-ea"/>
                          <a:cs typeface="+mn-cs"/>
                        </a:rPr>
                        <a:t>Untrammeled</a:t>
                      </a:r>
                    </a:p>
                    <a:p>
                      <a:pPr marL="231775" indent="0"/>
                      <a:r>
                        <a:rPr lang="en-US" sz="1800" kern="1200" baseline="0" dirty="0" smtClean="0">
                          <a:solidFill>
                            <a:schemeClr val="tx1"/>
                          </a:solidFill>
                          <a:latin typeface="Trebuchet MS" pitchFamily="34" charset="0"/>
                          <a:ea typeface="+mn-ea"/>
                          <a:cs typeface="+mn-cs"/>
                        </a:rPr>
                        <a:t>Wilderness is essentially</a:t>
                      </a:r>
                    </a:p>
                    <a:p>
                      <a:pPr marL="231775" indent="0"/>
                      <a:r>
                        <a:rPr lang="en-US" sz="1800" kern="1200" baseline="0" dirty="0" smtClean="0">
                          <a:solidFill>
                            <a:schemeClr val="tx1"/>
                          </a:solidFill>
                          <a:latin typeface="Trebuchet MS" pitchFamily="34" charset="0"/>
                          <a:ea typeface="+mn-ea"/>
                          <a:cs typeface="+mn-cs"/>
                        </a:rPr>
                        <a:t>unhindered and free from</a:t>
                      </a:r>
                    </a:p>
                    <a:p>
                      <a:pPr marL="231775" indent="0"/>
                      <a:r>
                        <a:rPr lang="en-US" sz="1800" kern="1200" baseline="0" dirty="0" smtClean="0">
                          <a:solidFill>
                            <a:schemeClr val="tx1"/>
                          </a:solidFill>
                          <a:latin typeface="Trebuchet MS" pitchFamily="34" charset="0"/>
                          <a:ea typeface="+mn-ea"/>
                          <a:cs typeface="+mn-cs"/>
                        </a:rPr>
                        <a:t>modern human control or manipulation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smtClean="0">
                        <a:latin typeface="Trebuchet MS" pitchFamily="34" charset="0"/>
                      </a:endParaRPr>
                    </a:p>
                    <a:p>
                      <a:pPr marL="231775" indent="0"/>
                      <a:endParaRPr lang="en-US" dirty="0" smtClean="0">
                        <a:latin typeface="Trebuchet MS" pitchFamily="34" charset="0"/>
                      </a:endParaRPr>
                    </a:p>
                    <a:p>
                      <a:pPr marL="231775" indent="0"/>
                      <a:endParaRPr lang="en-US" dirty="0">
                        <a:latin typeface="Trebuchet MS" pitchFamily="34" charset="0"/>
                      </a:endParaRPr>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44</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aphicFrame>
        <p:nvGraphicFramePr>
          <p:cNvPr id="6" name="Table 5"/>
          <p:cNvGraphicFramePr>
            <a:graphicFrameLocks noGrp="1"/>
          </p:cNvGraphicFramePr>
          <p:nvPr/>
        </p:nvGraphicFramePr>
        <p:xfrm>
          <a:off x="304800" y="1597298"/>
          <a:ext cx="8519886" cy="3754120"/>
        </p:xfrm>
        <a:graphic>
          <a:graphicData uri="http://schemas.openxmlformats.org/drawingml/2006/table">
            <a:tbl>
              <a:tblPr firstRow="1" bandRow="1">
                <a:tableStyleId>{5940675A-B579-460E-94D1-54222C63F5DA}</a:tableStyleId>
              </a:tblPr>
              <a:tblGrid>
                <a:gridCol w="1960590"/>
                <a:gridCol w="1901307"/>
                <a:gridCol w="3185803"/>
                <a:gridCol w="1472186"/>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2560320">
                <a:tc>
                  <a:txBody>
                    <a:bodyPr/>
                    <a:lstStyle/>
                    <a:p>
                      <a:r>
                        <a:rPr lang="en-US" sz="1800" b="1" kern="1200" baseline="0" dirty="0" smtClean="0">
                          <a:solidFill>
                            <a:schemeClr val="tx1"/>
                          </a:solidFill>
                          <a:latin typeface="Trebuchet MS" pitchFamily="34" charset="0"/>
                          <a:ea typeface="+mn-ea"/>
                          <a:cs typeface="+mn-cs"/>
                        </a:rPr>
                        <a:t>Untrammeled</a:t>
                      </a:r>
                    </a:p>
                    <a:p>
                      <a:pPr marL="231775" indent="0"/>
                      <a:r>
                        <a:rPr lang="en-US" sz="1800" kern="1200" baseline="0" dirty="0" smtClean="0">
                          <a:solidFill>
                            <a:schemeClr val="tx1"/>
                          </a:solidFill>
                          <a:latin typeface="Trebuchet MS" pitchFamily="34" charset="0"/>
                          <a:ea typeface="+mn-ea"/>
                          <a:cs typeface="+mn-cs"/>
                        </a:rPr>
                        <a:t>Wilderness is essentially</a:t>
                      </a:r>
                    </a:p>
                    <a:p>
                      <a:pPr marL="231775" indent="0"/>
                      <a:r>
                        <a:rPr lang="en-US" sz="1800" kern="1200" baseline="0" dirty="0" smtClean="0">
                          <a:solidFill>
                            <a:schemeClr val="tx1"/>
                          </a:solidFill>
                          <a:latin typeface="Trebuchet MS" pitchFamily="34" charset="0"/>
                          <a:ea typeface="+mn-ea"/>
                          <a:cs typeface="+mn-cs"/>
                        </a:rPr>
                        <a:t>unhindered and free from</a:t>
                      </a:r>
                    </a:p>
                    <a:p>
                      <a:pPr marL="231775" indent="0"/>
                      <a:r>
                        <a:rPr lang="en-US" sz="1800" kern="1200" baseline="0" dirty="0" smtClean="0">
                          <a:solidFill>
                            <a:schemeClr val="tx1"/>
                          </a:solidFill>
                          <a:latin typeface="Trebuchet MS" pitchFamily="34" charset="0"/>
                          <a:ea typeface="+mn-ea"/>
                          <a:cs typeface="+mn-cs"/>
                        </a:rPr>
                        <a:t>modern human control or manipulation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a:txBody>
                    <a:bodyPr/>
                    <a:lstStyle/>
                    <a:p>
                      <a:r>
                        <a:rPr lang="en-US" sz="1800" b="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actions that</a:t>
                      </a:r>
                    </a:p>
                    <a:p>
                      <a:r>
                        <a:rPr lang="en-US" sz="1800" b="1" i="0" kern="1200" baseline="0" dirty="0" smtClean="0">
                          <a:solidFill>
                            <a:schemeClr val="tx1"/>
                          </a:solidFill>
                          <a:latin typeface="Trebuchet MS" pitchFamily="34" charset="0"/>
                          <a:ea typeface="+mn-ea"/>
                          <a:cs typeface="+mn-cs"/>
                        </a:rPr>
                        <a:t>control or manipulate </a:t>
                      </a:r>
                      <a:r>
                        <a:rPr lang="en-US" sz="1800" b="0" i="1" kern="1200" baseline="0" dirty="0" smtClean="0">
                          <a:solidFill>
                            <a:schemeClr val="tx1"/>
                          </a:solidFill>
                          <a:latin typeface="Trebuchet MS" pitchFamily="34" charset="0"/>
                          <a:ea typeface="+mn-ea"/>
                          <a:cs typeface="+mn-cs"/>
                        </a:rPr>
                        <a:t>the “earth and its</a:t>
                      </a:r>
                    </a:p>
                    <a:p>
                      <a:r>
                        <a:rPr lang="en-US" sz="1800" b="0" i="1" kern="1200" baseline="0" dirty="0" smtClean="0">
                          <a:solidFill>
                            <a:schemeClr val="tx1"/>
                          </a:solidFill>
                          <a:latin typeface="Trebuchet MS" pitchFamily="34" charset="0"/>
                          <a:ea typeface="+mn-ea"/>
                          <a:cs typeface="+mn-cs"/>
                        </a:rPr>
                        <a:t>community of life” inside wilderness?</a:t>
                      </a:r>
                    </a:p>
                    <a:p>
                      <a:endParaRPr lang="en-US" sz="1800" b="0" i="1" kern="1200" baseline="0" dirty="0" smtClean="0">
                        <a:solidFill>
                          <a:schemeClr val="tx1"/>
                        </a:solidFill>
                        <a:latin typeface="Trebuchet MS" pitchFamily="34" charset="0"/>
                        <a:ea typeface="+mn-ea"/>
                        <a:cs typeface="+mn-cs"/>
                      </a:endParaRP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45</a:t>
            </a:fld>
            <a:endParaRPr lang="en-US">
              <a:solidFill>
                <a:srgbClr val="000000"/>
              </a:solidFill>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304800" y="1597298"/>
          <a:ext cx="8519886" cy="3754120"/>
        </p:xfrm>
        <a:graphic>
          <a:graphicData uri="http://schemas.openxmlformats.org/drawingml/2006/table">
            <a:tbl>
              <a:tblPr firstRow="1" bandRow="1">
                <a:tableStyleId>{5940675A-B579-460E-94D1-54222C63F5DA}</a:tableStyleId>
              </a:tblPr>
              <a:tblGrid>
                <a:gridCol w="1960590"/>
                <a:gridCol w="1901307"/>
                <a:gridCol w="3185803"/>
                <a:gridCol w="1472186"/>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280160">
                <a:tc rowSpan="2">
                  <a:txBody>
                    <a:bodyPr/>
                    <a:lstStyle/>
                    <a:p>
                      <a:r>
                        <a:rPr lang="en-US" sz="1800" b="1" kern="1200" baseline="0" dirty="0" smtClean="0">
                          <a:solidFill>
                            <a:schemeClr val="tx1"/>
                          </a:solidFill>
                          <a:latin typeface="Trebuchet MS" pitchFamily="34" charset="0"/>
                          <a:ea typeface="+mn-ea"/>
                          <a:cs typeface="+mn-cs"/>
                        </a:rPr>
                        <a:t>Untrammeled</a:t>
                      </a:r>
                    </a:p>
                    <a:p>
                      <a:pPr marL="231775" indent="0"/>
                      <a:r>
                        <a:rPr lang="en-US" sz="1800" kern="1200" baseline="0" dirty="0" smtClean="0">
                          <a:solidFill>
                            <a:schemeClr val="tx1"/>
                          </a:solidFill>
                          <a:latin typeface="Trebuchet MS" pitchFamily="34" charset="0"/>
                          <a:ea typeface="+mn-ea"/>
                          <a:cs typeface="+mn-cs"/>
                        </a:rPr>
                        <a:t>Wilderness is essentially</a:t>
                      </a:r>
                    </a:p>
                    <a:p>
                      <a:pPr marL="231775" indent="0"/>
                      <a:r>
                        <a:rPr lang="en-US" sz="1800" kern="1200" baseline="0" dirty="0" smtClean="0">
                          <a:solidFill>
                            <a:schemeClr val="tx1"/>
                          </a:solidFill>
                          <a:latin typeface="Trebuchet MS" pitchFamily="34" charset="0"/>
                          <a:ea typeface="+mn-ea"/>
                          <a:cs typeface="+mn-cs"/>
                        </a:rPr>
                        <a:t>unhindered and free from</a:t>
                      </a:r>
                    </a:p>
                    <a:p>
                      <a:pPr marL="231775" indent="0"/>
                      <a:r>
                        <a:rPr lang="en-US" sz="1800" kern="1200" baseline="0" dirty="0" smtClean="0">
                          <a:solidFill>
                            <a:schemeClr val="tx1"/>
                          </a:solidFill>
                          <a:latin typeface="Trebuchet MS" pitchFamily="34" charset="0"/>
                          <a:ea typeface="+mn-ea"/>
                          <a:cs typeface="+mn-cs"/>
                        </a:rPr>
                        <a:t>modern human control or manipulation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b="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actions that</a:t>
                      </a:r>
                    </a:p>
                    <a:p>
                      <a:r>
                        <a:rPr lang="en-US" sz="1800" b="1" i="0" kern="1200" baseline="0" dirty="0" smtClean="0">
                          <a:solidFill>
                            <a:schemeClr val="tx1"/>
                          </a:solidFill>
                          <a:latin typeface="Trebuchet MS" pitchFamily="34" charset="0"/>
                          <a:ea typeface="+mn-ea"/>
                          <a:cs typeface="+mn-cs"/>
                        </a:rPr>
                        <a:t>control or manipulate </a:t>
                      </a:r>
                      <a:r>
                        <a:rPr lang="en-US" sz="1800" b="0" i="1" kern="1200" baseline="0" dirty="0" smtClean="0">
                          <a:solidFill>
                            <a:schemeClr val="tx1"/>
                          </a:solidFill>
                          <a:latin typeface="Trebuchet MS" pitchFamily="34" charset="0"/>
                          <a:ea typeface="+mn-ea"/>
                          <a:cs typeface="+mn-cs"/>
                        </a:rPr>
                        <a:t>the “earth and its</a:t>
                      </a:r>
                    </a:p>
                    <a:p>
                      <a:r>
                        <a:rPr lang="en-US" sz="1800" b="0" i="1" kern="1200" baseline="0" dirty="0" smtClean="0">
                          <a:solidFill>
                            <a:schemeClr val="tx1"/>
                          </a:solidFill>
                          <a:latin typeface="Trebuchet MS" pitchFamily="34" charset="0"/>
                          <a:ea typeface="+mn-ea"/>
                          <a:cs typeface="+mn-cs"/>
                        </a:rPr>
                        <a:t>community of life” inside wilderness?</a:t>
                      </a:r>
                    </a:p>
                    <a:p>
                      <a:endParaRPr lang="en-US" sz="1800" b="0" i="1" kern="1200" baseline="0" dirty="0" smtClean="0">
                        <a:solidFill>
                          <a:schemeClr val="tx1"/>
                        </a:solidFill>
                        <a:latin typeface="Trebuchet MS" pitchFamily="34" charset="0"/>
                        <a:ea typeface="+mn-ea"/>
                        <a:cs typeface="+mn-cs"/>
                      </a:endParaRP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Actions authorized by the Federal land manager that manipulate the biophysical environment</a:t>
                      </a:r>
                    </a:p>
                    <a:p>
                      <a:endParaRPr lang="en-US" sz="1800" kern="1200" baseline="0" dirty="0" smtClean="0">
                        <a:solidFill>
                          <a:schemeClr val="tx1"/>
                        </a:solidFill>
                        <a:latin typeface="Trebuchet MS" pitchFamily="34" charset="0"/>
                        <a:ea typeface="+mn-ea"/>
                        <a:cs typeface="+mn-cs"/>
                      </a:endParaRPr>
                    </a:p>
                    <a:p>
                      <a:endParaRPr lang="en-US" sz="1800" kern="1200" baseline="0" dirty="0" smtClean="0">
                        <a:solidFill>
                          <a:schemeClr val="tx1"/>
                        </a:solidFill>
                        <a:latin typeface="Trebuchet MS" pitchFamily="34" charset="0"/>
                        <a:ea typeface="+mn-ea"/>
                        <a:cs typeface="+mn-cs"/>
                      </a:endParaRPr>
                    </a:p>
                    <a:p>
                      <a:endParaRPr lang="en-US" dirty="0">
                        <a:latin typeface="Trebuchet MS" pitchFamily="34" charset="0"/>
                      </a:endParaRPr>
                    </a:p>
                  </a:txBody>
                  <a:tcPr/>
                </a:tc>
                <a:tc>
                  <a:txBody>
                    <a:bodyPr/>
                    <a:lstStyle/>
                    <a:p>
                      <a:endParaRPr lang="en-US" dirty="0">
                        <a:latin typeface="Trebuchet MS" pitchFamily="34" charset="0"/>
                      </a:endParaRPr>
                    </a:p>
                  </a:txBody>
                  <a:tcPr/>
                </a:tc>
              </a:tr>
              <a:tr h="1280160">
                <a:tc vMerge="1">
                  <a:txBody>
                    <a:bodyPr/>
                    <a:lstStyle/>
                    <a:p>
                      <a:endParaRPr lang="en-US" dirty="0"/>
                    </a:p>
                  </a:txBody>
                  <a:tcPr/>
                </a:tc>
                <a:tc vMerge="1">
                  <a:txBody>
                    <a:bodyPr/>
                    <a:lstStyle/>
                    <a:p>
                      <a:endParaRPr lang="en-US" dirty="0"/>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pic>
        <p:nvPicPr>
          <p:cNvPr id="9" name="Picture 8" descr="miascanyonfireplane2"/>
          <p:cNvPicPr>
            <a:picLocks noChangeAspect="1" noChangeArrowheads="1"/>
          </p:cNvPicPr>
          <p:nvPr/>
        </p:nvPicPr>
        <p:blipFill>
          <a:blip r:embed="rId3" cstate="email"/>
          <a:srcRect/>
          <a:stretch>
            <a:fillRect/>
          </a:stretch>
        </p:blipFill>
        <p:spPr bwMode="auto">
          <a:xfrm>
            <a:off x="212942" y="2291667"/>
            <a:ext cx="1826428" cy="2524570"/>
          </a:xfrm>
          <a:prstGeom prst="rect">
            <a:avLst/>
          </a:prstGeom>
          <a:ln>
            <a:noFill/>
          </a:ln>
          <a:effectLst>
            <a:outerShdw blurRad="292100" dist="139700" dir="2700000" algn="tl" rotWithShape="0">
              <a:srgbClr val="333333">
                <a:alpha val="65000"/>
              </a:srgbClr>
            </a:outerShdw>
          </a:effectLst>
        </p:spPr>
      </p:pic>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11" name="Picture 22" descr="Hand spraying weeds #2"/>
          <p:cNvPicPr>
            <a:picLocks noChangeAspect="1" noChangeArrowheads="1"/>
          </p:cNvPicPr>
          <p:nvPr/>
        </p:nvPicPr>
        <p:blipFill>
          <a:blip r:embed="rId4" cstate="email"/>
          <a:stretch>
            <a:fillRect/>
          </a:stretch>
        </p:blipFill>
        <p:spPr bwMode="auto">
          <a:xfrm>
            <a:off x="7064680" y="2298297"/>
            <a:ext cx="1827554" cy="2699588"/>
          </a:xfrm>
          <a:prstGeom prst="rect">
            <a:avLst/>
          </a:prstGeom>
          <a:ln>
            <a:noFill/>
          </a:ln>
          <a:effectLst>
            <a:outerShdw blurRad="292100" dist="139700" dir="2700000" algn="tl" rotWithShape="0">
              <a:srgbClr val="333333">
                <a:alpha val="65000"/>
              </a:srgbClr>
            </a:outerShdw>
          </a:effectLst>
        </p:spPr>
      </p:pic>
      <p:pic>
        <p:nvPicPr>
          <p:cNvPr id="10" name="Picture 5" descr="Drip torch - reduced size2"/>
          <p:cNvPicPr>
            <a:picLocks noChangeAspect="1" noChangeArrowheads="1"/>
          </p:cNvPicPr>
          <p:nvPr/>
        </p:nvPicPr>
        <p:blipFill>
          <a:blip r:embed="rId5" cstate="email">
            <a:lum bright="18000"/>
          </a:blip>
          <a:srcRect/>
          <a:stretch>
            <a:fillRect/>
          </a:stretch>
        </p:blipFill>
        <p:spPr bwMode="auto">
          <a:xfrm>
            <a:off x="2367771" y="2281226"/>
            <a:ext cx="1559592" cy="2253195"/>
          </a:xfrm>
          <a:prstGeom prst="rect">
            <a:avLst/>
          </a:prstGeom>
          <a:ln>
            <a:noFill/>
          </a:ln>
          <a:effectLst>
            <a:outerShdw blurRad="292100" dist="139700" dir="2700000" algn="tl" rotWithShape="0">
              <a:srgbClr val="333333">
                <a:alpha val="65000"/>
              </a:srgbClr>
            </a:outerShdw>
          </a:effectLst>
        </p:spPr>
      </p:pic>
      <p:pic>
        <p:nvPicPr>
          <p:cNvPr id="12" name="Picture 12" descr="800px-Canis_lupus_with_radio_collar"/>
          <p:cNvPicPr>
            <a:picLocks noChangeAspect="1" noChangeArrowheads="1"/>
          </p:cNvPicPr>
          <p:nvPr/>
        </p:nvPicPr>
        <p:blipFill>
          <a:blip r:embed="rId6" cstate="email"/>
          <a:srcRect/>
          <a:stretch>
            <a:fillRect/>
          </a:stretch>
        </p:blipFill>
        <p:spPr bwMode="auto">
          <a:xfrm>
            <a:off x="989557" y="4267579"/>
            <a:ext cx="2054268" cy="2411755"/>
          </a:xfrm>
          <a:prstGeom prst="rect">
            <a:avLst/>
          </a:prstGeom>
          <a:ln>
            <a:noFill/>
          </a:ln>
          <a:effectLst>
            <a:outerShdw blurRad="292100" dist="139700" dir="2700000" algn="tl" rotWithShape="0">
              <a:srgbClr val="333333">
                <a:alpha val="65000"/>
              </a:srgbClr>
            </a:outerShdw>
          </a:effectLst>
        </p:spPr>
      </p:pic>
      <p:pic>
        <p:nvPicPr>
          <p:cNvPr id="13" name="Picture 19" descr="Historic wolf kill in Yellowstone"/>
          <p:cNvPicPr>
            <a:picLocks noChangeAspect="1" noChangeArrowheads="1"/>
          </p:cNvPicPr>
          <p:nvPr/>
        </p:nvPicPr>
        <p:blipFill>
          <a:blip r:embed="rId7" cstate="email"/>
          <a:srcRect/>
          <a:stretch>
            <a:fillRect/>
          </a:stretch>
        </p:blipFill>
        <p:spPr bwMode="auto">
          <a:xfrm>
            <a:off x="5912284" y="4797064"/>
            <a:ext cx="2260859" cy="1847993"/>
          </a:xfrm>
          <a:prstGeom prst="rect">
            <a:avLst/>
          </a:prstGeom>
          <a:ln>
            <a:noFill/>
          </a:ln>
          <a:effectLst>
            <a:outerShdw blurRad="292100" dist="139700" dir="2700000" algn="tl" rotWithShape="0">
              <a:srgbClr val="333333">
                <a:alpha val="65000"/>
              </a:srgbClr>
            </a:outerShdw>
          </a:effectLst>
        </p:spPr>
      </p:pic>
      <p:sp>
        <p:nvSpPr>
          <p:cNvPr id="17" name="Slide Number Placeholder 16"/>
          <p:cNvSpPr>
            <a:spLocks noGrp="1"/>
          </p:cNvSpPr>
          <p:nvPr>
            <p:ph type="sldNum" sz="quarter" idx="12"/>
          </p:nvPr>
        </p:nvSpPr>
        <p:spPr/>
        <p:txBody>
          <a:bodyPr/>
          <a:lstStyle/>
          <a:p>
            <a:fld id="{139B58E7-F8C4-4FA1-8A92-A4E04551783C}" type="slidenum">
              <a:rPr lang="en-US" smtClean="0">
                <a:solidFill>
                  <a:srgbClr val="000000"/>
                </a:solidFill>
              </a:rPr>
              <a:pPr/>
              <a:t>46</a:t>
            </a:fld>
            <a:endParaRPr lang="en-US">
              <a:solidFill>
                <a:srgbClr val="000000"/>
              </a:solidFill>
            </a:endParaRPr>
          </a:p>
        </p:txBody>
      </p:sp>
      <p:pic>
        <p:nvPicPr>
          <p:cNvPr id="14" name="Picture 16" descr="stocking plane"/>
          <p:cNvPicPr>
            <a:picLocks noChangeAspect="1" noChangeArrowheads="1"/>
          </p:cNvPicPr>
          <p:nvPr/>
        </p:nvPicPr>
        <p:blipFill>
          <a:blip r:embed="rId8" cstate="email"/>
          <a:srcRect b="-11878"/>
          <a:stretch>
            <a:fillRect/>
          </a:stretch>
        </p:blipFill>
        <p:spPr bwMode="auto">
          <a:xfrm>
            <a:off x="3686782" y="3231714"/>
            <a:ext cx="3218593" cy="22797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nvGraphicFramePr>
        <p:xfrm>
          <a:off x="304800" y="1597298"/>
          <a:ext cx="8519886" cy="3754120"/>
        </p:xfrm>
        <a:graphic>
          <a:graphicData uri="http://schemas.openxmlformats.org/drawingml/2006/table">
            <a:tbl>
              <a:tblPr firstRow="1" bandRow="1">
                <a:tableStyleId>{5940675A-B579-460E-94D1-54222C63F5DA}</a:tableStyleId>
              </a:tblPr>
              <a:tblGrid>
                <a:gridCol w="1960590"/>
                <a:gridCol w="1901307"/>
                <a:gridCol w="3185803"/>
                <a:gridCol w="1472186"/>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280160">
                <a:tc rowSpan="2">
                  <a:txBody>
                    <a:bodyPr/>
                    <a:lstStyle/>
                    <a:p>
                      <a:r>
                        <a:rPr lang="en-US" sz="1800" b="1" kern="1200" baseline="0" dirty="0" smtClean="0">
                          <a:solidFill>
                            <a:schemeClr val="tx1"/>
                          </a:solidFill>
                          <a:latin typeface="Trebuchet MS" pitchFamily="34" charset="0"/>
                          <a:ea typeface="+mn-ea"/>
                          <a:cs typeface="+mn-cs"/>
                        </a:rPr>
                        <a:t>Untrammeled</a:t>
                      </a:r>
                    </a:p>
                    <a:p>
                      <a:pPr marL="231775" indent="0"/>
                      <a:r>
                        <a:rPr lang="en-US" sz="1800" kern="1200" baseline="0" dirty="0" smtClean="0">
                          <a:solidFill>
                            <a:schemeClr val="tx1"/>
                          </a:solidFill>
                          <a:latin typeface="Trebuchet MS" pitchFamily="34" charset="0"/>
                          <a:ea typeface="+mn-ea"/>
                          <a:cs typeface="+mn-cs"/>
                        </a:rPr>
                        <a:t>Wilderness is essentially</a:t>
                      </a:r>
                    </a:p>
                    <a:p>
                      <a:pPr marL="231775" indent="0"/>
                      <a:r>
                        <a:rPr lang="en-US" sz="1800" kern="1200" baseline="0" dirty="0" smtClean="0">
                          <a:solidFill>
                            <a:schemeClr val="tx1"/>
                          </a:solidFill>
                          <a:latin typeface="Trebuchet MS" pitchFamily="34" charset="0"/>
                          <a:ea typeface="+mn-ea"/>
                          <a:cs typeface="+mn-cs"/>
                        </a:rPr>
                        <a:t>unhindered and free from</a:t>
                      </a:r>
                    </a:p>
                    <a:p>
                      <a:pPr marL="231775" indent="0"/>
                      <a:r>
                        <a:rPr lang="en-US" sz="1800" kern="1200" baseline="0" dirty="0" smtClean="0">
                          <a:solidFill>
                            <a:schemeClr val="tx1"/>
                          </a:solidFill>
                          <a:latin typeface="Trebuchet MS" pitchFamily="34" charset="0"/>
                          <a:ea typeface="+mn-ea"/>
                          <a:cs typeface="+mn-cs"/>
                        </a:rPr>
                        <a:t>modern human control or manipulation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b="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actions that</a:t>
                      </a:r>
                    </a:p>
                    <a:p>
                      <a:r>
                        <a:rPr lang="en-US" sz="1800" b="1" i="0" kern="1200" baseline="0" dirty="0" smtClean="0">
                          <a:solidFill>
                            <a:schemeClr val="tx1"/>
                          </a:solidFill>
                          <a:latin typeface="Trebuchet MS" pitchFamily="34" charset="0"/>
                          <a:ea typeface="+mn-ea"/>
                          <a:cs typeface="+mn-cs"/>
                        </a:rPr>
                        <a:t>control or manipulate </a:t>
                      </a:r>
                      <a:r>
                        <a:rPr lang="en-US" sz="1800" b="0" i="1" kern="1200" baseline="0" dirty="0" smtClean="0">
                          <a:solidFill>
                            <a:schemeClr val="tx1"/>
                          </a:solidFill>
                          <a:latin typeface="Trebuchet MS" pitchFamily="34" charset="0"/>
                          <a:ea typeface="+mn-ea"/>
                          <a:cs typeface="+mn-cs"/>
                        </a:rPr>
                        <a:t>the “earth and its</a:t>
                      </a:r>
                    </a:p>
                    <a:p>
                      <a:r>
                        <a:rPr lang="en-US" sz="1800" b="0" i="1" kern="1200" baseline="0" dirty="0" smtClean="0">
                          <a:solidFill>
                            <a:schemeClr val="tx1"/>
                          </a:solidFill>
                          <a:latin typeface="Trebuchet MS" pitchFamily="34" charset="0"/>
                          <a:ea typeface="+mn-ea"/>
                          <a:cs typeface="+mn-cs"/>
                        </a:rPr>
                        <a:t>community of life” inside wilderness?</a:t>
                      </a:r>
                    </a:p>
                    <a:p>
                      <a:endParaRPr lang="en-US" sz="1800" b="0" i="1" kern="1200" baseline="0" dirty="0" smtClean="0">
                        <a:solidFill>
                          <a:schemeClr val="tx1"/>
                        </a:solidFill>
                        <a:latin typeface="Trebuchet MS" pitchFamily="34" charset="0"/>
                        <a:ea typeface="+mn-ea"/>
                        <a:cs typeface="+mn-cs"/>
                      </a:endParaRP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Actions authorized by the Federal land manager that manipulate the biophysical environment</a:t>
                      </a:r>
                    </a:p>
                    <a:p>
                      <a:endParaRPr lang="en-US" sz="1800" kern="1200" baseline="0" dirty="0" smtClean="0">
                        <a:solidFill>
                          <a:schemeClr val="tx1"/>
                        </a:solidFill>
                        <a:latin typeface="Trebuchet MS" pitchFamily="34" charset="0"/>
                        <a:ea typeface="+mn-ea"/>
                        <a:cs typeface="+mn-cs"/>
                      </a:endParaRPr>
                    </a:p>
                    <a:p>
                      <a:endParaRPr lang="en-US" sz="1800" kern="1200" baseline="0" dirty="0" smtClean="0">
                        <a:solidFill>
                          <a:schemeClr val="tx1"/>
                        </a:solidFill>
                        <a:latin typeface="Trebuchet MS" pitchFamily="34" charset="0"/>
                        <a:ea typeface="+mn-ea"/>
                        <a:cs typeface="+mn-cs"/>
                      </a:endParaRPr>
                    </a:p>
                    <a:p>
                      <a:endParaRPr lang="en-US" dirty="0">
                        <a:latin typeface="Trebuchet MS" pitchFamily="34" charset="0"/>
                      </a:endParaRPr>
                    </a:p>
                  </a:txBody>
                  <a:tcPr/>
                </a:tc>
                <a:tc>
                  <a:txBody>
                    <a:bodyPr/>
                    <a:lstStyle/>
                    <a:p>
                      <a:endParaRPr lang="en-US" dirty="0">
                        <a:latin typeface="Trebuchet MS" pitchFamily="34" charset="0"/>
                      </a:endParaRPr>
                    </a:p>
                  </a:txBody>
                  <a:tcPr/>
                </a:tc>
              </a:tr>
              <a:tr h="1280160">
                <a:tc vMerge="1">
                  <a:txBody>
                    <a:bodyPr/>
                    <a:lstStyle/>
                    <a:p>
                      <a:endParaRPr lang="en-US" dirty="0"/>
                    </a:p>
                  </a:txBody>
                  <a:tcPr/>
                </a:tc>
                <a:tc vMerge="1">
                  <a:txBody>
                    <a:bodyPr/>
                    <a:lstStyle/>
                    <a:p>
                      <a:endParaRPr lang="en-US" dirty="0"/>
                    </a:p>
                  </a:txBody>
                  <a:tcPr/>
                </a:tc>
                <a:tc>
                  <a:txBody>
                    <a:bodyPr/>
                    <a:lstStyle/>
                    <a:p>
                      <a:r>
                        <a:rPr lang="en-US" sz="1800" kern="1200" baseline="0" dirty="0" smtClean="0">
                          <a:solidFill>
                            <a:schemeClr val="tx1"/>
                          </a:solidFill>
                          <a:latin typeface="Trebuchet MS" pitchFamily="34" charset="0"/>
                          <a:ea typeface="+mn-ea"/>
                          <a:cs typeface="+mn-cs"/>
                        </a:rPr>
                        <a:t>Actions </a:t>
                      </a:r>
                      <a:r>
                        <a:rPr lang="en-US" sz="1800" b="1" i="1" kern="1200" baseline="0" dirty="0" smtClean="0">
                          <a:solidFill>
                            <a:schemeClr val="tx1"/>
                          </a:solidFill>
                          <a:latin typeface="Trebuchet MS" pitchFamily="34" charset="0"/>
                          <a:ea typeface="+mn-ea"/>
                          <a:cs typeface="+mn-cs"/>
                        </a:rPr>
                        <a:t>not</a:t>
                      </a:r>
                      <a:r>
                        <a:rPr lang="en-US" sz="1800" kern="1200" baseline="0" dirty="0" smtClean="0">
                          <a:solidFill>
                            <a:schemeClr val="tx1"/>
                          </a:solidFill>
                          <a:latin typeface="Trebuchet MS" pitchFamily="34" charset="0"/>
                          <a:ea typeface="+mn-ea"/>
                          <a:cs typeface="+mn-cs"/>
                        </a:rPr>
                        <a:t> authorized by the Federal land manager that manipulate the biophysical environment</a:t>
                      </a:r>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27" descr="fishstocking Sierra with milk jug"/>
          <p:cNvPicPr>
            <a:picLocks noChangeAspect="1" noChangeArrowheads="1"/>
          </p:cNvPicPr>
          <p:nvPr/>
        </p:nvPicPr>
        <p:blipFill>
          <a:blip r:embed="rId3" cstate="email"/>
          <a:srcRect/>
          <a:stretch>
            <a:fillRect/>
          </a:stretch>
        </p:blipFill>
        <p:spPr bwMode="auto">
          <a:xfrm>
            <a:off x="399566" y="2893512"/>
            <a:ext cx="3684250" cy="2981193"/>
          </a:xfrm>
          <a:prstGeom prst="rect">
            <a:avLst/>
          </a:prstGeom>
          <a:ln>
            <a:noFill/>
          </a:ln>
          <a:effectLst>
            <a:outerShdw blurRad="292100" dist="139700" dir="2700000" algn="tl" rotWithShape="0">
              <a:srgbClr val="333333">
                <a:alpha val="65000"/>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47</a:t>
            </a:fld>
            <a:endParaRPr lang="en-US">
              <a:solidFill>
                <a:srgbClr val="000000"/>
              </a:solidFill>
            </a:endParaRPr>
          </a:p>
        </p:txBody>
      </p:sp>
      <p:pic>
        <p:nvPicPr>
          <p:cNvPr id="8" name="Picture 7" descr="coyotes%20around%20helicopter.jpg"/>
          <p:cNvPicPr>
            <a:picLocks noChangeAspect="1"/>
          </p:cNvPicPr>
          <p:nvPr/>
        </p:nvPicPr>
        <p:blipFill>
          <a:blip r:embed="rId4" cstate="email"/>
          <a:stretch>
            <a:fillRect/>
          </a:stretch>
        </p:blipFill>
        <p:spPr>
          <a:xfrm>
            <a:off x="4835046" y="1265130"/>
            <a:ext cx="3299072" cy="257877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1597298"/>
          <a:ext cx="8519886" cy="3754120"/>
        </p:xfrm>
        <a:graphic>
          <a:graphicData uri="http://schemas.openxmlformats.org/drawingml/2006/table">
            <a:tbl>
              <a:tblPr firstRow="1" bandRow="1">
                <a:tableStyleId>{5940675A-B579-460E-94D1-54222C63F5DA}</a:tableStyleId>
              </a:tblPr>
              <a:tblGrid>
                <a:gridCol w="1960590"/>
                <a:gridCol w="1901307"/>
                <a:gridCol w="3185803"/>
                <a:gridCol w="1472186"/>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773804">
                <a:tc rowSpan="2">
                  <a:txBody>
                    <a:bodyPr/>
                    <a:lstStyle/>
                    <a:p>
                      <a:r>
                        <a:rPr lang="en-US" sz="1800" b="1" kern="1200" baseline="0" dirty="0" smtClean="0">
                          <a:solidFill>
                            <a:schemeClr val="tx1"/>
                          </a:solidFill>
                          <a:latin typeface="Trebuchet MS" pitchFamily="34" charset="0"/>
                          <a:ea typeface="+mn-ea"/>
                          <a:cs typeface="+mn-cs"/>
                        </a:rPr>
                        <a:t>Untrammeled</a:t>
                      </a:r>
                    </a:p>
                    <a:p>
                      <a:pPr marL="231775" indent="0"/>
                      <a:r>
                        <a:rPr lang="en-US" sz="1800" kern="1200" baseline="0" dirty="0" smtClean="0">
                          <a:solidFill>
                            <a:schemeClr val="tx1"/>
                          </a:solidFill>
                          <a:latin typeface="Trebuchet MS" pitchFamily="34" charset="0"/>
                          <a:ea typeface="+mn-ea"/>
                          <a:cs typeface="+mn-cs"/>
                        </a:rPr>
                        <a:t>Wilderness is essentially</a:t>
                      </a:r>
                    </a:p>
                    <a:p>
                      <a:pPr marL="231775" indent="0"/>
                      <a:r>
                        <a:rPr lang="en-US" sz="1800" kern="1200" baseline="0" dirty="0" smtClean="0">
                          <a:solidFill>
                            <a:schemeClr val="tx1"/>
                          </a:solidFill>
                          <a:latin typeface="Trebuchet MS" pitchFamily="34" charset="0"/>
                          <a:ea typeface="+mn-ea"/>
                          <a:cs typeface="+mn-cs"/>
                        </a:rPr>
                        <a:t>unhindered and free from</a:t>
                      </a:r>
                    </a:p>
                    <a:p>
                      <a:pPr marL="231775" indent="0"/>
                      <a:r>
                        <a:rPr lang="en-US" sz="1800" kern="1200" baseline="0" dirty="0" smtClean="0">
                          <a:solidFill>
                            <a:schemeClr val="tx1"/>
                          </a:solidFill>
                          <a:latin typeface="Trebuchet MS" pitchFamily="34" charset="0"/>
                          <a:ea typeface="+mn-ea"/>
                          <a:cs typeface="+mn-cs"/>
                        </a:rPr>
                        <a:t>modern human control or manipulation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b="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actions that</a:t>
                      </a:r>
                    </a:p>
                    <a:p>
                      <a:r>
                        <a:rPr lang="en-US" sz="1800" b="1" i="0" kern="1200" baseline="0" dirty="0" smtClean="0">
                          <a:solidFill>
                            <a:schemeClr val="tx1"/>
                          </a:solidFill>
                          <a:latin typeface="Trebuchet MS" pitchFamily="34" charset="0"/>
                          <a:ea typeface="+mn-ea"/>
                          <a:cs typeface="+mn-cs"/>
                        </a:rPr>
                        <a:t>control or manipulate </a:t>
                      </a:r>
                      <a:r>
                        <a:rPr lang="en-US" sz="1800" b="0" i="1" kern="1200" baseline="0" dirty="0" smtClean="0">
                          <a:solidFill>
                            <a:schemeClr val="tx1"/>
                          </a:solidFill>
                          <a:latin typeface="Trebuchet MS" pitchFamily="34" charset="0"/>
                          <a:ea typeface="+mn-ea"/>
                          <a:cs typeface="+mn-cs"/>
                        </a:rPr>
                        <a:t>the “earth and its</a:t>
                      </a:r>
                    </a:p>
                    <a:p>
                      <a:r>
                        <a:rPr lang="en-US" sz="1800" b="0" i="1" kern="1200" baseline="0" dirty="0" smtClean="0">
                          <a:solidFill>
                            <a:schemeClr val="tx1"/>
                          </a:solidFill>
                          <a:latin typeface="Trebuchet MS" pitchFamily="34" charset="0"/>
                          <a:ea typeface="+mn-ea"/>
                          <a:cs typeface="+mn-cs"/>
                        </a:rPr>
                        <a:t>community of life” inside wilderness?</a:t>
                      </a:r>
                    </a:p>
                    <a:p>
                      <a:endParaRPr lang="en-US" sz="1800" b="0" i="1" kern="1200" baseline="0" dirty="0" smtClean="0">
                        <a:solidFill>
                          <a:schemeClr val="tx1"/>
                        </a:solidFill>
                        <a:latin typeface="Trebuchet MS" pitchFamily="34" charset="0"/>
                        <a:ea typeface="+mn-ea"/>
                        <a:cs typeface="+mn-cs"/>
                      </a:endParaRP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Actions authorized by the Federal land manager that manipulate the biophysical environment</a:t>
                      </a:r>
                    </a:p>
                    <a:p>
                      <a:endParaRPr lang="en-US" dirty="0" smtClean="0">
                        <a:latin typeface="Trebuchet MS" pitchFamily="34" charset="0"/>
                      </a:endParaRPr>
                    </a:p>
                    <a:p>
                      <a:endParaRPr lang="en-US" dirty="0" smtClean="0">
                        <a:latin typeface="Trebuchet MS" pitchFamily="34" charset="0"/>
                      </a:endParaRPr>
                    </a:p>
                    <a:p>
                      <a:endParaRPr lang="en-US" dirty="0">
                        <a:latin typeface="Trebuchet MS"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Trebuchet MS" pitchFamily="34" charset="0"/>
                      </a:endParaRPr>
                    </a:p>
                  </a:txBody>
                  <a:tcPr/>
                </a:tc>
              </a:tr>
              <a:tr h="1280160">
                <a:tc vMerge="1">
                  <a:txBody>
                    <a:bodyPr/>
                    <a:lstStyle/>
                    <a:p>
                      <a:endParaRPr lang="en-US" dirty="0"/>
                    </a:p>
                  </a:txBody>
                  <a:tcPr/>
                </a:tc>
                <a:tc vMerge="1">
                  <a:txBody>
                    <a:bodyPr/>
                    <a:lstStyle/>
                    <a:p>
                      <a:endParaRPr lang="en-US" dirty="0"/>
                    </a:p>
                  </a:txBody>
                  <a:tcPr/>
                </a:tc>
                <a:tc>
                  <a:txBody>
                    <a:bodyPr/>
                    <a:lstStyle/>
                    <a:p>
                      <a:r>
                        <a:rPr lang="en-US" sz="1800" kern="1200" baseline="0" dirty="0" smtClean="0">
                          <a:solidFill>
                            <a:schemeClr val="tx1"/>
                          </a:solidFill>
                          <a:latin typeface="Trebuchet MS" pitchFamily="34" charset="0"/>
                          <a:ea typeface="+mn-ea"/>
                          <a:cs typeface="+mn-cs"/>
                        </a:rPr>
                        <a:t>Actions </a:t>
                      </a:r>
                      <a:r>
                        <a:rPr lang="en-US" sz="1800" b="1" i="1" kern="1200" baseline="0" dirty="0" smtClean="0">
                          <a:solidFill>
                            <a:schemeClr val="tx1"/>
                          </a:solidFill>
                          <a:latin typeface="Trebuchet MS" pitchFamily="34" charset="0"/>
                          <a:ea typeface="+mn-ea"/>
                          <a:cs typeface="+mn-cs"/>
                        </a:rPr>
                        <a:t>not</a:t>
                      </a:r>
                      <a:r>
                        <a:rPr lang="en-US" sz="1800" kern="1200" baseline="0" dirty="0" smtClean="0">
                          <a:solidFill>
                            <a:schemeClr val="tx1"/>
                          </a:solidFill>
                          <a:latin typeface="Trebuchet MS" pitchFamily="34" charset="0"/>
                          <a:ea typeface="+mn-ea"/>
                          <a:cs typeface="+mn-cs"/>
                        </a:rPr>
                        <a:t> authorized by the Federal land manager that manipulate the biophysical environment</a:t>
                      </a:r>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48</a:t>
            </a:fld>
            <a:endParaRPr lang="en-US">
              <a:solidFill>
                <a:srgbClr val="000000"/>
              </a:solidFill>
            </a:endParaRPr>
          </a:p>
        </p:txBody>
      </p:sp>
      <p:sp>
        <p:nvSpPr>
          <p:cNvPr id="6" name="TextBox 5"/>
          <p:cNvSpPr txBox="1"/>
          <p:nvPr/>
        </p:nvSpPr>
        <p:spPr>
          <a:xfrm>
            <a:off x="4246321" y="5555653"/>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6" presetClass="path" presetSubtype="0" accel="50000" decel="50000" fill="hold" grpId="2" nodeType="afterEffect">
                                  <p:stCondLst>
                                    <p:cond delay="0"/>
                                  </p:stCondLst>
                                  <p:childTnLst>
                                    <p:animMotion origin="layout" path="M -2.77778E-7 -0.02963 L 0.21285 -0.27916 " pathEditMode="relative" rAng="0" ptsTypes="AA">
                                      <p:cBhvr>
                                        <p:cTn id="10" dur="1000" fill="hold"/>
                                        <p:tgtEl>
                                          <p:spTgt spid="6"/>
                                        </p:tgtEl>
                                        <p:attrNameLst>
                                          <p:attrName>ppt_x</p:attrName>
                                          <p:attrName>ppt_y</p:attrName>
                                        </p:attrNameLst>
                                      </p:cBhvr>
                                      <p:rCtr x="106" y="-125"/>
                                    </p:animMotion>
                                  </p:childTnLst>
                                </p:cTn>
                              </p:par>
                            </p:childTnLst>
                          </p:cTn>
                        </p:par>
                        <p:par>
                          <p:cTn id="11" fill="hold">
                            <p:stCondLst>
                              <p:cond delay="1500"/>
                            </p:stCondLst>
                            <p:childTnLst>
                              <p:par>
                                <p:cTn id="12" presetID="8" presetClass="emph" presetSubtype="0" fill="hold" grpId="1" nodeType="afterEffect">
                                  <p:stCondLst>
                                    <p:cond delay="0"/>
                                  </p:stCondLst>
                                  <p:childTnLst>
                                    <p:animRot by="-5400000">
                                      <p:cBhvr>
                                        <p:cTn id="13" dur="500" fill="hold"/>
                                        <p:tgtEl>
                                          <p:spTgt spid="6"/>
                                        </p:tgtEl>
                                        <p:attrNameLst>
                                          <p:attrName>r</p:attrName>
                                        </p:attrNameLst>
                                      </p:cBhvr>
                                    </p:animRot>
                                  </p:childTnLst>
                                </p:cTn>
                              </p:par>
                            </p:childTnLst>
                          </p:cTn>
                        </p:par>
                        <p:par>
                          <p:cTn id="14" fill="hold">
                            <p:stCondLst>
                              <p:cond delay="2000"/>
                            </p:stCondLst>
                            <p:childTnLst>
                              <p:par>
                                <p:cTn id="15" presetID="56" presetClass="path" presetSubtype="0" accel="50000" decel="50000" fill="hold" grpId="3" nodeType="afterEffect">
                                  <p:stCondLst>
                                    <p:cond delay="0"/>
                                  </p:stCondLst>
                                  <p:childTnLst>
                                    <p:animMotion origin="layout" path="M 0.21701 -0.27824 L 0.2533 -0.32129 " pathEditMode="relative" rAng="0" ptsTypes="AA">
                                      <p:cBhvr>
                                        <p:cTn id="16" dur="500" fill="hold"/>
                                        <p:tgtEl>
                                          <p:spTgt spid="6"/>
                                        </p:tgtEl>
                                        <p:attrNameLst>
                                          <p:attrName>ppt_x</p:attrName>
                                          <p:attrName>ppt_y</p:attrName>
                                        </p:attrNameLst>
                                      </p:cBhvr>
                                      <p:rCtr x="18" y="-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6" grpId="3"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3103166">
                <a:tc>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49</a:t>
            </a:fld>
            <a:endParaRPr lang="en-US">
              <a:solidFill>
                <a:srgbClr val="000000"/>
              </a:solidFill>
            </a:endParaRPr>
          </a:p>
        </p:txBody>
      </p:sp>
      <p:sp>
        <p:nvSpPr>
          <p:cNvPr id="6" name="TextBox 5"/>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gn="l"/>
            <a:r>
              <a:rPr lang="en-US" sz="4000"/>
              <a:t> </a:t>
            </a:r>
            <a:endParaRPr lang="en-US" sz="4000">
              <a:latin typeface="Comic Sans MS" pitchFamily="66" charset="0"/>
            </a:endParaRPr>
          </a:p>
        </p:txBody>
      </p:sp>
      <p:sp>
        <p:nvSpPr>
          <p:cNvPr id="121859" name="Rectangle 3"/>
          <p:cNvSpPr>
            <a:spLocks noGrp="1" noChangeArrowheads="1"/>
          </p:cNvSpPr>
          <p:nvPr>
            <p:ph idx="1"/>
          </p:nvPr>
        </p:nvSpPr>
        <p:spPr>
          <a:xfrm>
            <a:off x="1367975" y="1480434"/>
            <a:ext cx="6629400" cy="4978400"/>
          </a:xfrm>
        </p:spPr>
        <p:txBody>
          <a:bodyPr/>
          <a:lstStyle/>
          <a:p>
            <a:pPr>
              <a:buFontTx/>
              <a:buNone/>
            </a:pPr>
            <a:r>
              <a:rPr lang="en-US" b="1" dirty="0">
                <a:solidFill>
                  <a:srgbClr val="008000"/>
                </a:solidFill>
                <a:latin typeface="Centaur" pitchFamily="18" charset="0"/>
              </a:rPr>
              <a:t>“…provide for…the preservation of their wilderness character…”</a:t>
            </a:r>
          </a:p>
          <a:p>
            <a:pPr algn="r">
              <a:spcBef>
                <a:spcPct val="0"/>
              </a:spcBef>
              <a:buFontTx/>
              <a:buNone/>
            </a:pPr>
            <a:r>
              <a:rPr lang="en-US" sz="2400" b="1" i="1" dirty="0">
                <a:solidFill>
                  <a:srgbClr val="008000"/>
                </a:solidFill>
                <a:latin typeface="Centaur" pitchFamily="18" charset="0"/>
              </a:rPr>
              <a:t>The Wilderness Act, Sec 2(a)</a:t>
            </a:r>
          </a:p>
          <a:p>
            <a:pPr>
              <a:buFontTx/>
              <a:buNone/>
            </a:pPr>
            <a:r>
              <a:rPr lang="en-US" b="1" dirty="0">
                <a:solidFill>
                  <a:srgbClr val="008000"/>
                </a:solidFill>
                <a:latin typeface="Centaur" pitchFamily="18" charset="0"/>
              </a:rPr>
              <a:t>“…each agency administering any…wilderness shall be responsible for preserving the wilderness character…”</a:t>
            </a:r>
          </a:p>
          <a:p>
            <a:pPr algn="r">
              <a:spcBef>
                <a:spcPct val="0"/>
              </a:spcBef>
              <a:buFontTx/>
              <a:buNone/>
            </a:pPr>
            <a:r>
              <a:rPr lang="en-US" sz="2400" b="1" i="1" dirty="0">
                <a:solidFill>
                  <a:srgbClr val="008000"/>
                </a:solidFill>
                <a:latin typeface="Centaur" pitchFamily="18" charset="0"/>
              </a:rPr>
              <a:t>The Wilderness Act, Sec 4(b)</a:t>
            </a:r>
          </a:p>
          <a:p>
            <a:pPr>
              <a:buFontTx/>
              <a:buNone/>
            </a:pPr>
            <a:r>
              <a:rPr lang="en-US" b="1" dirty="0">
                <a:solidFill>
                  <a:srgbClr val="008000"/>
                </a:solidFill>
                <a:latin typeface="Centaur" pitchFamily="18" charset="0"/>
              </a:rPr>
              <a:t>“…administer…to preserve its wilderness character…”</a:t>
            </a:r>
          </a:p>
          <a:p>
            <a:pPr algn="r">
              <a:spcBef>
                <a:spcPct val="0"/>
              </a:spcBef>
              <a:buFontTx/>
              <a:buNone/>
            </a:pPr>
            <a:r>
              <a:rPr lang="en-US" sz="2400" b="1" i="1" dirty="0">
                <a:solidFill>
                  <a:srgbClr val="008000"/>
                </a:solidFill>
                <a:latin typeface="Centaur" pitchFamily="18" charset="0"/>
              </a:rPr>
              <a:t>The Wilderness Act, Sec 4(b)</a:t>
            </a:r>
          </a:p>
        </p:txBody>
      </p:sp>
      <p:sp>
        <p:nvSpPr>
          <p:cNvPr id="6" name="Slide Number Placeholder 5"/>
          <p:cNvSpPr>
            <a:spLocks noGrp="1"/>
          </p:cNvSpPr>
          <p:nvPr>
            <p:ph type="sldNum" sz="quarter" idx="12"/>
          </p:nvPr>
        </p:nvSpPr>
        <p:spPr/>
        <p:txBody>
          <a:bodyPr/>
          <a:lstStyle/>
          <a:p>
            <a:fld id="{F400065C-6A96-408A-BBD5-DF260F4D23C6}" type="slidenum">
              <a:rPr lang="en-US" smtClean="0">
                <a:solidFill>
                  <a:srgbClr val="000000"/>
                </a:solidFill>
              </a:rPr>
              <a:pPr/>
              <a:t>5</a:t>
            </a:fld>
            <a:endParaRPr lang="en-US">
              <a:solidFill>
                <a:srgbClr val="000000"/>
              </a:solidFill>
            </a:endParaRPr>
          </a:p>
        </p:txBody>
      </p:sp>
      <p:sp>
        <p:nvSpPr>
          <p:cNvPr id="7"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in</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Law</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fade">
                                      <p:cBhvr>
                                        <p:cTn id="7" dur="1000"/>
                                        <p:tgtEl>
                                          <p:spTgt spid="12185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1859">
                                            <p:txEl>
                                              <p:pRg st="1" end="1"/>
                                            </p:txEl>
                                          </p:spTgt>
                                        </p:tgtEl>
                                        <p:attrNameLst>
                                          <p:attrName>style.visibility</p:attrName>
                                        </p:attrNameLst>
                                      </p:cBhvr>
                                      <p:to>
                                        <p:strVal val="visible"/>
                                      </p:to>
                                    </p:set>
                                    <p:animEffect transition="in" filter="fade">
                                      <p:cBhvr>
                                        <p:cTn id="10" dur="1000"/>
                                        <p:tgtEl>
                                          <p:spTgt spid="121859">
                                            <p:txEl>
                                              <p:pRg st="1" end="1"/>
                                            </p:txEl>
                                          </p:spTgt>
                                        </p:tgtEl>
                                      </p:cBhvr>
                                    </p:animEffect>
                                  </p:childTnLst>
                                </p:cTn>
                              </p:par>
                              <p:par>
                                <p:cTn id="11" presetID="10" presetClass="entr" presetSubtype="0" fill="hold" nodeType="withEffect">
                                  <p:stCondLst>
                                    <p:cond delay="1000"/>
                                  </p:stCondLst>
                                  <p:childTnLst>
                                    <p:set>
                                      <p:cBhvr>
                                        <p:cTn id="12" dur="1" fill="hold">
                                          <p:stCondLst>
                                            <p:cond delay="0"/>
                                          </p:stCondLst>
                                        </p:cTn>
                                        <p:tgtEl>
                                          <p:spTgt spid="121859">
                                            <p:txEl>
                                              <p:pRg st="2" end="2"/>
                                            </p:txEl>
                                          </p:spTgt>
                                        </p:tgtEl>
                                        <p:attrNameLst>
                                          <p:attrName>style.visibility</p:attrName>
                                        </p:attrNameLst>
                                      </p:cBhvr>
                                      <p:to>
                                        <p:strVal val="visible"/>
                                      </p:to>
                                    </p:set>
                                    <p:animEffect transition="in" filter="fade">
                                      <p:cBhvr>
                                        <p:cTn id="13" dur="1000"/>
                                        <p:tgtEl>
                                          <p:spTgt spid="121859">
                                            <p:txEl>
                                              <p:pRg st="2" end="2"/>
                                            </p:txEl>
                                          </p:spTgt>
                                        </p:tgtEl>
                                      </p:cBhvr>
                                    </p:animEffect>
                                  </p:childTnLst>
                                </p:cTn>
                              </p:par>
                              <p:par>
                                <p:cTn id="14" presetID="10" presetClass="entr" presetSubtype="0" fill="hold" nodeType="withEffect">
                                  <p:stCondLst>
                                    <p:cond delay="1000"/>
                                  </p:stCondLst>
                                  <p:childTnLst>
                                    <p:set>
                                      <p:cBhvr>
                                        <p:cTn id="15" dur="1" fill="hold">
                                          <p:stCondLst>
                                            <p:cond delay="0"/>
                                          </p:stCondLst>
                                        </p:cTn>
                                        <p:tgtEl>
                                          <p:spTgt spid="121859">
                                            <p:txEl>
                                              <p:pRg st="3" end="3"/>
                                            </p:txEl>
                                          </p:spTgt>
                                        </p:tgtEl>
                                        <p:attrNameLst>
                                          <p:attrName>style.visibility</p:attrName>
                                        </p:attrNameLst>
                                      </p:cBhvr>
                                      <p:to>
                                        <p:strVal val="visible"/>
                                      </p:to>
                                    </p:set>
                                    <p:animEffect transition="in" filter="fade">
                                      <p:cBhvr>
                                        <p:cTn id="16" dur="1000"/>
                                        <p:tgtEl>
                                          <p:spTgt spid="121859">
                                            <p:txEl>
                                              <p:pRg st="3" end="3"/>
                                            </p:txEl>
                                          </p:spTgt>
                                        </p:tgtEl>
                                      </p:cBhvr>
                                    </p:animEffect>
                                  </p:childTnLst>
                                </p:cTn>
                              </p:par>
                              <p:par>
                                <p:cTn id="17" presetID="10" presetClass="entr" presetSubtype="0" fill="hold" nodeType="withEffect">
                                  <p:stCondLst>
                                    <p:cond delay="2000"/>
                                  </p:stCondLst>
                                  <p:childTnLst>
                                    <p:set>
                                      <p:cBhvr>
                                        <p:cTn id="18" dur="1" fill="hold">
                                          <p:stCondLst>
                                            <p:cond delay="0"/>
                                          </p:stCondLst>
                                        </p:cTn>
                                        <p:tgtEl>
                                          <p:spTgt spid="121859">
                                            <p:txEl>
                                              <p:pRg st="4" end="4"/>
                                            </p:txEl>
                                          </p:spTgt>
                                        </p:tgtEl>
                                        <p:attrNameLst>
                                          <p:attrName>style.visibility</p:attrName>
                                        </p:attrNameLst>
                                      </p:cBhvr>
                                      <p:to>
                                        <p:strVal val="visible"/>
                                      </p:to>
                                    </p:set>
                                    <p:animEffect transition="in" filter="fade">
                                      <p:cBhvr>
                                        <p:cTn id="19" dur="1000"/>
                                        <p:tgtEl>
                                          <p:spTgt spid="121859">
                                            <p:txEl>
                                              <p:pRg st="4" end="4"/>
                                            </p:txEl>
                                          </p:spTgt>
                                        </p:tgtEl>
                                      </p:cBhvr>
                                    </p:animEffect>
                                  </p:childTnLst>
                                </p:cTn>
                              </p:par>
                              <p:par>
                                <p:cTn id="20" presetID="10" presetClass="entr" presetSubtype="0" fill="hold" nodeType="withEffect">
                                  <p:stCondLst>
                                    <p:cond delay="2000"/>
                                  </p:stCondLst>
                                  <p:childTnLst>
                                    <p:set>
                                      <p:cBhvr>
                                        <p:cTn id="21" dur="1" fill="hold">
                                          <p:stCondLst>
                                            <p:cond delay="0"/>
                                          </p:stCondLst>
                                        </p:cTn>
                                        <p:tgtEl>
                                          <p:spTgt spid="121859">
                                            <p:txEl>
                                              <p:pRg st="5" end="5"/>
                                            </p:txEl>
                                          </p:spTgt>
                                        </p:tgtEl>
                                        <p:attrNameLst>
                                          <p:attrName>style.visibility</p:attrName>
                                        </p:attrNameLst>
                                      </p:cBhvr>
                                      <p:to>
                                        <p:strVal val="visible"/>
                                      </p:to>
                                    </p:set>
                                    <p:animEffect transition="in" filter="fade">
                                      <p:cBhvr>
                                        <p:cTn id="22" dur="1000"/>
                                        <p:tgtEl>
                                          <p:spTgt spid="1218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564652">
                <a:tc rowSpan="2">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538514">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50</a:t>
            </a:fld>
            <a:endParaRPr lang="en-US">
              <a:solidFill>
                <a:srgbClr val="000000"/>
              </a:solidFill>
            </a:endParaRPr>
          </a:p>
        </p:txBody>
      </p:sp>
      <p:sp>
        <p:nvSpPr>
          <p:cNvPr id="6" name="TextBox 5"/>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564652">
                <a:tc rowSpan="2">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538514">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processes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51</a:t>
            </a:fld>
            <a:endParaRPr lang="en-US">
              <a:solidFill>
                <a:srgbClr val="000000"/>
              </a:solidFill>
            </a:endParaRPr>
          </a:p>
        </p:txBody>
      </p:sp>
      <p:sp>
        <p:nvSpPr>
          <p:cNvPr id="6" name="TextBox 5"/>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071154">
                <a:tc rowSpan="3">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Plant and animal species and communities</a:t>
                      </a:r>
                      <a:endParaRPr lang="en-US" dirty="0">
                        <a:latin typeface="Trebuchet MS" pitchFamily="34" charset="0"/>
                      </a:endParaRPr>
                    </a:p>
                  </a:txBody>
                  <a:tcPr/>
                </a:tc>
                <a:tc>
                  <a:txBody>
                    <a:bodyPr/>
                    <a:lstStyle/>
                    <a:p>
                      <a:endParaRPr lang="en-US" dirty="0">
                        <a:latin typeface="Trebuchet MS" pitchFamily="34" charset="0"/>
                      </a:endParaRPr>
                    </a:p>
                  </a:txBody>
                  <a:tcPr/>
                </a:tc>
              </a:tr>
              <a:tr h="493498">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538514">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processes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7" name="Picture 35" descr="Knapweed closeup 4"/>
          <p:cNvPicPr>
            <a:picLocks noChangeAspect="1" noChangeArrowheads="1"/>
          </p:cNvPicPr>
          <p:nvPr/>
        </p:nvPicPr>
        <p:blipFill>
          <a:blip r:embed="rId3" cstate="email"/>
          <a:srcRect/>
          <a:stretch>
            <a:fillRect/>
          </a:stretch>
        </p:blipFill>
        <p:spPr bwMode="auto">
          <a:xfrm>
            <a:off x="457749" y="2546578"/>
            <a:ext cx="2548497" cy="3657286"/>
          </a:xfrm>
          <a:prstGeom prst="rect">
            <a:avLst/>
          </a:prstGeom>
          <a:ln>
            <a:noFill/>
          </a:ln>
          <a:effectLst>
            <a:outerShdw blurRad="292100" dist="139700" dir="2700000" algn="tl" rotWithShape="0">
              <a:srgbClr val="333333">
                <a:alpha val="65000"/>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52</a:t>
            </a:fld>
            <a:endParaRPr lang="en-US">
              <a:solidFill>
                <a:srgbClr val="000000"/>
              </a:solidFill>
            </a:endParaRPr>
          </a:p>
        </p:txBody>
      </p:sp>
      <p:pic>
        <p:nvPicPr>
          <p:cNvPr id="6" name="Picture 55" descr="cow2"/>
          <p:cNvPicPr>
            <a:picLocks noChangeAspect="1" noChangeArrowheads="1"/>
          </p:cNvPicPr>
          <p:nvPr/>
        </p:nvPicPr>
        <p:blipFill>
          <a:blip r:embed="rId4" cstate="email"/>
          <a:srcRect/>
          <a:stretch>
            <a:fillRect/>
          </a:stretch>
        </p:blipFill>
        <p:spPr bwMode="auto">
          <a:xfrm>
            <a:off x="2668044" y="3136726"/>
            <a:ext cx="4281047" cy="2167936"/>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pic>
        <p:nvPicPr>
          <p:cNvPr id="8" name="Picture 42" descr="Lynx #1"/>
          <p:cNvPicPr>
            <a:picLocks noChangeAspect="1" noChangeArrowheads="1"/>
          </p:cNvPicPr>
          <p:nvPr/>
        </p:nvPicPr>
        <p:blipFill>
          <a:blip r:embed="rId5" cstate="email"/>
          <a:stretch>
            <a:fillRect/>
          </a:stretch>
        </p:blipFill>
        <p:spPr bwMode="auto">
          <a:xfrm>
            <a:off x="6463430" y="3389015"/>
            <a:ext cx="2214299" cy="316333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071154">
                <a:tc rowSpan="3">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Plant and animal species and communities</a:t>
                      </a:r>
                      <a:endParaRPr lang="en-US" dirty="0">
                        <a:latin typeface="Trebuchet MS" pitchFamily="34" charset="0"/>
                      </a:endParaRPr>
                    </a:p>
                  </a:txBody>
                  <a:tcPr/>
                </a:tc>
                <a:tc>
                  <a:txBody>
                    <a:bodyPr/>
                    <a:lstStyle/>
                    <a:p>
                      <a:endParaRPr lang="en-US" dirty="0">
                        <a:latin typeface="Trebuchet MS" pitchFamily="34" charset="0"/>
                      </a:endParaRPr>
                    </a:p>
                  </a:txBody>
                  <a:tcPr/>
                </a:tc>
              </a:tr>
              <a:tr h="493498">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Physical resources</a:t>
                      </a:r>
                      <a:endParaRPr lang="en-US" dirty="0">
                        <a:latin typeface="Trebuchet MS" pitchFamily="34" charset="0"/>
                      </a:endParaRPr>
                    </a:p>
                  </a:txBody>
                  <a:tcPr/>
                </a:tc>
                <a:tc>
                  <a:txBody>
                    <a:bodyPr/>
                    <a:lstStyle/>
                    <a:p>
                      <a:endParaRPr lang="en-US" dirty="0">
                        <a:latin typeface="Trebuchet MS" pitchFamily="34" charset="0"/>
                      </a:endParaRPr>
                    </a:p>
                  </a:txBody>
                  <a:tcPr/>
                </a:tc>
              </a:tr>
              <a:tr h="1538514">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processes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9" name="TextBox 8"/>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grpSp>
        <p:nvGrpSpPr>
          <p:cNvPr id="11" name="Group 10"/>
          <p:cNvGrpSpPr/>
          <p:nvPr/>
        </p:nvGrpSpPr>
        <p:grpSpPr>
          <a:xfrm>
            <a:off x="2691745" y="4033382"/>
            <a:ext cx="6013844" cy="2187058"/>
            <a:chOff x="2691745" y="4033382"/>
            <a:chExt cx="6013844" cy="2187058"/>
          </a:xfrm>
        </p:grpSpPr>
        <p:pic>
          <p:nvPicPr>
            <p:cNvPr id="7" name="Picture 39" descr="Olympic NP view to Mt"/>
            <p:cNvPicPr>
              <a:picLocks noChangeAspect="1" noChangeArrowheads="1"/>
            </p:cNvPicPr>
            <p:nvPr/>
          </p:nvPicPr>
          <p:blipFill>
            <a:blip r:embed="rId3" cstate="email"/>
            <a:srcRect/>
            <a:stretch>
              <a:fillRect/>
            </a:stretch>
          </p:blipFill>
          <p:spPr bwMode="auto">
            <a:xfrm>
              <a:off x="2691745" y="4033382"/>
              <a:ext cx="3053233" cy="2187058"/>
            </a:xfrm>
            <a:prstGeom prst="rect">
              <a:avLst/>
            </a:prstGeom>
            <a:ln>
              <a:noFill/>
            </a:ln>
            <a:effectLst>
              <a:outerShdw blurRad="292100" dist="139700" dir="2700000" algn="tl" rotWithShape="0">
                <a:srgbClr val="333333">
                  <a:alpha val="65000"/>
                </a:srgbClr>
              </a:outerShdw>
            </a:effectLst>
          </p:spPr>
        </p:pic>
        <p:pic>
          <p:nvPicPr>
            <p:cNvPr id="8" name="Picture 40" descr="Olympic NP view to Mt"/>
            <p:cNvPicPr>
              <a:picLocks noChangeAspect="1" noChangeArrowheads="1"/>
            </p:cNvPicPr>
            <p:nvPr/>
          </p:nvPicPr>
          <p:blipFill>
            <a:blip r:embed="rId4" cstate="email"/>
            <a:srcRect/>
            <a:stretch>
              <a:fillRect/>
            </a:stretch>
          </p:blipFill>
          <p:spPr bwMode="auto">
            <a:xfrm>
              <a:off x="5599429" y="4038695"/>
              <a:ext cx="3106160" cy="2169219"/>
            </a:xfrm>
            <a:prstGeom prst="rect">
              <a:avLst/>
            </a:prstGeom>
            <a:ln>
              <a:noFill/>
            </a:ln>
            <a:effectLst>
              <a:outerShdw blurRad="292100" dist="139700" dir="2700000" algn="tl" rotWithShape="0">
                <a:srgbClr val="333333">
                  <a:alpha val="65000"/>
                </a:srgbClr>
              </a:outerShdw>
            </a:effectLst>
          </p:spPr>
        </p:pic>
      </p:grpSp>
      <p:pic>
        <p:nvPicPr>
          <p:cNvPr id="10" name="Picture 57" descr="water"/>
          <p:cNvPicPr>
            <a:picLocks noChangeAspect="1" noChangeArrowheads="1"/>
          </p:cNvPicPr>
          <p:nvPr/>
        </p:nvPicPr>
        <p:blipFill>
          <a:blip r:embed="rId5" cstate="email"/>
          <a:srcRect/>
          <a:stretch>
            <a:fillRect/>
          </a:stretch>
        </p:blipFill>
        <p:spPr bwMode="auto">
          <a:xfrm>
            <a:off x="612384" y="2356528"/>
            <a:ext cx="3696569" cy="2425441"/>
          </a:xfrm>
          <a:prstGeom prst="rect">
            <a:avLst/>
          </a:prstGeom>
          <a:ln>
            <a:noFill/>
          </a:ln>
          <a:effectLst>
            <a:outerShdw blurRad="292100" dist="139700" dir="2700000" algn="tl" rotWithShape="0">
              <a:srgbClr val="333333">
                <a:alpha val="65000"/>
              </a:srgbClr>
            </a:outerShdw>
          </a:effectLst>
        </p:spPr>
      </p:pic>
      <p:sp>
        <p:nvSpPr>
          <p:cNvPr id="12" name="Slide Number Placeholder 11"/>
          <p:cNvSpPr>
            <a:spLocks noGrp="1"/>
          </p:cNvSpPr>
          <p:nvPr>
            <p:ph type="sldNum" sz="quarter" idx="12"/>
          </p:nvPr>
        </p:nvSpPr>
        <p:spPr/>
        <p:txBody>
          <a:bodyPr/>
          <a:lstStyle/>
          <a:p>
            <a:fld id="{139B58E7-F8C4-4FA1-8A92-A4E04551783C}" type="slidenum">
              <a:rPr lang="en-US" smtClean="0">
                <a:solidFill>
                  <a:srgbClr val="000000"/>
                </a:solidFill>
              </a:rPr>
              <a:pPr/>
              <a:t>53</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5990"/>
          <a:ext cx="8534400" cy="3474006"/>
        </p:xfrm>
        <a:graphic>
          <a:graphicData uri="http://schemas.openxmlformats.org/drawingml/2006/table">
            <a:tbl>
              <a:tblPr firstRow="1" bandRow="1">
                <a:tableStyleId>{5940675A-B579-460E-94D1-54222C63F5DA}</a:tableStyleId>
              </a:tblPr>
              <a:tblGrid>
                <a:gridCol w="2017485"/>
                <a:gridCol w="2569029"/>
                <a:gridCol w="2510971"/>
                <a:gridCol w="1436915"/>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071154">
                <a:tc rowSpan="3">
                  <a:txBody>
                    <a:bodyPr/>
                    <a:lstStyle/>
                    <a:p>
                      <a:r>
                        <a:rPr lang="en-US" sz="1800" b="1" kern="1200" baseline="0" dirty="0" smtClean="0">
                          <a:solidFill>
                            <a:schemeClr val="tx1"/>
                          </a:solidFill>
                          <a:latin typeface="Trebuchet MS" pitchFamily="34" charset="0"/>
                          <a:ea typeface="+mn-ea"/>
                          <a:cs typeface="+mn-cs"/>
                        </a:rPr>
                        <a:t>Natural</a:t>
                      </a:r>
                    </a:p>
                    <a:p>
                      <a:pPr marL="231775" indent="0"/>
                      <a:r>
                        <a:rPr lang="en-US" sz="1800" kern="1200" baseline="0" dirty="0" smtClean="0">
                          <a:solidFill>
                            <a:schemeClr val="tx1"/>
                          </a:solidFill>
                          <a:latin typeface="Trebuchet MS" pitchFamily="34" charset="0"/>
                          <a:ea typeface="+mn-ea"/>
                          <a:cs typeface="+mn-cs"/>
                        </a:rPr>
                        <a:t>Wilderness ecological</a:t>
                      </a:r>
                    </a:p>
                    <a:p>
                      <a:pPr marL="231775" indent="0"/>
                      <a:r>
                        <a:rPr lang="en-US" sz="1800" kern="1200" baseline="0" dirty="0" smtClean="0">
                          <a:solidFill>
                            <a:schemeClr val="tx1"/>
                          </a:solidFill>
                          <a:latin typeface="Trebuchet MS" pitchFamily="34" charset="0"/>
                          <a:ea typeface="+mn-ea"/>
                          <a:cs typeface="+mn-cs"/>
                        </a:rPr>
                        <a:t>systems are substantially</a:t>
                      </a:r>
                    </a:p>
                    <a:p>
                      <a:pPr marL="231775" indent="0"/>
                      <a:r>
                        <a:rPr lang="en-US" sz="1800" kern="1200" baseline="0" dirty="0" smtClean="0">
                          <a:solidFill>
                            <a:schemeClr val="tx1"/>
                          </a:solidFill>
                          <a:latin typeface="Trebuchet MS" pitchFamily="34" charset="0"/>
                          <a:ea typeface="+mn-ea"/>
                          <a:cs typeface="+mn-cs"/>
                        </a:rPr>
                        <a:t>free from the effects of</a:t>
                      </a:r>
                    </a:p>
                    <a:p>
                      <a:pPr marL="231775" indent="0"/>
                      <a:r>
                        <a:rPr lang="en-US" sz="1800" kern="1200" baseline="0" dirty="0" smtClean="0">
                          <a:solidFill>
                            <a:schemeClr val="tx1"/>
                          </a:solidFill>
                          <a:latin typeface="Trebuchet MS" pitchFamily="34" charset="0"/>
                          <a:ea typeface="+mn-ea"/>
                          <a:cs typeface="+mn-cs"/>
                        </a:rPr>
                        <a:t>modern civilization</a:t>
                      </a:r>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Plant and animal species and communities</a:t>
                      </a:r>
                      <a:endParaRPr lang="en-US" dirty="0">
                        <a:latin typeface="Trebuchet MS" pitchFamily="34" charset="0"/>
                      </a:endParaRPr>
                    </a:p>
                  </a:txBody>
                  <a:tcPr/>
                </a:tc>
                <a:tc>
                  <a:txBody>
                    <a:bodyPr/>
                    <a:lstStyle/>
                    <a:p>
                      <a:endParaRPr lang="en-US" dirty="0">
                        <a:latin typeface="Trebuchet MS" pitchFamily="34" charset="0"/>
                      </a:endParaRPr>
                    </a:p>
                  </a:txBody>
                  <a:tcPr/>
                </a:tc>
              </a:tr>
              <a:tr h="493498">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Physical resources</a:t>
                      </a:r>
                      <a:endParaRPr lang="en-US" dirty="0">
                        <a:latin typeface="Trebuchet MS" pitchFamily="34" charset="0"/>
                      </a:endParaRPr>
                    </a:p>
                  </a:txBody>
                  <a:tcPr/>
                </a:tc>
                <a:tc>
                  <a:txBody>
                    <a:bodyPr/>
                    <a:lstStyle/>
                    <a:p>
                      <a:endParaRPr lang="en-US" dirty="0">
                        <a:latin typeface="Trebuchet MS" pitchFamily="34" charset="0"/>
                      </a:endParaRPr>
                    </a:p>
                  </a:txBody>
                  <a:tcPr/>
                </a:tc>
              </a:tr>
              <a:tr h="1538514">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terrestrial, aquatic, and atmospheric natural </a:t>
                      </a:r>
                      <a:r>
                        <a:rPr lang="en-US" sz="1800" b="1" i="0" kern="1200" baseline="0" dirty="0" smtClean="0">
                          <a:solidFill>
                            <a:schemeClr val="tx1"/>
                          </a:solidFill>
                          <a:latin typeface="Trebuchet MS" pitchFamily="34" charset="0"/>
                          <a:ea typeface="+mn-ea"/>
                          <a:cs typeface="+mn-cs"/>
                        </a:rPr>
                        <a:t>processes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Biophysical processes</a:t>
                      </a:r>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11" descr="agriculture-6"/>
          <p:cNvPicPr>
            <a:picLocks noChangeAspect="1" noChangeArrowheads="1"/>
          </p:cNvPicPr>
          <p:nvPr/>
        </p:nvPicPr>
        <p:blipFill>
          <a:blip r:embed="rId3" cstate="email"/>
          <a:stretch>
            <a:fillRect/>
          </a:stretch>
        </p:blipFill>
        <p:spPr bwMode="auto">
          <a:xfrm>
            <a:off x="769424" y="2253229"/>
            <a:ext cx="3193356" cy="3820170"/>
          </a:xfrm>
          <a:prstGeom prst="rect">
            <a:avLst/>
          </a:prstGeom>
          <a:ln>
            <a:noFill/>
          </a:ln>
          <a:effectLst>
            <a:outerShdw blurRad="292100" dist="139700" dir="2700000" algn="tl" rotWithShape="0">
              <a:srgbClr val="333333">
                <a:alpha val="65000"/>
              </a:srgbClr>
            </a:outerShdw>
          </a:effectLst>
        </p:spPr>
      </p:pic>
      <p:sp>
        <p:nvSpPr>
          <p:cNvPr id="8" name="Slide Number Placeholder 7"/>
          <p:cNvSpPr>
            <a:spLocks noGrp="1"/>
          </p:cNvSpPr>
          <p:nvPr>
            <p:ph type="sldNum" sz="quarter" idx="12"/>
          </p:nvPr>
        </p:nvSpPr>
        <p:spPr/>
        <p:txBody>
          <a:bodyPr/>
          <a:lstStyle/>
          <a:p>
            <a:fld id="{139B58E7-F8C4-4FA1-8A92-A4E04551783C}" type="slidenum">
              <a:rPr lang="en-US" smtClean="0">
                <a:solidFill>
                  <a:srgbClr val="000000"/>
                </a:solidFill>
              </a:rPr>
              <a:pPr/>
              <a:t>54</a:t>
            </a:fld>
            <a:endParaRPr lang="en-US">
              <a:solidFill>
                <a:srgbClr val="000000"/>
              </a:solidFill>
            </a:endParaRPr>
          </a:p>
        </p:txBody>
      </p:sp>
      <p:sp>
        <p:nvSpPr>
          <p:cNvPr id="9" name="TextBox 8"/>
          <p:cNvSpPr txBox="1"/>
          <p:nvPr/>
        </p:nvSpPr>
        <p:spPr>
          <a:xfrm rot="16200000">
            <a:off x="6588687" y="333854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pic>
        <p:nvPicPr>
          <p:cNvPr id="7" name="Picture 6" descr="beetle-killed trees.jpg"/>
          <p:cNvPicPr>
            <a:picLocks noChangeAspect="1"/>
          </p:cNvPicPr>
          <p:nvPr/>
        </p:nvPicPr>
        <p:blipFill>
          <a:blip r:embed="rId4" cstate="email"/>
          <a:stretch>
            <a:fillRect/>
          </a:stretch>
        </p:blipFill>
        <p:spPr>
          <a:xfrm>
            <a:off x="5097050" y="4052040"/>
            <a:ext cx="3545909" cy="257078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3571967">
                <a:tc>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txBody>
                  <a:tcPr/>
                </a:tc>
                <a:tc>
                  <a:txBody>
                    <a:bodyPr/>
                    <a:lstStyle/>
                    <a:p>
                      <a:endParaRPr lang="en-US" sz="1800" i="1" kern="1200" baseline="0" dirty="0" smtClean="0">
                        <a:solidFill>
                          <a:schemeClr val="tx1"/>
                        </a:solidFill>
                        <a:latin typeface="Trebuchet MS" pitchFamily="34" charset="0"/>
                        <a:ea typeface="+mn-ea"/>
                        <a:cs typeface="+mn-cs"/>
                      </a:endParaRPr>
                    </a:p>
                  </a:txBody>
                  <a:tcPr/>
                </a:tc>
                <a:tc>
                  <a:txBody>
                    <a:bodyPr/>
                    <a:lstStyle/>
                    <a:p>
                      <a:endParaRPr lang="en-US" sz="1800" kern="1200" baseline="0" dirty="0" smtClean="0">
                        <a:solidFill>
                          <a:schemeClr val="tx1"/>
                        </a:solidFill>
                        <a:latin typeface="Trebuchet MS" pitchFamily="34" charset="0"/>
                        <a:ea typeface="+mn-ea"/>
                        <a:cs typeface="+mn-cs"/>
                      </a:endParaRPr>
                    </a:p>
                    <a:p>
                      <a:endParaRPr lang="en-US" sz="1800" kern="1200" baseline="0" dirty="0" smtClean="0">
                        <a:solidFill>
                          <a:schemeClr val="tx1"/>
                        </a:solidFill>
                        <a:latin typeface="Trebuchet MS" pitchFamily="34" charset="0"/>
                        <a:ea typeface="+mn-ea"/>
                        <a:cs typeface="+mn-cs"/>
                      </a:endParaRPr>
                    </a:p>
                    <a:p>
                      <a:endParaRPr lang="en-US" sz="1800" kern="1200" baseline="0" dirty="0" smtClean="0">
                        <a:solidFill>
                          <a:schemeClr val="tx1"/>
                        </a:solidFill>
                        <a:latin typeface="Trebuchet MS" pitchFamily="34" charset="0"/>
                        <a:ea typeface="+mn-ea"/>
                        <a:cs typeface="+mn-cs"/>
                      </a:endParaRPr>
                    </a:p>
                    <a:p>
                      <a:endParaRPr lang="en-US" sz="1800" kern="1200" baseline="0" dirty="0" smtClean="0">
                        <a:solidFill>
                          <a:schemeClr val="tx1"/>
                        </a:solidFill>
                        <a:latin typeface="Trebuchet MS" pitchFamily="34" charset="0"/>
                        <a:ea typeface="+mn-ea"/>
                        <a:cs typeface="+mn-cs"/>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55</a:t>
            </a:fld>
            <a:endParaRPr lang="en-US">
              <a:solidFill>
                <a:srgbClr val="000000"/>
              </a:solidFill>
            </a:endParaRPr>
          </a:p>
        </p:txBody>
      </p:sp>
      <p:sp>
        <p:nvSpPr>
          <p:cNvPr id="6" name="TextBox 5"/>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394823">
                <a:tc rowSpan="3">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endParaRPr lang="en-US" dirty="0" smtClean="0">
                        <a:latin typeface="Trebuchet MS" pitchFamily="34" charset="0"/>
                      </a:endParaRPr>
                    </a:p>
                    <a:p>
                      <a:endParaRPr lang="en-US" dirty="0" smtClean="0">
                        <a:latin typeface="Trebuchet MS" pitchFamily="34" charset="0"/>
                      </a:endParaRPr>
                    </a:p>
                    <a:p>
                      <a:endParaRPr lang="en-US" dirty="0" smtClean="0">
                        <a:latin typeface="Trebuchet MS" pitchFamily="34" charset="0"/>
                      </a:endParaRPr>
                    </a:p>
                    <a:p>
                      <a:endParaRPr lang="en-US" dirty="0" smtClean="0">
                        <a:latin typeface="Trebuchet MS" pitchFamily="34" charset="0"/>
                      </a:endParaRPr>
                    </a:p>
                    <a:p>
                      <a:endParaRPr lang="en-US" dirty="0" smtClean="0">
                        <a:latin typeface="Trebuchet MS" pitchFamily="34" charset="0"/>
                      </a:endParaRPr>
                    </a:p>
                    <a:p>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56</a:t>
            </a:fld>
            <a:endParaRPr lang="en-US">
              <a:solidFill>
                <a:srgbClr val="000000"/>
              </a:solidFill>
            </a:endParaRPr>
          </a:p>
        </p:txBody>
      </p:sp>
      <p:sp>
        <p:nvSpPr>
          <p:cNvPr id="8" name="TextBox 7"/>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394823">
                <a:tc rowSpan="3">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endParaRPr lang="en-US" dirty="0" smtClean="0">
                        <a:latin typeface="Trebuchet MS" pitchFamily="34" charset="0"/>
                      </a:endParaRPr>
                    </a:p>
                    <a:p>
                      <a:endParaRPr lang="en-US" dirty="0" smtClean="0">
                        <a:latin typeface="Trebuchet MS" pitchFamily="34" charset="0"/>
                      </a:endParaRPr>
                    </a:p>
                    <a:p>
                      <a:endParaRPr lang="en-US" dirty="0" smtClean="0">
                        <a:latin typeface="Trebuchet MS" pitchFamily="34" charset="0"/>
                      </a:endParaRPr>
                    </a:p>
                    <a:p>
                      <a:endParaRPr lang="en-US" dirty="0" smtClean="0">
                        <a:latin typeface="Trebuchet MS" pitchFamily="34" charset="0"/>
                      </a:endParaRPr>
                    </a:p>
                    <a:p>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mechanization</a:t>
                      </a:r>
                    </a:p>
                    <a:p>
                      <a:r>
                        <a:rPr lang="en-US" sz="1800" i="1" kern="1200" baseline="0" dirty="0" smtClean="0">
                          <a:solidFill>
                            <a:schemeClr val="tx1"/>
                          </a:solidFill>
                          <a:latin typeface="Trebuchet MS" pitchFamily="34" charset="0"/>
                          <a:ea typeface="+mn-ea"/>
                          <a:cs typeface="+mn-cs"/>
                        </a:rPr>
                        <a:t>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57</a:t>
            </a:fld>
            <a:endParaRPr lang="en-US">
              <a:solidFill>
                <a:srgbClr val="000000"/>
              </a:solidFill>
            </a:endParaRPr>
          </a:p>
        </p:txBody>
      </p:sp>
      <p:sp>
        <p:nvSpPr>
          <p:cNvPr id="8" name="TextBox 7"/>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859246">
                <a:tc rowSpan="4">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Non-recreational structures, installations, and developments</a:t>
                      </a:r>
                      <a:endParaRPr lang="en-US" dirty="0">
                        <a:latin typeface="Trebuchet MS" pitchFamily="34" charset="0"/>
                      </a:endParaRPr>
                    </a:p>
                  </a:txBody>
                  <a:tcPr/>
                </a:tc>
                <a:tc>
                  <a:txBody>
                    <a:bodyPr/>
                    <a:lstStyle/>
                    <a:p>
                      <a:endParaRPr lang="en-US" dirty="0">
                        <a:latin typeface="Trebuchet MS" pitchFamily="34" charset="0"/>
                      </a:endParaRPr>
                    </a:p>
                  </a:txBody>
                  <a:tcPr/>
                </a:tc>
              </a:tr>
              <a:tr h="535577">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mechanization</a:t>
                      </a:r>
                    </a:p>
                    <a:p>
                      <a:r>
                        <a:rPr lang="en-US" sz="1800" i="1" kern="1200" baseline="0" dirty="0" smtClean="0">
                          <a:solidFill>
                            <a:schemeClr val="tx1"/>
                          </a:solidFill>
                          <a:latin typeface="Trebuchet MS" pitchFamily="34" charset="0"/>
                          <a:ea typeface="+mn-ea"/>
                          <a:cs typeface="+mn-cs"/>
                        </a:rPr>
                        <a:t>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0" name="TextBox 9"/>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6" descr="Mill Dam in SBW"/>
          <p:cNvPicPr>
            <a:picLocks noChangeAspect="1" noChangeArrowheads="1"/>
          </p:cNvPicPr>
          <p:nvPr/>
        </p:nvPicPr>
        <p:blipFill>
          <a:blip r:embed="rId3" cstate="email">
            <a:lum contrast="6000"/>
          </a:blip>
          <a:srcRect/>
          <a:stretch>
            <a:fillRect/>
          </a:stretch>
        </p:blipFill>
        <p:spPr bwMode="auto">
          <a:xfrm>
            <a:off x="538618" y="2737685"/>
            <a:ext cx="3993369" cy="2698611"/>
          </a:xfrm>
          <a:prstGeom prst="rect">
            <a:avLst/>
          </a:prstGeom>
          <a:ln>
            <a:noFill/>
          </a:ln>
          <a:effectLst>
            <a:outerShdw blurRad="292100" dist="139700" dir="2700000" algn="tl" rotWithShape="0">
              <a:srgbClr val="333333">
                <a:alpha val="65000"/>
              </a:srgbClr>
            </a:outerShdw>
          </a:effectLst>
        </p:spPr>
      </p:pic>
      <p:pic>
        <p:nvPicPr>
          <p:cNvPr id="7" name="Picture 2" descr="Bighorn water collection"/>
          <p:cNvPicPr>
            <a:picLocks noChangeAspect="1" noChangeArrowheads="1"/>
          </p:cNvPicPr>
          <p:nvPr/>
        </p:nvPicPr>
        <p:blipFill>
          <a:blip r:embed="rId4" cstate="email"/>
          <a:srcRect/>
          <a:stretch>
            <a:fillRect/>
          </a:stretch>
        </p:blipFill>
        <p:spPr bwMode="auto">
          <a:xfrm>
            <a:off x="4926689" y="3407080"/>
            <a:ext cx="3669652" cy="2446434"/>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fld id="{139B58E7-F8C4-4FA1-8A92-A4E04551783C}" type="slidenum">
              <a:rPr lang="en-US" smtClean="0">
                <a:solidFill>
                  <a:srgbClr val="000000"/>
                </a:solidFill>
              </a:rPr>
              <a:pPr/>
              <a:t>58</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859246">
                <a:tc rowSpan="4">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Non-recreational structures, installations, and developments</a:t>
                      </a:r>
                      <a:endParaRPr lang="en-US" dirty="0">
                        <a:latin typeface="Trebuchet MS" pitchFamily="34" charset="0"/>
                      </a:endParaRPr>
                    </a:p>
                  </a:txBody>
                  <a:tcPr/>
                </a:tc>
                <a:tc>
                  <a:txBody>
                    <a:bodyPr/>
                    <a:lstStyle/>
                    <a:p>
                      <a:endParaRPr lang="en-US" dirty="0">
                        <a:latin typeface="Trebuchet MS" pitchFamily="34" charset="0"/>
                      </a:endParaRPr>
                    </a:p>
                  </a:txBody>
                  <a:tcPr/>
                </a:tc>
              </a:tr>
              <a:tr h="535577">
                <a:tc vMerge="1">
                  <a:txBody>
                    <a:bodyPr/>
                    <a:lstStyle/>
                    <a:p>
                      <a:endParaRPr lang="en-US"/>
                    </a:p>
                  </a:txBody>
                  <a:tcPr/>
                </a:tc>
                <a:tc vMerge="1">
                  <a:txBody>
                    <a:bodyPr/>
                    <a:lstStyle/>
                    <a:p>
                      <a:endParaRPr lang="en-US"/>
                    </a:p>
                  </a:txBody>
                  <a:tcPr/>
                </a:tc>
                <a:tc>
                  <a:txBody>
                    <a:bodyPr/>
                    <a:lstStyle/>
                    <a:p>
                      <a:r>
                        <a:rPr lang="en-US" sz="1800" kern="1200" baseline="0" dirty="0" err="1" smtClean="0">
                          <a:solidFill>
                            <a:schemeClr val="tx1"/>
                          </a:solidFill>
                          <a:latin typeface="Trebuchet MS" pitchFamily="34" charset="0"/>
                          <a:ea typeface="+mn-ea"/>
                          <a:cs typeface="+mn-cs"/>
                        </a:rPr>
                        <a:t>Inholdings</a:t>
                      </a:r>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mechanization</a:t>
                      </a:r>
                    </a:p>
                    <a:p>
                      <a:r>
                        <a:rPr lang="en-US" sz="1800" i="1" kern="1200" baseline="0" dirty="0" smtClean="0">
                          <a:solidFill>
                            <a:schemeClr val="tx1"/>
                          </a:solidFill>
                          <a:latin typeface="Trebuchet MS" pitchFamily="34" charset="0"/>
                          <a:ea typeface="+mn-ea"/>
                          <a:cs typeface="+mn-cs"/>
                        </a:rPr>
                        <a:t>inside 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10" descr="Inholding, Selway Bitterroot W - reduced"/>
          <p:cNvPicPr>
            <a:picLocks noChangeAspect="1" noChangeArrowheads="1"/>
          </p:cNvPicPr>
          <p:nvPr/>
        </p:nvPicPr>
        <p:blipFill>
          <a:blip r:embed="rId3" cstate="email">
            <a:lum bright="-6000" contrast="6000"/>
          </a:blip>
          <a:srcRect/>
          <a:stretch>
            <a:fillRect/>
          </a:stretch>
        </p:blipFill>
        <p:spPr bwMode="auto">
          <a:xfrm>
            <a:off x="2452825" y="3670126"/>
            <a:ext cx="4226725" cy="2852391"/>
          </a:xfrm>
          <a:prstGeom prst="rect">
            <a:avLst/>
          </a:prstGeom>
          <a:ln>
            <a:noFill/>
          </a:ln>
          <a:effectLst>
            <a:outerShdw blurRad="292100" dist="139700" dir="2700000" algn="tl" rotWithShape="0">
              <a:srgbClr val="333333">
                <a:alpha val="65000"/>
              </a:srgbClr>
            </a:outerShdw>
          </a:effectLst>
        </p:spPr>
      </p:pic>
      <p:sp>
        <p:nvSpPr>
          <p:cNvPr id="8" name="Slide Number Placeholder 7"/>
          <p:cNvSpPr>
            <a:spLocks noGrp="1"/>
          </p:cNvSpPr>
          <p:nvPr>
            <p:ph type="sldNum" sz="quarter" idx="12"/>
          </p:nvPr>
        </p:nvSpPr>
        <p:spPr/>
        <p:txBody>
          <a:bodyPr/>
          <a:lstStyle/>
          <a:p>
            <a:fld id="{139B58E7-F8C4-4FA1-8A92-A4E04551783C}" type="slidenum">
              <a:rPr lang="en-US" smtClean="0">
                <a:solidFill>
                  <a:srgbClr val="000000"/>
                </a:solidFill>
              </a:rPr>
              <a:pPr/>
              <a:t>59</a:t>
            </a:fld>
            <a:endParaRPr lang="en-US">
              <a:solidFill>
                <a:srgbClr val="000000"/>
              </a:solidFill>
            </a:endParaRPr>
          </a:p>
        </p:txBody>
      </p:sp>
      <p:sp>
        <p:nvSpPr>
          <p:cNvPr id="9" name="TextBox 8"/>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2064657" y="1981200"/>
            <a:ext cx="6629400" cy="4129314"/>
          </a:xfrm>
        </p:spPr>
        <p:txBody>
          <a:bodyPr/>
          <a:lstStyle/>
          <a:p>
            <a:pPr marL="1139825" indent="-1139825">
              <a:buNone/>
            </a:pPr>
            <a:r>
              <a:rPr lang="en-US" dirty="0" smtClean="0">
                <a:solidFill>
                  <a:srgbClr val="000000"/>
                </a:solidFill>
                <a:latin typeface="Trebuchet MS" pitchFamily="34" charset="0"/>
              </a:rPr>
              <a:t>BLM:	43 </a:t>
            </a:r>
            <a:r>
              <a:rPr lang="en-US" dirty="0" err="1" smtClean="0">
                <a:solidFill>
                  <a:srgbClr val="000000"/>
                </a:solidFill>
                <a:latin typeface="Trebuchet MS" pitchFamily="34" charset="0"/>
              </a:rPr>
              <a:t>CFR</a:t>
            </a:r>
            <a:r>
              <a:rPr lang="en-US" dirty="0" smtClean="0">
                <a:solidFill>
                  <a:srgbClr val="000000"/>
                </a:solidFill>
                <a:latin typeface="Trebuchet MS" pitchFamily="34" charset="0"/>
              </a:rPr>
              <a:t> 6300. Background</a:t>
            </a:r>
          </a:p>
          <a:p>
            <a:pPr marL="1149350" indent="-1149350">
              <a:buNone/>
            </a:pPr>
            <a:r>
              <a:rPr lang="en-US" dirty="0" smtClean="0">
                <a:solidFill>
                  <a:srgbClr val="000000"/>
                </a:solidFill>
                <a:latin typeface="Trebuchet MS" pitchFamily="34" charset="0"/>
              </a:rPr>
              <a:t>	8560.02 and .06</a:t>
            </a:r>
          </a:p>
          <a:p>
            <a:pPr marL="1152525" indent="-1152525">
              <a:lnSpc>
                <a:spcPct val="150000"/>
              </a:lnSpc>
              <a:buNone/>
            </a:pPr>
            <a:r>
              <a:rPr lang="en-US" dirty="0" err="1" smtClean="0">
                <a:solidFill>
                  <a:srgbClr val="000000"/>
                </a:solidFill>
                <a:latin typeface="Trebuchet MS" pitchFamily="34" charset="0"/>
              </a:rPr>
              <a:t>FWS</a:t>
            </a:r>
            <a:r>
              <a:rPr lang="en-US" dirty="0" smtClean="0">
                <a:solidFill>
                  <a:srgbClr val="000000"/>
                </a:solidFill>
                <a:latin typeface="Trebuchet MS" pitchFamily="34" charset="0"/>
              </a:rPr>
              <a:t>:	610 FW 1-5</a:t>
            </a:r>
          </a:p>
          <a:p>
            <a:pPr marL="1149350" indent="-1149350">
              <a:lnSpc>
                <a:spcPct val="150000"/>
              </a:lnSpc>
              <a:buNone/>
            </a:pPr>
            <a:r>
              <a:rPr lang="en-US" dirty="0" smtClean="0">
                <a:solidFill>
                  <a:srgbClr val="000000"/>
                </a:solidFill>
                <a:latin typeface="Trebuchet MS" pitchFamily="34" charset="0"/>
              </a:rPr>
              <a:t>FS:     </a:t>
            </a:r>
            <a:r>
              <a:rPr lang="en-US" dirty="0" err="1" smtClean="0">
                <a:solidFill>
                  <a:srgbClr val="000000"/>
                </a:solidFill>
                <a:latin typeface="Trebuchet MS" pitchFamily="34" charset="0"/>
              </a:rPr>
              <a:t>FSM</a:t>
            </a:r>
            <a:r>
              <a:rPr lang="en-US" dirty="0" smtClean="0">
                <a:solidFill>
                  <a:srgbClr val="000000"/>
                </a:solidFill>
                <a:latin typeface="Trebuchet MS" pitchFamily="34" charset="0"/>
              </a:rPr>
              <a:t> 2320.2 and .14</a:t>
            </a:r>
          </a:p>
          <a:p>
            <a:pPr marL="1149350" indent="-1149350">
              <a:lnSpc>
                <a:spcPct val="150000"/>
              </a:lnSpc>
              <a:buNone/>
            </a:pPr>
            <a:r>
              <a:rPr lang="en-US" dirty="0" smtClean="0">
                <a:solidFill>
                  <a:srgbClr val="000000"/>
                </a:solidFill>
                <a:latin typeface="Trebuchet MS" pitchFamily="34" charset="0"/>
              </a:rPr>
              <a:t>NPS:   NPS 6.1 and .3</a:t>
            </a:r>
            <a:endParaRPr lang="en-US" dirty="0">
              <a:solidFill>
                <a:srgbClr val="000000"/>
              </a:solidFill>
              <a:latin typeface="Trebuchet MS" pitchFamily="34" charset="0"/>
            </a:endParaRPr>
          </a:p>
        </p:txBody>
      </p:sp>
      <p:pic>
        <p:nvPicPr>
          <p:cNvPr id="6" name="Picture 4" descr="blmlogo"/>
          <p:cNvPicPr>
            <a:picLocks noChangeAspect="1" noChangeArrowheads="1"/>
          </p:cNvPicPr>
          <p:nvPr/>
        </p:nvPicPr>
        <p:blipFill>
          <a:blip r:embed="rId3" cstate="email"/>
          <a:srcRect/>
          <a:stretch>
            <a:fillRect/>
          </a:stretch>
        </p:blipFill>
        <p:spPr bwMode="auto">
          <a:xfrm>
            <a:off x="1191984" y="2160372"/>
            <a:ext cx="609600" cy="530225"/>
          </a:xfrm>
          <a:prstGeom prst="rect">
            <a:avLst/>
          </a:prstGeom>
          <a:noFill/>
        </p:spPr>
      </p:pic>
      <p:pic>
        <p:nvPicPr>
          <p:cNvPr id="7" name="Picture 5" descr="F+Wlogo"/>
          <p:cNvPicPr>
            <a:picLocks noChangeAspect="1" noChangeArrowheads="1"/>
          </p:cNvPicPr>
          <p:nvPr/>
        </p:nvPicPr>
        <p:blipFill>
          <a:blip r:embed="rId4" cstate="email"/>
          <a:srcRect/>
          <a:stretch>
            <a:fillRect/>
          </a:stretch>
        </p:blipFill>
        <p:spPr bwMode="auto">
          <a:xfrm>
            <a:off x="1275440" y="3276576"/>
            <a:ext cx="527050" cy="628650"/>
          </a:xfrm>
          <a:prstGeom prst="rect">
            <a:avLst/>
          </a:prstGeom>
          <a:noFill/>
        </p:spPr>
      </p:pic>
      <p:pic>
        <p:nvPicPr>
          <p:cNvPr id="10" name="Picture 6" descr="usfslogo"/>
          <p:cNvPicPr>
            <a:picLocks noChangeAspect="1" noChangeArrowheads="1"/>
          </p:cNvPicPr>
          <p:nvPr/>
        </p:nvPicPr>
        <p:blipFill>
          <a:blip r:embed="rId5" cstate="email"/>
          <a:srcRect/>
          <a:stretch>
            <a:fillRect/>
          </a:stretch>
        </p:blipFill>
        <p:spPr bwMode="auto">
          <a:xfrm>
            <a:off x="1248226" y="4165304"/>
            <a:ext cx="558800" cy="620713"/>
          </a:xfrm>
          <a:prstGeom prst="rect">
            <a:avLst/>
          </a:prstGeom>
          <a:noFill/>
        </p:spPr>
      </p:pic>
      <p:pic>
        <p:nvPicPr>
          <p:cNvPr id="11" name="Picture 7" descr="arowhead flat"/>
          <p:cNvPicPr>
            <a:picLocks noChangeAspect="1" noChangeArrowheads="1"/>
          </p:cNvPicPr>
          <p:nvPr/>
        </p:nvPicPr>
        <p:blipFill>
          <a:blip r:embed="rId6" cstate="email"/>
          <a:srcRect/>
          <a:stretch>
            <a:fillRect/>
          </a:stretch>
        </p:blipFill>
        <p:spPr bwMode="auto">
          <a:xfrm>
            <a:off x="1221012" y="4981462"/>
            <a:ext cx="590550" cy="762000"/>
          </a:xfrm>
          <a:prstGeom prst="rect">
            <a:avLst/>
          </a:prstGeom>
          <a:noFill/>
        </p:spPr>
      </p:pic>
      <p:sp>
        <p:nvSpPr>
          <p:cNvPr id="12"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in</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Agency Policy</a:t>
            </a:r>
          </a:p>
        </p:txBody>
      </p:sp>
      <p:sp>
        <p:nvSpPr>
          <p:cNvPr id="13" name="Slide Number Placeholder 12"/>
          <p:cNvSpPr>
            <a:spLocks noGrp="1"/>
          </p:cNvSpPr>
          <p:nvPr>
            <p:ph type="sldNum" sz="quarter" idx="12"/>
          </p:nvPr>
        </p:nvSpPr>
        <p:spPr/>
        <p:txBody>
          <a:bodyPr/>
          <a:lstStyle/>
          <a:p>
            <a:fld id="{F400065C-6A96-408A-BBD5-DF260F4D23C6}" type="slidenum">
              <a:rPr lang="en-US" smtClean="0">
                <a:solidFill>
                  <a:srgbClr val="000000"/>
                </a:solidFill>
              </a:rPr>
              <a:pPr/>
              <a:t>6</a:t>
            </a:fld>
            <a:endParaRPr lang="en-US">
              <a:solidFill>
                <a:srgbClr val="000000"/>
              </a:solidFill>
            </a:endParaRPr>
          </a:p>
        </p:txBody>
      </p:sp>
    </p:spTree>
  </p:cSld>
  <p:clrMapOvr>
    <a:masterClrMapping/>
  </p:clrMapOvr>
  <p:transition>
    <p:randomBa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859246">
                <a:tc rowSpan="4">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Non-recreational structures, installations, and developments</a:t>
                      </a:r>
                      <a:endParaRPr lang="en-US" dirty="0">
                        <a:latin typeface="Trebuchet MS" pitchFamily="34" charset="0"/>
                      </a:endParaRPr>
                    </a:p>
                  </a:txBody>
                  <a:tcPr/>
                </a:tc>
                <a:tc>
                  <a:txBody>
                    <a:bodyPr/>
                    <a:lstStyle/>
                    <a:p>
                      <a:endParaRPr lang="en-US" dirty="0">
                        <a:latin typeface="Trebuchet MS" pitchFamily="34" charset="0"/>
                      </a:endParaRPr>
                    </a:p>
                  </a:txBody>
                  <a:tcPr/>
                </a:tc>
              </a:tr>
              <a:tr h="535577">
                <a:tc vMerge="1">
                  <a:txBody>
                    <a:bodyPr/>
                    <a:lstStyle/>
                    <a:p>
                      <a:endParaRPr lang="en-US"/>
                    </a:p>
                  </a:txBody>
                  <a:tcPr/>
                </a:tc>
                <a:tc vMerge="1">
                  <a:txBody>
                    <a:bodyPr/>
                    <a:lstStyle/>
                    <a:p>
                      <a:endParaRPr lang="en-US"/>
                    </a:p>
                  </a:txBody>
                  <a:tcPr/>
                </a:tc>
                <a:tc>
                  <a:txBody>
                    <a:bodyPr/>
                    <a:lstStyle/>
                    <a:p>
                      <a:r>
                        <a:rPr lang="en-US" sz="1800" kern="1200" baseline="0" dirty="0" err="1" smtClean="0">
                          <a:solidFill>
                            <a:schemeClr val="tx1"/>
                          </a:solidFill>
                          <a:latin typeface="Trebuchet MS" pitchFamily="34" charset="0"/>
                          <a:ea typeface="+mn-ea"/>
                          <a:cs typeface="+mn-cs"/>
                        </a:rPr>
                        <a:t>Inholdings</a:t>
                      </a:r>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mechanization</a:t>
                      </a:r>
                    </a:p>
                    <a:p>
                      <a:r>
                        <a:rPr lang="en-US" sz="1800" i="1" kern="1200" baseline="0" dirty="0" smtClean="0">
                          <a:solidFill>
                            <a:schemeClr val="tx1"/>
                          </a:solidFill>
                          <a:latin typeface="Trebuchet MS" pitchFamily="34" charset="0"/>
                          <a:ea typeface="+mn-ea"/>
                          <a:cs typeface="+mn-cs"/>
                        </a:rPr>
                        <a:t>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Use of motor vehicles, motorized equipment, or mechanical  transport</a:t>
                      </a:r>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1" name="TextBox 10"/>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8" descr="Core drilling in AK wilderness"/>
          <p:cNvPicPr>
            <a:picLocks noChangeAspect="1" noChangeArrowheads="1"/>
          </p:cNvPicPr>
          <p:nvPr/>
        </p:nvPicPr>
        <p:blipFill>
          <a:blip r:embed="rId3" cstate="email"/>
          <a:srcRect/>
          <a:stretch>
            <a:fillRect/>
          </a:stretch>
        </p:blipFill>
        <p:spPr bwMode="auto">
          <a:xfrm>
            <a:off x="3507288" y="4926751"/>
            <a:ext cx="2116899" cy="1710949"/>
          </a:xfrm>
          <a:prstGeom prst="rect">
            <a:avLst/>
          </a:prstGeom>
          <a:ln>
            <a:noFill/>
          </a:ln>
          <a:effectLst>
            <a:outerShdw blurRad="292100" dist="139700" dir="2700000" algn="tl" rotWithShape="0">
              <a:srgbClr val="333333">
                <a:alpha val="65000"/>
              </a:srgbClr>
            </a:outerShdw>
          </a:effectLst>
        </p:spPr>
      </p:pic>
      <p:pic>
        <p:nvPicPr>
          <p:cNvPr id="7" name="Picture 6" descr="aircraft Bisti V.jpg"/>
          <p:cNvPicPr>
            <a:picLocks noChangeAspect="1"/>
          </p:cNvPicPr>
          <p:nvPr/>
        </p:nvPicPr>
        <p:blipFill>
          <a:blip r:embed="rId4" cstate="email"/>
          <a:stretch>
            <a:fillRect/>
          </a:stretch>
        </p:blipFill>
        <p:spPr>
          <a:xfrm>
            <a:off x="471152" y="2524168"/>
            <a:ext cx="2444496" cy="3112543"/>
          </a:xfrm>
          <a:prstGeom prst="rect">
            <a:avLst/>
          </a:prstGeom>
          <a:ln>
            <a:noFill/>
          </a:ln>
          <a:effectLst>
            <a:outerShdw blurRad="292100" dist="139700" dir="2700000" algn="tl" rotWithShape="0">
              <a:srgbClr val="333333">
                <a:alpha val="65000"/>
              </a:srgbClr>
            </a:outerShdw>
          </a:effectLst>
        </p:spPr>
      </p:pic>
      <p:pic>
        <p:nvPicPr>
          <p:cNvPr id="8" name="Picture 7" descr="wheelbarrow_cropped.jpg"/>
          <p:cNvPicPr>
            <a:picLocks noChangeAspect="1"/>
          </p:cNvPicPr>
          <p:nvPr/>
        </p:nvPicPr>
        <p:blipFill>
          <a:blip r:embed="rId5" cstate="email"/>
          <a:stretch>
            <a:fillRect/>
          </a:stretch>
        </p:blipFill>
        <p:spPr>
          <a:xfrm>
            <a:off x="6688899" y="4393467"/>
            <a:ext cx="1925557" cy="2295379"/>
          </a:xfrm>
          <a:prstGeom prst="rect">
            <a:avLst/>
          </a:prstGeom>
          <a:ln>
            <a:noFill/>
          </a:ln>
          <a:effectLst>
            <a:outerShdw blurRad="292100" dist="139700" dir="2700000" algn="tl" rotWithShape="0">
              <a:srgbClr val="333333">
                <a:alpha val="65000"/>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60</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90286" y="1606002"/>
          <a:ext cx="8519886" cy="4577080"/>
        </p:xfrm>
        <a:graphic>
          <a:graphicData uri="http://schemas.openxmlformats.org/drawingml/2006/table">
            <a:tbl>
              <a:tblPr firstRow="1" bandRow="1">
                <a:tableStyleId>{5940675A-B579-460E-94D1-54222C63F5DA}</a:tableStyleId>
              </a:tblPr>
              <a:tblGrid>
                <a:gridCol w="2394857"/>
                <a:gridCol w="2061029"/>
                <a:gridCol w="2612571"/>
                <a:gridCol w="1451429"/>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859246">
                <a:tc rowSpan="4">
                  <a:txBody>
                    <a:bodyPr/>
                    <a:lstStyle/>
                    <a:p>
                      <a:r>
                        <a:rPr lang="en-US" sz="1800" b="1" kern="1200" baseline="0" dirty="0" smtClean="0">
                          <a:solidFill>
                            <a:schemeClr val="tx1"/>
                          </a:solidFill>
                          <a:latin typeface="Trebuchet MS" pitchFamily="34" charset="0"/>
                          <a:ea typeface="+mn-ea"/>
                          <a:cs typeface="+mn-cs"/>
                        </a:rPr>
                        <a:t>Undeveloped</a:t>
                      </a:r>
                    </a:p>
                    <a:p>
                      <a:pPr marL="231775" indent="0"/>
                      <a:r>
                        <a:rPr lang="en-US" sz="1800" kern="1200" baseline="0" dirty="0" smtClean="0">
                          <a:solidFill>
                            <a:schemeClr val="tx1"/>
                          </a:solidFill>
                          <a:latin typeface="Trebuchet MS" pitchFamily="34" charset="0"/>
                          <a:ea typeface="+mn-ea"/>
                          <a:cs typeface="+mn-cs"/>
                        </a:rPr>
                        <a:t>Wilderness retains its primeval character and influence, and is essentially without</a:t>
                      </a:r>
                    </a:p>
                    <a:p>
                      <a:pPr marL="231775" indent="0"/>
                      <a:r>
                        <a:rPr lang="en-US" sz="1800" kern="1200" baseline="0" dirty="0" smtClean="0">
                          <a:solidFill>
                            <a:schemeClr val="tx1"/>
                          </a:solidFill>
                          <a:latin typeface="Trebuchet MS" pitchFamily="34" charset="0"/>
                          <a:ea typeface="+mn-ea"/>
                          <a:cs typeface="+mn-cs"/>
                        </a:rPr>
                        <a:t>permanent improvement</a:t>
                      </a:r>
                    </a:p>
                    <a:p>
                      <a:pPr marL="231775" indent="0"/>
                      <a:r>
                        <a:rPr lang="en-US" sz="1800" kern="1200" baseline="0" dirty="0" smtClean="0">
                          <a:solidFill>
                            <a:schemeClr val="tx1"/>
                          </a:solidFill>
                          <a:latin typeface="Trebuchet MS" pitchFamily="34" charset="0"/>
                          <a:ea typeface="+mn-ea"/>
                          <a:cs typeface="+mn-cs"/>
                        </a:rPr>
                        <a:t>or modern human</a:t>
                      </a:r>
                    </a:p>
                    <a:p>
                      <a:pPr marL="231775" indent="0"/>
                      <a:r>
                        <a:rPr lang="en-US" sz="1800" kern="1200" baseline="0" dirty="0" smtClean="0">
                          <a:solidFill>
                            <a:schemeClr val="tx1"/>
                          </a:solidFill>
                          <a:latin typeface="Trebuchet MS" pitchFamily="34" charset="0"/>
                          <a:ea typeface="+mn-ea"/>
                          <a:cs typeface="+mn-cs"/>
                        </a:rPr>
                        <a:t>occupation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non-recreational</a:t>
                      </a:r>
                    </a:p>
                    <a:p>
                      <a:r>
                        <a:rPr lang="en-US" sz="1800" b="1" i="0" kern="1200" baseline="0" dirty="0" smtClean="0">
                          <a:solidFill>
                            <a:schemeClr val="tx1"/>
                          </a:solidFill>
                          <a:latin typeface="Trebuchet MS" pitchFamily="34" charset="0"/>
                          <a:ea typeface="+mn-ea"/>
                          <a:cs typeface="+mn-cs"/>
                        </a:rPr>
                        <a:t>development </a:t>
                      </a:r>
                      <a:r>
                        <a:rPr lang="en-US" sz="1800" i="1" kern="1200" baseline="0" dirty="0" smtClean="0">
                          <a:solidFill>
                            <a:schemeClr val="tx1"/>
                          </a:solidFill>
                          <a:latin typeface="Trebuchet MS" pitchFamily="34" charset="0"/>
                          <a:ea typeface="+mn-ea"/>
                          <a:cs typeface="+mn-cs"/>
                        </a:rPr>
                        <a:t>inside wilderness?</a:t>
                      </a:r>
                    </a:p>
                    <a:p>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Non-recreational structures, installations, and developments</a:t>
                      </a:r>
                      <a:endParaRPr lang="en-US" dirty="0">
                        <a:latin typeface="Trebuchet MS" pitchFamily="34" charset="0"/>
                      </a:endParaRPr>
                    </a:p>
                  </a:txBody>
                  <a:tcPr/>
                </a:tc>
                <a:tc>
                  <a:txBody>
                    <a:bodyPr/>
                    <a:lstStyle/>
                    <a:p>
                      <a:endParaRPr lang="en-US" dirty="0">
                        <a:latin typeface="Trebuchet MS" pitchFamily="34" charset="0"/>
                      </a:endParaRPr>
                    </a:p>
                  </a:txBody>
                  <a:tcPr/>
                </a:tc>
              </a:tr>
              <a:tr h="535577">
                <a:tc vMerge="1">
                  <a:txBody>
                    <a:bodyPr/>
                    <a:lstStyle/>
                    <a:p>
                      <a:endParaRPr lang="en-US"/>
                    </a:p>
                  </a:txBody>
                  <a:tcPr/>
                </a:tc>
                <a:tc vMerge="1">
                  <a:txBody>
                    <a:bodyPr/>
                    <a:lstStyle/>
                    <a:p>
                      <a:endParaRPr lang="en-US"/>
                    </a:p>
                  </a:txBody>
                  <a:tcPr/>
                </a:tc>
                <a:tc>
                  <a:txBody>
                    <a:bodyPr/>
                    <a:lstStyle/>
                    <a:p>
                      <a:r>
                        <a:rPr lang="en-US" sz="1800" kern="1200" baseline="0" dirty="0" err="1" smtClean="0">
                          <a:solidFill>
                            <a:schemeClr val="tx1"/>
                          </a:solidFill>
                          <a:latin typeface="Trebuchet MS" pitchFamily="34" charset="0"/>
                          <a:ea typeface="+mn-ea"/>
                          <a:cs typeface="+mn-cs"/>
                        </a:rPr>
                        <a:t>Inholdings</a:t>
                      </a:r>
                      <a:endParaRPr lang="en-US" dirty="0">
                        <a:latin typeface="Trebuchet MS" pitchFamily="34" charset="0"/>
                      </a:endParaRPr>
                    </a:p>
                  </a:txBody>
                  <a:tcPr/>
                </a:tc>
                <a:tc>
                  <a:txBody>
                    <a:bodyPr/>
                    <a:lstStyle/>
                    <a:p>
                      <a:endParaRPr lang="en-US" dirty="0">
                        <a:latin typeface="Trebuchet MS" pitchFamily="34" charset="0"/>
                      </a:endParaRPr>
                    </a:p>
                  </a:txBody>
                  <a:tcPr/>
                </a:tc>
              </a:tr>
              <a:tr h="1248229">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mechanization</a:t>
                      </a:r>
                    </a:p>
                    <a:p>
                      <a:r>
                        <a:rPr lang="en-US" sz="1800" i="1" kern="1200" baseline="0" dirty="0" smtClean="0">
                          <a:solidFill>
                            <a:schemeClr val="tx1"/>
                          </a:solidFill>
                          <a:latin typeface="Trebuchet MS" pitchFamily="34" charset="0"/>
                          <a:ea typeface="+mn-ea"/>
                          <a:cs typeface="+mn-cs"/>
                        </a:rPr>
                        <a:t>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Use of motor vehicles, motorized equipment, or mechanical transport</a:t>
                      </a:r>
                      <a:endParaRPr lang="en-US" dirty="0">
                        <a:latin typeface="Trebuchet MS" pitchFamily="34" charset="0"/>
                      </a:endParaRPr>
                    </a:p>
                  </a:txBody>
                  <a:tcPr/>
                </a:tc>
                <a:tc>
                  <a:txBody>
                    <a:bodyPr/>
                    <a:lstStyle/>
                    <a:p>
                      <a:endParaRPr lang="en-US" dirty="0">
                        <a:latin typeface="Trebuchet MS" pitchFamily="34" charset="0"/>
                      </a:endParaRPr>
                    </a:p>
                  </a:txBody>
                  <a:tcPr/>
                </a:tc>
              </a:tr>
              <a:tr h="928915">
                <a:tc vMerge="1">
                  <a:txBody>
                    <a:bodyPr/>
                    <a:lstStyle/>
                    <a:p>
                      <a:endParaRPr lang="en-US"/>
                    </a:p>
                  </a:txBody>
                  <a:tcPr/>
                </a:tc>
                <a:tc>
                  <a:txBody>
                    <a:bodyPr/>
                    <a:lstStyle/>
                    <a:p>
                      <a:r>
                        <a:rPr lang="en-US" sz="1800" i="1" kern="1200" baseline="0" dirty="0" smtClean="0">
                          <a:solidFill>
                            <a:schemeClr val="tx1"/>
                          </a:solidFill>
                          <a:latin typeface="Trebuchet MS" pitchFamily="34" charset="0"/>
                          <a:ea typeface="+mn-ea"/>
                          <a:cs typeface="+mn-cs"/>
                        </a:rPr>
                        <a:t>What are the trends in </a:t>
                      </a:r>
                      <a:r>
                        <a:rPr lang="en-US" sz="1800" b="1" i="0" kern="1200" baseline="0" dirty="0" smtClean="0">
                          <a:solidFill>
                            <a:schemeClr val="tx1"/>
                          </a:solidFill>
                          <a:latin typeface="Trebuchet MS" pitchFamily="34" charset="0"/>
                          <a:ea typeface="+mn-ea"/>
                          <a:cs typeface="+mn-cs"/>
                        </a:rPr>
                        <a:t>cultural resources</a:t>
                      </a:r>
                      <a:r>
                        <a:rPr lang="en-US" sz="1800" i="1" kern="1200" baseline="0" dirty="0" smtClean="0">
                          <a:solidFill>
                            <a:schemeClr val="tx1"/>
                          </a:solidFill>
                          <a:latin typeface="Trebuchet MS" pitchFamily="34" charset="0"/>
                          <a:ea typeface="+mn-ea"/>
                          <a:cs typeface="+mn-cs"/>
                        </a:rPr>
                        <a:t> inside wilderness?</a:t>
                      </a:r>
                      <a:endParaRPr lang="en-US" b="0" i="1" dirty="0">
                        <a:latin typeface="Trebuchet MS" pitchFamily="34" charset="0"/>
                      </a:endParaRPr>
                    </a:p>
                  </a:txBody>
                  <a:tcPr/>
                </a:tc>
                <a:tc>
                  <a:txBody>
                    <a:bodyPr/>
                    <a:lstStyle/>
                    <a:p>
                      <a:r>
                        <a:rPr lang="en-US" sz="1800" kern="1200" baseline="0" dirty="0" smtClean="0">
                          <a:solidFill>
                            <a:schemeClr val="tx1"/>
                          </a:solidFill>
                          <a:latin typeface="Trebuchet MS" pitchFamily="34" charset="0"/>
                          <a:ea typeface="+mn-ea"/>
                          <a:cs typeface="+mn-cs"/>
                        </a:rPr>
                        <a:t>Loss of statutorily protected cultural</a:t>
                      </a:r>
                    </a:p>
                    <a:p>
                      <a:r>
                        <a:rPr lang="en-US" sz="1800" kern="1200" baseline="0" dirty="0" smtClean="0">
                          <a:solidFill>
                            <a:schemeClr val="tx1"/>
                          </a:solidFill>
                          <a:latin typeface="Trebuchet MS" pitchFamily="34" charset="0"/>
                          <a:ea typeface="+mn-ea"/>
                          <a:cs typeface="+mn-cs"/>
                        </a:rPr>
                        <a:t>resources</a:t>
                      </a:r>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1" name="TextBox 10"/>
          <p:cNvSpPr txBox="1"/>
          <p:nvPr/>
        </p:nvSpPr>
        <p:spPr>
          <a:xfrm rot="16200000">
            <a:off x="6588687" y="3714327"/>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7" name="Picture 6" descr="014ChrisBarns030208.jpg"/>
          <p:cNvPicPr>
            <a:picLocks noChangeAspect="1"/>
          </p:cNvPicPr>
          <p:nvPr/>
        </p:nvPicPr>
        <p:blipFill>
          <a:blip r:embed="rId3" cstate="email"/>
          <a:stretch>
            <a:fillRect/>
          </a:stretch>
        </p:blipFill>
        <p:spPr>
          <a:xfrm>
            <a:off x="4321480" y="2145683"/>
            <a:ext cx="4300006" cy="2612178"/>
          </a:xfrm>
          <a:prstGeom prst="rect">
            <a:avLst/>
          </a:prstGeom>
          <a:ln>
            <a:noFill/>
          </a:ln>
          <a:effectLst>
            <a:outerShdw blurRad="292100" dist="139700" dir="2700000" algn="tl" rotWithShape="0">
              <a:srgbClr val="333333">
                <a:alpha val="65000"/>
              </a:srgbClr>
            </a:outerShdw>
          </a:effectLst>
        </p:spPr>
      </p:pic>
      <p:pic>
        <p:nvPicPr>
          <p:cNvPr id="8" name="Picture 7" descr="rock art vandalized.jpg"/>
          <p:cNvPicPr>
            <a:picLocks noChangeAspect="1"/>
          </p:cNvPicPr>
          <p:nvPr/>
        </p:nvPicPr>
        <p:blipFill>
          <a:blip r:embed="rId4" cstate="email"/>
          <a:stretch>
            <a:fillRect/>
          </a:stretch>
        </p:blipFill>
        <p:spPr>
          <a:xfrm>
            <a:off x="384891" y="2073486"/>
            <a:ext cx="3473126" cy="2877456"/>
          </a:xfrm>
          <a:prstGeom prst="rect">
            <a:avLst/>
          </a:prstGeom>
          <a:ln>
            <a:noFill/>
          </a:ln>
          <a:effectLst>
            <a:outerShdw blurRad="292100" dist="139700" dir="2700000" algn="tl" rotWithShape="0">
              <a:srgbClr val="333333">
                <a:alpha val="65000"/>
              </a:srgbClr>
            </a:outerShdw>
          </a:effectLst>
        </p:spPr>
      </p:pic>
      <p:sp>
        <p:nvSpPr>
          <p:cNvPr id="9" name="Slide Number Placeholder 8"/>
          <p:cNvSpPr>
            <a:spLocks noGrp="1"/>
          </p:cNvSpPr>
          <p:nvPr>
            <p:ph type="sldNum" sz="quarter" idx="12"/>
          </p:nvPr>
        </p:nvSpPr>
        <p:spPr/>
        <p:txBody>
          <a:bodyPr/>
          <a:lstStyle/>
          <a:p>
            <a:fld id="{139B58E7-F8C4-4FA1-8A92-A4E04551783C}" type="slidenum">
              <a:rPr lang="en-US" smtClean="0">
                <a:solidFill>
                  <a:srgbClr val="000000"/>
                </a:solidFill>
              </a:rPr>
              <a:pPr/>
              <a:t>61</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3862252">
                <a:tc>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a:txBody>
                    <a:bodyPr/>
                    <a:lstStyle/>
                    <a:p>
                      <a:endParaRPr lang="en-US" b="0" i="1" dirty="0" smtClean="0">
                        <a:latin typeface="Trebuchet MS" pitchFamily="34" charset="0"/>
                      </a:endParaRPr>
                    </a:p>
                    <a:p>
                      <a:endParaRPr lang="en-US" b="0" i="1" dirty="0" smtClean="0">
                        <a:latin typeface="Trebuchet MS" pitchFamily="34" charset="0"/>
                      </a:endParaRPr>
                    </a:p>
                    <a:p>
                      <a:endParaRPr lang="en-US" b="0" i="1" dirty="0" smtClean="0">
                        <a:latin typeface="Trebuchet MS" pitchFamily="34" charset="0"/>
                      </a:endParaRPr>
                    </a:p>
                    <a:p>
                      <a:endParaRPr lang="en-US" b="0" i="1" dirty="0" smtClean="0">
                        <a:latin typeface="Trebuchet MS" pitchFamily="34" charset="0"/>
                      </a:endParaRPr>
                    </a:p>
                    <a:p>
                      <a:endParaRPr lang="en-US" b="0" i="1" dirty="0" smtClean="0">
                        <a:latin typeface="Trebuchet MS" pitchFamily="34" charset="0"/>
                      </a:endParaRPr>
                    </a:p>
                    <a:p>
                      <a:endParaRPr lang="en-US" b="0" i="1" dirty="0" smtClean="0">
                        <a:latin typeface="Trebuchet MS" pitchFamily="34" charset="0"/>
                      </a:endParaRPr>
                    </a:p>
                    <a:p>
                      <a:endParaRPr lang="en-US" b="0" i="1" dirty="0" smtClean="0">
                        <a:latin typeface="Trebuchet MS" pitchFamily="34" charset="0"/>
                      </a:endParaRPr>
                    </a:p>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62</a:t>
            </a:fld>
            <a:endParaRPr lang="en-US">
              <a:solidFill>
                <a:srgbClr val="000000"/>
              </a:solidFill>
            </a:endParaRPr>
          </a:p>
        </p:txBody>
      </p:sp>
      <p:sp>
        <p:nvSpPr>
          <p:cNvPr id="6" name="TextBox 5"/>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931126">
                <a:tc rowSpan="2">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931126">
                <a:tc vMerge="1">
                  <a:txBody>
                    <a:bodyPr/>
                    <a:lstStyle/>
                    <a:p>
                      <a:endParaRPr lang="en-US"/>
                    </a:p>
                  </a:txBody>
                  <a:tcPr/>
                </a:tc>
                <a:tc>
                  <a:txBody>
                    <a:bodyPr/>
                    <a:lstStyle/>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63</a:t>
            </a:fld>
            <a:endParaRPr lang="en-US">
              <a:solidFill>
                <a:srgbClr val="000000"/>
              </a:solidFill>
            </a:endParaRPr>
          </a:p>
        </p:txBody>
      </p:sp>
      <p:sp>
        <p:nvSpPr>
          <p:cNvPr id="8" name="TextBox 7"/>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1931126">
                <a:tc rowSpan="2">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931126">
                <a:tc vMerge="1">
                  <a:txBody>
                    <a:bodyPr/>
                    <a:lstStyle/>
                    <a:p>
                      <a:endParaRPr lang="en-US"/>
                    </a:p>
                  </a:txBody>
                  <a:tcPr/>
                </a:tc>
                <a:tc>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64</a:t>
            </a:fld>
            <a:endParaRPr lang="en-US">
              <a:solidFill>
                <a:srgbClr val="000000"/>
              </a:solidFill>
            </a:endParaRPr>
          </a:p>
        </p:txBody>
      </p:sp>
      <p:sp>
        <p:nvSpPr>
          <p:cNvPr id="9" name="TextBox 8"/>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965563">
                <a:tc rowSpan="3">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smtClean="0">
                          <a:solidFill>
                            <a:schemeClr val="tx1"/>
                          </a:solidFill>
                          <a:latin typeface="Trebuchet MS" pitchFamily="34" charset="0"/>
                          <a:ea typeface="+mn-ea"/>
                          <a:cs typeface="+mn-cs"/>
                        </a:rPr>
                        <a:t>Remoteness from sights and sounds of people </a:t>
                      </a:r>
                      <a:r>
                        <a:rPr lang="en-US" sz="1800" b="1" i="1" kern="1200" baseline="0" smtClean="0">
                          <a:solidFill>
                            <a:schemeClr val="tx1"/>
                          </a:solidFill>
                          <a:latin typeface="Trebuchet MS" pitchFamily="34" charset="0"/>
                          <a:ea typeface="+mn-ea"/>
                          <a:cs typeface="+mn-cs"/>
                        </a:rPr>
                        <a:t>inside</a:t>
                      </a:r>
                      <a:r>
                        <a:rPr lang="en-US" sz="1800" kern="1200" baseline="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r h="1931126">
                <a:tc vMerge="1">
                  <a:txBody>
                    <a:bodyPr/>
                    <a:lstStyle/>
                    <a:p>
                      <a:endParaRPr lang="en-US"/>
                    </a:p>
                  </a:txBody>
                  <a:tcPr/>
                </a:tc>
                <a:tc>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0" name="TextBox 9"/>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7" name="Picture 3" descr="hd_cables"/>
          <p:cNvPicPr>
            <a:picLocks noChangeAspect="1" noChangeArrowheads="1"/>
          </p:cNvPicPr>
          <p:nvPr/>
        </p:nvPicPr>
        <p:blipFill>
          <a:blip r:embed="rId3" cstate="email"/>
          <a:srcRect/>
          <a:stretch>
            <a:fillRect/>
          </a:stretch>
        </p:blipFill>
        <p:spPr bwMode="auto">
          <a:xfrm>
            <a:off x="1429560" y="2006722"/>
            <a:ext cx="2228040" cy="4121150"/>
          </a:xfrm>
          <a:prstGeom prst="rect">
            <a:avLst/>
          </a:prstGeom>
          <a:ln>
            <a:noFill/>
          </a:ln>
          <a:effectLst>
            <a:outerShdw blurRad="292100" dist="139700" dir="2700000" algn="tl" rotWithShape="0">
              <a:srgbClr val="333333">
                <a:alpha val="65000"/>
              </a:srgbClr>
            </a:outerShdw>
          </a:effectLst>
        </p:spPr>
      </p:pic>
      <p:pic>
        <p:nvPicPr>
          <p:cNvPr id="9" name="Picture 8" descr="crowding on Colorado R.jpg"/>
          <p:cNvPicPr>
            <a:picLocks noChangeAspect="1"/>
          </p:cNvPicPr>
          <p:nvPr/>
        </p:nvPicPr>
        <p:blipFill>
          <a:blip r:embed="rId4" cstate="email"/>
          <a:stretch>
            <a:fillRect/>
          </a:stretch>
        </p:blipFill>
        <p:spPr>
          <a:xfrm>
            <a:off x="4853536" y="3125483"/>
            <a:ext cx="3749137" cy="2811853"/>
          </a:xfrm>
          <a:prstGeom prst="rect">
            <a:avLst/>
          </a:prstGeom>
          <a:ln>
            <a:noFill/>
          </a:ln>
          <a:effectLst>
            <a:outerShdw blurRad="292100" dist="139700" dir="2700000" algn="tl" rotWithShape="0">
              <a:srgbClr val="333333">
                <a:alpha val="65000"/>
              </a:srgbClr>
            </a:outerShdw>
          </a:effectLst>
        </p:spPr>
      </p:pic>
      <p:sp>
        <p:nvSpPr>
          <p:cNvPr id="11" name="Slide Number Placeholder 10"/>
          <p:cNvSpPr>
            <a:spLocks noGrp="1"/>
          </p:cNvSpPr>
          <p:nvPr>
            <p:ph type="sldNum" sz="quarter" idx="12"/>
          </p:nvPr>
        </p:nvSpPr>
        <p:spPr/>
        <p:txBody>
          <a:bodyPr/>
          <a:lstStyle/>
          <a:p>
            <a:fld id="{139B58E7-F8C4-4FA1-8A92-A4E04551783C}" type="slidenum">
              <a:rPr lang="en-US" smtClean="0">
                <a:solidFill>
                  <a:srgbClr val="000000"/>
                </a:solidFill>
              </a:rPr>
              <a:pPr/>
              <a:t>65</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965563">
                <a:tc rowSpan="3">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smtClean="0">
                          <a:solidFill>
                            <a:schemeClr val="tx1"/>
                          </a:solidFill>
                          <a:latin typeface="Trebuchet MS" pitchFamily="34" charset="0"/>
                          <a:ea typeface="+mn-ea"/>
                          <a:cs typeface="+mn-cs"/>
                        </a:rPr>
                        <a:t>Remoteness from sights and sounds of people </a:t>
                      </a:r>
                      <a:r>
                        <a:rPr lang="en-US" sz="1800" b="1" i="1" kern="1200" baseline="0" smtClean="0">
                          <a:solidFill>
                            <a:schemeClr val="tx1"/>
                          </a:solidFill>
                          <a:latin typeface="Trebuchet MS" pitchFamily="34" charset="0"/>
                          <a:ea typeface="+mn-ea"/>
                          <a:cs typeface="+mn-cs"/>
                        </a:rPr>
                        <a:t>inside</a:t>
                      </a:r>
                      <a:r>
                        <a:rPr lang="en-US" sz="1800" kern="1200" baseline="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Remoteness from occupied and modified areas </a:t>
                      </a:r>
                      <a:r>
                        <a:rPr lang="en-US" sz="1800" b="1" i="1" kern="1200" baseline="0" dirty="0" smtClean="0">
                          <a:solidFill>
                            <a:schemeClr val="tx1"/>
                          </a:solidFill>
                          <a:latin typeface="Trebuchet MS" pitchFamily="34" charset="0"/>
                          <a:ea typeface="+mn-ea"/>
                          <a:cs typeface="+mn-cs"/>
                        </a:rPr>
                        <a:t>outside</a:t>
                      </a:r>
                      <a:r>
                        <a:rPr lang="en-US" sz="1800" kern="1200" baseline="0" dirty="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1931126">
                <a:tc vMerge="1">
                  <a:txBody>
                    <a:bodyPr/>
                    <a:lstStyle/>
                    <a:p>
                      <a:endParaRPr lang="en-US"/>
                    </a:p>
                  </a:txBody>
                  <a:tcPr/>
                </a:tc>
                <a:tc>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5" name="TextBox 14"/>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9" name="Picture 8" descr="LaMadre_Vegas_view_cropped.jpg"/>
          <p:cNvPicPr>
            <a:picLocks noChangeAspect="1"/>
          </p:cNvPicPr>
          <p:nvPr/>
        </p:nvPicPr>
        <p:blipFill>
          <a:blip r:embed="rId3" cstate="email"/>
          <a:stretch>
            <a:fillRect/>
          </a:stretch>
        </p:blipFill>
        <p:spPr>
          <a:xfrm>
            <a:off x="443979" y="1980173"/>
            <a:ext cx="3831770" cy="2380670"/>
          </a:xfrm>
          <a:prstGeom prst="rect">
            <a:avLst/>
          </a:prstGeom>
          <a:ln>
            <a:noFill/>
          </a:ln>
          <a:effectLst>
            <a:outerShdw blurRad="292100" dist="139700" dir="2700000" algn="tl" rotWithShape="0">
              <a:srgbClr val="333333">
                <a:alpha val="65000"/>
              </a:srgbClr>
            </a:outerShdw>
          </a:effectLst>
        </p:spPr>
      </p:pic>
      <p:sp>
        <p:nvSpPr>
          <p:cNvPr id="10" name="Slide Number Placeholder 9"/>
          <p:cNvSpPr>
            <a:spLocks noGrp="1"/>
          </p:cNvSpPr>
          <p:nvPr>
            <p:ph type="sldNum" sz="quarter" idx="12"/>
          </p:nvPr>
        </p:nvSpPr>
        <p:spPr/>
        <p:txBody>
          <a:bodyPr/>
          <a:lstStyle/>
          <a:p>
            <a:fld id="{139B58E7-F8C4-4FA1-8A92-A4E04551783C}" type="slidenum">
              <a:rPr lang="en-US" smtClean="0">
                <a:solidFill>
                  <a:srgbClr val="000000"/>
                </a:solidFill>
              </a:rPr>
              <a:pPr/>
              <a:t>66</a:t>
            </a:fld>
            <a:endParaRPr lang="en-US">
              <a:solidFill>
                <a:srgbClr val="000000"/>
              </a:solidFill>
            </a:endParaRPr>
          </a:p>
        </p:txBody>
      </p:sp>
      <p:grpSp>
        <p:nvGrpSpPr>
          <p:cNvPr id="17" name="Group 16"/>
          <p:cNvGrpSpPr/>
          <p:nvPr/>
        </p:nvGrpSpPr>
        <p:grpSpPr>
          <a:xfrm>
            <a:off x="803766" y="4622104"/>
            <a:ext cx="7438360" cy="1825421"/>
            <a:chOff x="803766" y="4622104"/>
            <a:chExt cx="7438360" cy="1825421"/>
          </a:xfrm>
        </p:grpSpPr>
        <p:pic>
          <p:nvPicPr>
            <p:cNvPr id="6" name="Picture 11" descr="Death Valley night sky"/>
            <p:cNvPicPr>
              <a:picLocks noChangeAspect="1" noChangeArrowheads="1"/>
            </p:cNvPicPr>
            <p:nvPr/>
          </p:nvPicPr>
          <p:blipFill>
            <a:blip r:embed="rId4" cstate="email"/>
            <a:srcRect/>
            <a:stretch>
              <a:fillRect/>
            </a:stretch>
          </p:blipFill>
          <p:spPr bwMode="auto">
            <a:xfrm>
              <a:off x="1045656" y="4647753"/>
              <a:ext cx="7043187" cy="1799772"/>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2918566" y="4622104"/>
              <a:ext cx="3294345" cy="400110"/>
            </a:xfrm>
            <a:prstGeom prst="rect">
              <a:avLst/>
            </a:prstGeom>
            <a:noFill/>
          </p:spPr>
          <p:txBody>
            <a:bodyPr wrap="square" rtlCol="0">
              <a:spAutoFit/>
            </a:bodyPr>
            <a:lstStyle/>
            <a:p>
              <a:pPr>
                <a:buNone/>
              </a:pPr>
              <a:r>
                <a:rPr lang="en-US" sz="2000" i="0" dirty="0" smtClean="0">
                  <a:solidFill>
                    <a:srgbClr val="FFCC66"/>
                  </a:solidFill>
                  <a:latin typeface="Trebuchet MS" pitchFamily="34" charset="0"/>
                </a:rPr>
                <a:t>Death Valley night sky</a:t>
              </a:r>
              <a:endParaRPr lang="en-US" sz="2000" i="0" dirty="0">
                <a:solidFill>
                  <a:srgbClr val="FFCC66"/>
                </a:solidFill>
                <a:latin typeface="Trebuchet MS" pitchFamily="34" charset="0"/>
              </a:endParaRPr>
            </a:p>
          </p:txBody>
        </p:sp>
        <p:sp>
          <p:nvSpPr>
            <p:cNvPr id="11" name="TextBox 10"/>
            <p:cNvSpPr txBox="1"/>
            <p:nvPr/>
          </p:nvSpPr>
          <p:spPr>
            <a:xfrm>
              <a:off x="6876788" y="5313122"/>
              <a:ext cx="1365338" cy="338554"/>
            </a:xfrm>
            <a:prstGeom prst="rect">
              <a:avLst/>
            </a:prstGeom>
            <a:noFill/>
          </p:spPr>
          <p:txBody>
            <a:bodyPr wrap="square" rtlCol="0">
              <a:spAutoFit/>
            </a:bodyPr>
            <a:lstStyle/>
            <a:p>
              <a:pPr>
                <a:buNone/>
              </a:pPr>
              <a:r>
                <a:rPr lang="en-US" sz="1600" dirty="0" smtClean="0">
                  <a:solidFill>
                    <a:srgbClr val="FFD55D"/>
                  </a:solidFill>
                  <a:latin typeface="Trebuchet MS" pitchFamily="34" charset="0"/>
                </a:rPr>
                <a:t>Las Vegas</a:t>
              </a:r>
              <a:endParaRPr lang="en-US" sz="1600" dirty="0">
                <a:solidFill>
                  <a:srgbClr val="FFD55D"/>
                </a:solidFill>
                <a:latin typeface="Trebuchet MS" pitchFamily="34" charset="0"/>
              </a:endParaRPr>
            </a:p>
          </p:txBody>
        </p:sp>
        <p:sp>
          <p:nvSpPr>
            <p:cNvPr id="12" name="TextBox 11"/>
            <p:cNvSpPr txBox="1"/>
            <p:nvPr/>
          </p:nvSpPr>
          <p:spPr>
            <a:xfrm>
              <a:off x="803766" y="5315210"/>
              <a:ext cx="1663870" cy="338554"/>
            </a:xfrm>
            <a:prstGeom prst="rect">
              <a:avLst/>
            </a:prstGeom>
            <a:noFill/>
          </p:spPr>
          <p:txBody>
            <a:bodyPr wrap="square" rtlCol="0">
              <a:spAutoFit/>
            </a:bodyPr>
            <a:lstStyle/>
            <a:p>
              <a:pPr>
                <a:buNone/>
              </a:pPr>
              <a:r>
                <a:rPr lang="en-US" sz="1600" dirty="0" smtClean="0">
                  <a:solidFill>
                    <a:srgbClr val="FFD55D"/>
                  </a:solidFill>
                  <a:latin typeface="Trebuchet MS" pitchFamily="34" charset="0"/>
                </a:rPr>
                <a:t>Los Angeles</a:t>
              </a:r>
              <a:endParaRPr lang="en-US" sz="1600" dirty="0">
                <a:solidFill>
                  <a:srgbClr val="FFD55D"/>
                </a:solidFill>
                <a:latin typeface="Trebuchet MS" pitchFamily="34" charset="0"/>
              </a:endParaRPr>
            </a:p>
          </p:txBody>
        </p:sp>
        <p:cxnSp>
          <p:nvCxnSpPr>
            <p:cNvPr id="14" name="Straight Arrow Connector 13"/>
            <p:cNvCxnSpPr>
              <a:stCxn id="11" idx="2"/>
            </p:cNvCxnSpPr>
            <p:nvPr/>
          </p:nvCxnSpPr>
          <p:spPr bwMode="auto">
            <a:xfrm rot="5400000">
              <a:off x="6937507" y="5415594"/>
              <a:ext cx="385869" cy="858032"/>
            </a:xfrm>
            <a:prstGeom prst="straightConnector1">
              <a:avLst/>
            </a:prstGeom>
            <a:solidFill>
              <a:schemeClr val="accent1"/>
            </a:solidFill>
            <a:ln w="31750" cap="flat" cmpd="sng" algn="ctr">
              <a:solidFill>
                <a:srgbClr val="FFD55D"/>
              </a:solidFill>
              <a:prstDash val="solid"/>
              <a:round/>
              <a:headEnd type="none" w="sm" len="sm"/>
              <a:tailEnd type="arrow"/>
            </a:ln>
            <a:effectLst/>
          </p:spPr>
        </p:cxnSp>
        <p:cxnSp>
          <p:nvCxnSpPr>
            <p:cNvPr id="16" name="Straight Arrow Connector 15"/>
            <p:cNvCxnSpPr>
              <a:stCxn id="12" idx="2"/>
            </p:cNvCxnSpPr>
            <p:nvPr/>
          </p:nvCxnSpPr>
          <p:spPr bwMode="auto">
            <a:xfrm rot="16200000" flipH="1">
              <a:off x="1465204" y="5824260"/>
              <a:ext cx="383781" cy="42787"/>
            </a:xfrm>
            <a:prstGeom prst="straightConnector1">
              <a:avLst/>
            </a:prstGeom>
            <a:solidFill>
              <a:schemeClr val="accent1"/>
            </a:solidFill>
            <a:ln w="31750" cap="flat" cmpd="sng" algn="ctr">
              <a:solidFill>
                <a:srgbClr val="FFD55D"/>
              </a:solidFill>
              <a:prstDash val="solid"/>
              <a:round/>
              <a:headEnd type="none" w="sm" len="sm"/>
              <a:tailEnd type="arrow"/>
            </a:ln>
            <a:effectLst/>
          </p:spPr>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965563">
                <a:tc rowSpan="4">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smtClean="0">
                          <a:solidFill>
                            <a:schemeClr val="tx1"/>
                          </a:solidFill>
                          <a:latin typeface="Trebuchet MS" pitchFamily="34" charset="0"/>
                          <a:ea typeface="+mn-ea"/>
                          <a:cs typeface="+mn-cs"/>
                        </a:rPr>
                        <a:t>Remoteness from sights and sounds of people </a:t>
                      </a:r>
                      <a:r>
                        <a:rPr lang="en-US" sz="1800" b="1" i="1" kern="1200" baseline="0" smtClean="0">
                          <a:solidFill>
                            <a:schemeClr val="tx1"/>
                          </a:solidFill>
                          <a:latin typeface="Trebuchet MS" pitchFamily="34" charset="0"/>
                          <a:ea typeface="+mn-ea"/>
                          <a:cs typeface="+mn-cs"/>
                        </a:rPr>
                        <a:t>inside</a:t>
                      </a:r>
                      <a:r>
                        <a:rPr lang="en-US" sz="1800" kern="1200" baseline="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Remoteness from occupied and modified areas </a:t>
                      </a:r>
                      <a:r>
                        <a:rPr lang="en-US" sz="1800" b="1" i="1" kern="1200" baseline="0" dirty="0" smtClean="0">
                          <a:solidFill>
                            <a:schemeClr val="tx1"/>
                          </a:solidFill>
                          <a:latin typeface="Trebuchet MS" pitchFamily="34" charset="0"/>
                          <a:ea typeface="+mn-ea"/>
                          <a:cs typeface="+mn-cs"/>
                        </a:rPr>
                        <a:t>outside</a:t>
                      </a:r>
                      <a:r>
                        <a:rPr lang="en-US" sz="1800" kern="1200" baseline="0" dirty="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rowSpan="2">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a:txBody>
                    <a:bodyPr/>
                    <a:lstStyle/>
                    <a:p>
                      <a:r>
                        <a:rPr lang="en-US" sz="1800" b="1" i="1" kern="1200" baseline="0" dirty="0" smtClean="0">
                          <a:solidFill>
                            <a:schemeClr val="tx1"/>
                          </a:solidFill>
                          <a:latin typeface="Trebuchet MS" pitchFamily="34" charset="0"/>
                          <a:ea typeface="+mn-ea"/>
                          <a:cs typeface="+mn-cs"/>
                        </a:rPr>
                        <a:t>Facilities</a:t>
                      </a:r>
                      <a:r>
                        <a:rPr lang="en-US" sz="1800" kern="1200" baseline="0" dirty="0" smtClean="0">
                          <a:solidFill>
                            <a:schemeClr val="tx1"/>
                          </a:solidFill>
                          <a:latin typeface="Trebuchet MS" pitchFamily="34" charset="0"/>
                          <a:ea typeface="+mn-ea"/>
                          <a:cs typeface="+mn-cs"/>
                        </a:rPr>
                        <a:t> that decrease self-reliant recreation</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2" name="TextBox 11"/>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6" name="Picture 7" descr="Toilet 1 in Sequoia-Mineral King W - reduced"/>
          <p:cNvPicPr>
            <a:picLocks noChangeAspect="1" noChangeArrowheads="1"/>
          </p:cNvPicPr>
          <p:nvPr/>
        </p:nvPicPr>
        <p:blipFill>
          <a:blip r:embed="rId3" cstate="email"/>
          <a:stretch>
            <a:fillRect/>
          </a:stretch>
        </p:blipFill>
        <p:spPr bwMode="auto">
          <a:xfrm>
            <a:off x="464780" y="1341006"/>
            <a:ext cx="2740194" cy="2035144"/>
          </a:xfrm>
          <a:prstGeom prst="rect">
            <a:avLst/>
          </a:prstGeom>
          <a:ln>
            <a:noFill/>
          </a:ln>
          <a:effectLst>
            <a:outerShdw blurRad="292100" dist="139700" dir="2700000" algn="tl" rotWithShape="0">
              <a:srgbClr val="333333">
                <a:alpha val="65000"/>
              </a:srgbClr>
            </a:outerShdw>
          </a:effectLst>
        </p:spPr>
      </p:pic>
      <p:pic>
        <p:nvPicPr>
          <p:cNvPr id="7" name="Picture 6" descr="unneeded turnpike.jpg"/>
          <p:cNvPicPr>
            <a:picLocks noChangeAspect="1"/>
          </p:cNvPicPr>
          <p:nvPr/>
        </p:nvPicPr>
        <p:blipFill>
          <a:blip r:embed="rId4" cstate="email"/>
          <a:stretch>
            <a:fillRect/>
          </a:stretch>
        </p:blipFill>
        <p:spPr>
          <a:xfrm>
            <a:off x="924142" y="3870712"/>
            <a:ext cx="3645408" cy="2612431"/>
          </a:xfrm>
          <a:prstGeom prst="rect">
            <a:avLst/>
          </a:prstGeom>
          <a:ln>
            <a:noFill/>
          </a:ln>
          <a:effectLst>
            <a:outerShdw blurRad="292100" dist="139700" dir="2700000" algn="tl" rotWithShape="0">
              <a:srgbClr val="333333">
                <a:alpha val="65000"/>
              </a:srgbClr>
            </a:outerShdw>
          </a:effectLst>
        </p:spPr>
      </p:pic>
      <p:pic>
        <p:nvPicPr>
          <p:cNvPr id="8" name="Picture 7" descr="Cottonwood Canyon assist.JPG"/>
          <p:cNvPicPr>
            <a:picLocks noChangeAspect="1"/>
          </p:cNvPicPr>
          <p:nvPr/>
        </p:nvPicPr>
        <p:blipFill>
          <a:blip r:embed="rId5" cstate="email"/>
          <a:stretch>
            <a:fillRect/>
          </a:stretch>
        </p:blipFill>
        <p:spPr>
          <a:xfrm>
            <a:off x="6563638" y="1179681"/>
            <a:ext cx="2092780" cy="2790373"/>
          </a:xfrm>
          <a:prstGeom prst="rect">
            <a:avLst/>
          </a:prstGeom>
          <a:ln>
            <a:noFill/>
          </a:ln>
          <a:effectLst>
            <a:outerShdw blurRad="292100" dist="139700" dir="2700000" algn="tl" rotWithShape="0">
              <a:srgbClr val="333333">
                <a:alpha val="65000"/>
              </a:srgbClr>
            </a:outerShdw>
          </a:effectLst>
        </p:spPr>
      </p:pic>
      <p:pic>
        <p:nvPicPr>
          <p:cNvPr id="9" name="Picture 43" descr="bear pole"/>
          <p:cNvPicPr>
            <a:picLocks noChangeAspect="1" noChangeArrowheads="1"/>
          </p:cNvPicPr>
          <p:nvPr/>
        </p:nvPicPr>
        <p:blipFill>
          <a:blip r:embed="rId6" cstate="email"/>
          <a:srcRect/>
          <a:stretch>
            <a:fillRect/>
          </a:stretch>
        </p:blipFill>
        <p:spPr bwMode="auto">
          <a:xfrm>
            <a:off x="4196219" y="834672"/>
            <a:ext cx="2133600" cy="2729483"/>
          </a:xfrm>
          <a:prstGeom prst="rect">
            <a:avLst/>
          </a:prstGeom>
          <a:ln>
            <a:noFill/>
          </a:ln>
          <a:effectLst>
            <a:outerShdw blurRad="292100" dist="139700" dir="2700000" algn="tl" rotWithShape="0">
              <a:srgbClr val="333333">
                <a:alpha val="65000"/>
              </a:srgbClr>
            </a:outerShdw>
          </a:effectLst>
        </p:spPr>
      </p:pic>
      <p:sp>
        <p:nvSpPr>
          <p:cNvPr id="11" name="Slide Number Placeholder 10"/>
          <p:cNvSpPr>
            <a:spLocks noGrp="1"/>
          </p:cNvSpPr>
          <p:nvPr>
            <p:ph type="sldNum" sz="quarter" idx="12"/>
          </p:nvPr>
        </p:nvSpPr>
        <p:spPr/>
        <p:txBody>
          <a:bodyPr/>
          <a:lstStyle/>
          <a:p>
            <a:fld id="{139B58E7-F8C4-4FA1-8A92-A4E04551783C}" type="slidenum">
              <a:rPr lang="en-US" smtClean="0">
                <a:solidFill>
                  <a:srgbClr val="000000"/>
                </a:solidFill>
              </a:rPr>
              <a:pPr/>
              <a:t>67</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965563">
                <a:tc rowSpan="4">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2">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a:txBody>
                    <a:bodyPr/>
                    <a:lstStyle/>
                    <a:p>
                      <a:r>
                        <a:rPr lang="en-US" sz="1800" kern="1200" baseline="0" smtClean="0">
                          <a:solidFill>
                            <a:schemeClr val="tx1"/>
                          </a:solidFill>
                          <a:latin typeface="Trebuchet MS" pitchFamily="34" charset="0"/>
                          <a:ea typeface="+mn-ea"/>
                          <a:cs typeface="+mn-cs"/>
                        </a:rPr>
                        <a:t>Remoteness from sights and sounds of people </a:t>
                      </a:r>
                      <a:r>
                        <a:rPr lang="en-US" sz="1800" b="1" i="1" kern="1200" baseline="0" smtClean="0">
                          <a:solidFill>
                            <a:schemeClr val="tx1"/>
                          </a:solidFill>
                          <a:latin typeface="Trebuchet MS" pitchFamily="34" charset="0"/>
                          <a:ea typeface="+mn-ea"/>
                          <a:cs typeface="+mn-cs"/>
                        </a:rPr>
                        <a:t>inside</a:t>
                      </a:r>
                      <a:r>
                        <a:rPr lang="en-US" sz="1800" kern="1200" baseline="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Remoteness from occupied and modified areas </a:t>
                      </a:r>
                      <a:r>
                        <a:rPr lang="en-US" sz="1800" b="1" i="1" kern="1200" baseline="0" dirty="0" smtClean="0">
                          <a:solidFill>
                            <a:schemeClr val="tx1"/>
                          </a:solidFill>
                          <a:latin typeface="Trebuchet MS" pitchFamily="34" charset="0"/>
                          <a:ea typeface="+mn-ea"/>
                          <a:cs typeface="+mn-cs"/>
                        </a:rPr>
                        <a:t>outside</a:t>
                      </a:r>
                      <a:r>
                        <a:rPr lang="en-US" sz="1800" kern="1200" baseline="0" dirty="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rowSpan="2">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a:txBody>
                    <a:bodyPr/>
                    <a:lstStyle/>
                    <a:p>
                      <a:r>
                        <a:rPr lang="en-US" sz="1800" b="1" i="1" kern="1200" baseline="0" smtClean="0">
                          <a:solidFill>
                            <a:schemeClr val="tx1"/>
                          </a:solidFill>
                          <a:latin typeface="Trebuchet MS" pitchFamily="34" charset="0"/>
                          <a:ea typeface="+mn-ea"/>
                          <a:cs typeface="+mn-cs"/>
                        </a:rPr>
                        <a:t>Facilities</a:t>
                      </a:r>
                      <a:r>
                        <a:rPr lang="en-US" sz="1800" kern="1200" baseline="0" smtClean="0">
                          <a:solidFill>
                            <a:schemeClr val="tx1"/>
                          </a:solidFill>
                          <a:latin typeface="Trebuchet MS" pitchFamily="34" charset="0"/>
                          <a:ea typeface="+mn-ea"/>
                          <a:cs typeface="+mn-cs"/>
                        </a:rPr>
                        <a:t> that decrease self-reliant recreation</a:t>
                      </a:r>
                      <a:endParaRPr lang="en-US" dirty="0">
                        <a:latin typeface="Trebuchet MS" pitchFamily="34" charset="0"/>
                      </a:endParaRPr>
                    </a:p>
                  </a:txBody>
                  <a:tcPr/>
                </a:tc>
                <a:tc>
                  <a:txBody>
                    <a:bodyPr/>
                    <a:lstStyle/>
                    <a:p>
                      <a:endParaRPr lang="en-US" dirty="0">
                        <a:latin typeface="Trebuchet MS" pitchFamily="34" charset="0"/>
                      </a:endParaRPr>
                    </a:p>
                  </a:txBody>
                  <a:tcPr/>
                </a:tc>
              </a:tr>
              <a:tr h="965563">
                <a:tc vMerge="1">
                  <a:txBody>
                    <a:bodyPr/>
                    <a:lstStyle/>
                    <a:p>
                      <a:endParaRPr lang="en-US"/>
                    </a:p>
                  </a:txBody>
                  <a:tcPr/>
                </a:tc>
                <a:tc vMerge="1">
                  <a:txBody>
                    <a:bodyPr/>
                    <a:lstStyle/>
                    <a:p>
                      <a:endParaRPr lang="en-US"/>
                    </a:p>
                  </a:txBody>
                  <a:tcPr/>
                </a:tc>
                <a:tc>
                  <a:txBody>
                    <a:bodyPr/>
                    <a:lstStyle/>
                    <a:p>
                      <a:r>
                        <a:rPr lang="en-US" sz="1800" kern="1200" baseline="0" dirty="0" smtClean="0">
                          <a:solidFill>
                            <a:schemeClr val="tx1"/>
                          </a:solidFill>
                          <a:latin typeface="Trebuchet MS" pitchFamily="34" charset="0"/>
                          <a:ea typeface="+mn-ea"/>
                          <a:cs typeface="+mn-cs"/>
                        </a:rPr>
                        <a:t>Management </a:t>
                      </a:r>
                      <a:r>
                        <a:rPr lang="en-US" sz="1800" b="1" i="1" kern="1200" baseline="0" dirty="0" smtClean="0">
                          <a:solidFill>
                            <a:schemeClr val="tx1"/>
                          </a:solidFill>
                          <a:latin typeface="Trebuchet MS" pitchFamily="34" charset="0"/>
                          <a:ea typeface="+mn-ea"/>
                          <a:cs typeface="+mn-cs"/>
                        </a:rPr>
                        <a:t>restrictions</a:t>
                      </a:r>
                      <a:r>
                        <a:rPr lang="en-US" sz="1800" kern="1200" baseline="0" dirty="0" smtClean="0">
                          <a:solidFill>
                            <a:schemeClr val="tx1"/>
                          </a:solidFill>
                          <a:latin typeface="Trebuchet MS" pitchFamily="34" charset="0"/>
                          <a:ea typeface="+mn-ea"/>
                          <a:cs typeface="+mn-cs"/>
                        </a:rPr>
                        <a:t> on visitor behavior</a:t>
                      </a:r>
                      <a:endParaRPr lang="en-US" dirty="0">
                        <a:latin typeface="Trebuchet MS" pitchFamily="34" charset="0"/>
                      </a:endParaRPr>
                    </a:p>
                  </a:txBody>
                  <a:tcPr/>
                </a:tc>
                <a:tc>
                  <a:txBody>
                    <a:bodyPr/>
                    <a:lstStyle/>
                    <a:p>
                      <a:endParaRPr lang="en-US" dirty="0">
                        <a:latin typeface="Trebuchet MS" pitchFamily="34" charset="0"/>
                      </a:endParaRPr>
                    </a:p>
                  </a:txBody>
                  <a:tcPr/>
                </a:tc>
              </a:tr>
            </a:tbl>
          </a:graphicData>
        </a:graphic>
      </p:graphicFrame>
      <p:sp>
        <p:nvSpPr>
          <p:cNvPr id="10" name="TextBox 9"/>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pic>
        <p:nvPicPr>
          <p:cNvPr id="7" name="Picture 6" descr="no campfires sign.jpg"/>
          <p:cNvPicPr>
            <a:picLocks noChangeAspect="1"/>
          </p:cNvPicPr>
          <p:nvPr/>
        </p:nvPicPr>
        <p:blipFill>
          <a:blip r:embed="rId3" cstate="email"/>
          <a:stretch>
            <a:fillRect/>
          </a:stretch>
        </p:blipFill>
        <p:spPr>
          <a:xfrm>
            <a:off x="5827195" y="1979112"/>
            <a:ext cx="2494789" cy="3046683"/>
          </a:xfrm>
          <a:prstGeom prst="rect">
            <a:avLst/>
          </a:prstGeom>
          <a:ln>
            <a:noFill/>
          </a:ln>
          <a:effectLst>
            <a:outerShdw blurRad="292100" dist="139700" dir="2700000" algn="tl" rotWithShape="0">
              <a:srgbClr val="333333">
                <a:alpha val="65000"/>
              </a:srgbClr>
            </a:outerShdw>
          </a:effectLst>
        </p:spPr>
      </p:pic>
      <p:sp>
        <p:nvSpPr>
          <p:cNvPr id="8" name="Slide Number Placeholder 7"/>
          <p:cNvSpPr>
            <a:spLocks noGrp="1"/>
          </p:cNvSpPr>
          <p:nvPr>
            <p:ph type="sldNum" sz="quarter" idx="12"/>
          </p:nvPr>
        </p:nvSpPr>
        <p:spPr/>
        <p:txBody>
          <a:bodyPr/>
          <a:lstStyle/>
          <a:p>
            <a:fld id="{139B58E7-F8C4-4FA1-8A92-A4E04551783C}" type="slidenum">
              <a:rPr lang="en-US" smtClean="0">
                <a:solidFill>
                  <a:srgbClr val="000000"/>
                </a:solidFill>
              </a:rPr>
              <a:pPr/>
              <a:t>68</a:t>
            </a:fld>
            <a:endParaRPr lang="en-US">
              <a:solidFill>
                <a:srgbClr val="000000"/>
              </a:solidFill>
            </a:endParaRPr>
          </a:p>
        </p:txBody>
      </p:sp>
      <p:pic>
        <p:nvPicPr>
          <p:cNvPr id="9" name="Picture 8" descr="designated campsite sign.jpg"/>
          <p:cNvPicPr>
            <a:picLocks noChangeAspect="1"/>
          </p:cNvPicPr>
          <p:nvPr/>
        </p:nvPicPr>
        <p:blipFill>
          <a:blip r:embed="rId4" cstate="email"/>
          <a:stretch>
            <a:fillRect/>
          </a:stretch>
        </p:blipFill>
        <p:spPr>
          <a:xfrm>
            <a:off x="864296" y="3773467"/>
            <a:ext cx="3494761" cy="2743200"/>
          </a:xfrm>
          <a:prstGeom prst="rect">
            <a:avLst/>
          </a:prstGeom>
        </p:spPr>
      </p:pic>
      <p:pic>
        <p:nvPicPr>
          <p:cNvPr id="11" name="Picture 10" descr="ROMO_bc_permit_front.jpg"/>
          <p:cNvPicPr>
            <a:picLocks noChangeAspect="1"/>
          </p:cNvPicPr>
          <p:nvPr/>
        </p:nvPicPr>
        <p:blipFill>
          <a:blip r:embed="rId5" cstate="email"/>
          <a:stretch>
            <a:fillRect/>
          </a:stretch>
        </p:blipFill>
        <p:spPr>
          <a:xfrm>
            <a:off x="1440494" y="1949013"/>
            <a:ext cx="3983277" cy="165848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2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32229" y="1491344"/>
          <a:ext cx="8548914" cy="5125720"/>
        </p:xfrm>
        <a:graphic>
          <a:graphicData uri="http://schemas.openxmlformats.org/drawingml/2006/table">
            <a:tbl>
              <a:tblPr firstRow="1" bandRow="1">
                <a:tableStyleId>{5940675A-B579-460E-94D1-54222C63F5DA}</a:tableStyleId>
              </a:tblPr>
              <a:tblGrid>
                <a:gridCol w="2307771"/>
                <a:gridCol w="2191658"/>
                <a:gridCol w="2612571"/>
                <a:gridCol w="1436914"/>
              </a:tblGrid>
              <a:tr h="370840">
                <a:tc>
                  <a:txBody>
                    <a:bodyPr/>
                    <a:lstStyle/>
                    <a:p>
                      <a:pPr algn="ctr"/>
                      <a:r>
                        <a:rPr lang="en-US" b="1" i="1" dirty="0" smtClean="0">
                          <a:latin typeface="Trebuchet MS" pitchFamily="34" charset="0"/>
                        </a:rPr>
                        <a:t>Quality</a:t>
                      </a:r>
                      <a:endParaRPr lang="en-US" b="1" i="1" dirty="0">
                        <a:latin typeface="Trebuchet MS" pitchFamily="34" charset="0"/>
                      </a:endParaRPr>
                    </a:p>
                  </a:txBody>
                  <a:tcPr/>
                </a:tc>
                <a:tc>
                  <a:txBody>
                    <a:bodyPr/>
                    <a:lstStyle/>
                    <a:p>
                      <a:pPr algn="ctr"/>
                      <a:r>
                        <a:rPr lang="en-US" b="1" i="1" dirty="0" smtClean="0">
                          <a:latin typeface="Trebuchet MS" pitchFamily="34" charset="0"/>
                        </a:rPr>
                        <a:t>Question</a:t>
                      </a:r>
                      <a:endParaRPr lang="en-US" b="1" i="1" dirty="0">
                        <a:latin typeface="Trebuchet MS" pitchFamily="34" charset="0"/>
                      </a:endParaRPr>
                    </a:p>
                  </a:txBody>
                  <a:tcPr/>
                </a:tc>
                <a:tc>
                  <a:txBody>
                    <a:bodyPr/>
                    <a:lstStyle/>
                    <a:p>
                      <a:pPr algn="ctr"/>
                      <a:r>
                        <a:rPr lang="en-US" b="1" i="1" dirty="0" smtClean="0">
                          <a:latin typeface="Trebuchet MS" pitchFamily="34" charset="0"/>
                        </a:rPr>
                        <a:t>Indicator</a:t>
                      </a:r>
                      <a:endParaRPr lang="en-US" b="1" i="1" dirty="0">
                        <a:latin typeface="Trebuchet MS" pitchFamily="34" charset="0"/>
                      </a:endParaRPr>
                    </a:p>
                  </a:txBody>
                  <a:tcPr/>
                </a:tc>
                <a:tc>
                  <a:txBody>
                    <a:bodyPr/>
                    <a:lstStyle/>
                    <a:p>
                      <a:pPr algn="ctr"/>
                      <a:r>
                        <a:rPr lang="en-US" b="1" i="1" dirty="0" smtClean="0">
                          <a:latin typeface="Trebuchet MS" pitchFamily="34" charset="0"/>
                        </a:rPr>
                        <a:t>Measures</a:t>
                      </a:r>
                      <a:endParaRPr lang="en-US" b="1" i="1" dirty="0">
                        <a:latin typeface="Trebuchet MS" pitchFamily="34" charset="0"/>
                      </a:endParaRPr>
                    </a:p>
                  </a:txBody>
                  <a:tcPr/>
                </a:tc>
              </a:tr>
              <a:tr h="482782">
                <a:tc rowSpan="8">
                  <a:txBody>
                    <a:bodyPr/>
                    <a:lstStyle/>
                    <a:p>
                      <a:r>
                        <a:rPr lang="en-US" sz="1800" b="1" kern="1200" baseline="0" dirty="0" smtClean="0">
                          <a:solidFill>
                            <a:schemeClr val="tx1"/>
                          </a:solidFill>
                          <a:latin typeface="Trebuchet MS" pitchFamily="34" charset="0"/>
                          <a:ea typeface="+mn-ea"/>
                          <a:cs typeface="+mn-cs"/>
                        </a:rPr>
                        <a:t>Solitude or Primitive</a:t>
                      </a:r>
                    </a:p>
                    <a:p>
                      <a:r>
                        <a:rPr lang="en-US" sz="1800" b="1" kern="1200" baseline="0" dirty="0" smtClean="0">
                          <a:solidFill>
                            <a:schemeClr val="tx1"/>
                          </a:solidFill>
                          <a:latin typeface="Trebuchet MS" pitchFamily="34" charset="0"/>
                          <a:ea typeface="+mn-ea"/>
                          <a:cs typeface="+mn-cs"/>
                        </a:rPr>
                        <a:t>and Unconfined</a:t>
                      </a:r>
                    </a:p>
                    <a:p>
                      <a:r>
                        <a:rPr lang="en-US" sz="1800" b="1" kern="1200" baseline="0" dirty="0" smtClean="0">
                          <a:solidFill>
                            <a:schemeClr val="tx1"/>
                          </a:solidFill>
                          <a:latin typeface="Trebuchet MS" pitchFamily="34" charset="0"/>
                          <a:ea typeface="+mn-ea"/>
                          <a:cs typeface="+mn-cs"/>
                        </a:rPr>
                        <a:t>Recreation</a:t>
                      </a:r>
                    </a:p>
                    <a:p>
                      <a:pPr marL="231775" indent="0"/>
                      <a:r>
                        <a:rPr lang="en-US" sz="1800" kern="1200" baseline="0" dirty="0" smtClean="0">
                          <a:solidFill>
                            <a:schemeClr val="tx1"/>
                          </a:solidFill>
                          <a:latin typeface="Trebuchet MS" pitchFamily="34" charset="0"/>
                          <a:ea typeface="+mn-ea"/>
                          <a:cs typeface="+mn-cs"/>
                        </a:rPr>
                        <a:t>Wilderness provides</a:t>
                      </a:r>
                    </a:p>
                    <a:p>
                      <a:pPr marL="231775" indent="0"/>
                      <a:r>
                        <a:rPr lang="en-US" sz="1800" kern="1200" baseline="0" dirty="0" smtClean="0">
                          <a:solidFill>
                            <a:schemeClr val="tx1"/>
                          </a:solidFill>
                          <a:latin typeface="Trebuchet MS" pitchFamily="34" charset="0"/>
                          <a:ea typeface="+mn-ea"/>
                          <a:cs typeface="+mn-cs"/>
                        </a:rPr>
                        <a:t>outstanding opportunities for solitude or primitive and unconfined</a:t>
                      </a:r>
                    </a:p>
                    <a:p>
                      <a:pPr marL="231775" indent="0"/>
                      <a:r>
                        <a:rPr lang="en-US" sz="1800" kern="1200" baseline="0" dirty="0" smtClean="0">
                          <a:solidFill>
                            <a:schemeClr val="tx1"/>
                          </a:solidFill>
                          <a:latin typeface="Trebuchet MS" pitchFamily="34" charset="0"/>
                          <a:ea typeface="+mn-ea"/>
                          <a:cs typeface="+mn-cs"/>
                        </a:rPr>
                        <a:t>recreation</a:t>
                      </a: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sz="1800" kern="1200" baseline="0" dirty="0" smtClean="0">
                        <a:solidFill>
                          <a:schemeClr val="tx1"/>
                        </a:solidFill>
                        <a:latin typeface="Trebuchet MS" pitchFamily="34" charset="0"/>
                        <a:ea typeface="+mn-ea"/>
                        <a:cs typeface="+mn-cs"/>
                      </a:endParaRPr>
                    </a:p>
                    <a:p>
                      <a:pPr marL="231775" indent="0"/>
                      <a:endParaRPr lang="en-US" dirty="0">
                        <a:latin typeface="Trebuchet MS" pitchFamily="34" charset="0"/>
                      </a:endParaRPr>
                    </a:p>
                  </a:txBody>
                  <a:tcPr/>
                </a:tc>
                <a:tc rowSpan="4">
                  <a:txBody>
                    <a:bodyPr/>
                    <a:lstStyle/>
                    <a:p>
                      <a:r>
                        <a:rPr lang="en-US" sz="1800" i="1" kern="1200" baseline="0" dirty="0" smtClean="0">
                          <a:solidFill>
                            <a:schemeClr val="tx1"/>
                          </a:solidFill>
                          <a:latin typeface="Trebuchet MS" pitchFamily="34" charset="0"/>
                          <a:ea typeface="+mn-ea"/>
                          <a:cs typeface="+mn-cs"/>
                        </a:rPr>
                        <a:t>What are the trends in outstanding</a:t>
                      </a:r>
                    </a:p>
                    <a:p>
                      <a:r>
                        <a:rPr lang="en-US" sz="1800" i="1" kern="1200" baseline="0" dirty="0" smtClean="0">
                          <a:solidFill>
                            <a:schemeClr val="tx1"/>
                          </a:solidFill>
                          <a:latin typeface="Trebuchet MS" pitchFamily="34" charset="0"/>
                          <a:ea typeface="+mn-ea"/>
                          <a:cs typeface="+mn-cs"/>
                        </a:rPr>
                        <a:t>opportunities for </a:t>
                      </a:r>
                      <a:r>
                        <a:rPr lang="en-US" sz="1800" b="1" i="0" kern="1200" baseline="0" dirty="0" smtClean="0">
                          <a:solidFill>
                            <a:schemeClr val="tx1"/>
                          </a:solidFill>
                          <a:latin typeface="Trebuchet MS" pitchFamily="34" charset="0"/>
                          <a:ea typeface="+mn-ea"/>
                          <a:cs typeface="+mn-cs"/>
                        </a:rPr>
                        <a:t>solitude</a:t>
                      </a:r>
                      <a:r>
                        <a:rPr lang="en-US" sz="1800" i="1" kern="1200" baseline="0" dirty="0" smtClean="0">
                          <a:solidFill>
                            <a:schemeClr val="tx1"/>
                          </a:solidFill>
                          <a:latin typeface="Trebuchet MS" pitchFamily="34" charset="0"/>
                          <a:ea typeface="+mn-ea"/>
                          <a:cs typeface="+mn-cs"/>
                        </a:rPr>
                        <a:t> inside</a:t>
                      </a:r>
                    </a:p>
                    <a:p>
                      <a:r>
                        <a:rPr lang="en-US" sz="1800" i="1" kern="1200" baseline="0" dirty="0" smtClean="0">
                          <a:solidFill>
                            <a:schemeClr val="tx1"/>
                          </a:solidFill>
                          <a:latin typeface="Trebuchet MS" pitchFamily="34" charset="0"/>
                          <a:ea typeface="+mn-ea"/>
                          <a:cs typeface="+mn-cs"/>
                        </a:rPr>
                        <a:t>wilderness?</a:t>
                      </a:r>
                    </a:p>
                    <a:p>
                      <a:endParaRPr lang="en-US" sz="1800" b="0" i="1" kern="1200" baseline="0" dirty="0" smtClean="0">
                        <a:solidFill>
                          <a:schemeClr val="tx1"/>
                        </a:solidFill>
                        <a:latin typeface="Trebuchet MS" pitchFamily="34" charset="0"/>
                        <a:ea typeface="+mn-ea"/>
                        <a:cs typeface="+mn-cs"/>
                      </a:endParaRPr>
                    </a:p>
                    <a:p>
                      <a:endParaRPr lang="en-US" b="0" i="1" dirty="0">
                        <a:latin typeface="Trebuchet MS" pitchFamily="34" charset="0"/>
                      </a:endParaRPr>
                    </a:p>
                  </a:txBody>
                  <a:tcPr/>
                </a:tc>
                <a:tc rowSpan="2">
                  <a:txBody>
                    <a:bodyPr/>
                    <a:lstStyle/>
                    <a:p>
                      <a:r>
                        <a:rPr lang="en-US" sz="1800" kern="1200" baseline="0" smtClean="0">
                          <a:solidFill>
                            <a:schemeClr val="tx1"/>
                          </a:solidFill>
                          <a:latin typeface="Trebuchet MS" pitchFamily="34" charset="0"/>
                          <a:ea typeface="+mn-ea"/>
                          <a:cs typeface="+mn-cs"/>
                        </a:rPr>
                        <a:t>Remoteness from sights and sounds of people </a:t>
                      </a:r>
                      <a:r>
                        <a:rPr lang="en-US" sz="1800" b="1" i="1" kern="1200" baseline="0" smtClean="0">
                          <a:solidFill>
                            <a:schemeClr val="tx1"/>
                          </a:solidFill>
                          <a:latin typeface="Trebuchet MS" pitchFamily="34" charset="0"/>
                          <a:ea typeface="+mn-ea"/>
                          <a:cs typeface="+mn-cs"/>
                        </a:rPr>
                        <a:t>inside</a:t>
                      </a:r>
                      <a:r>
                        <a:rPr lang="en-US" sz="1800" kern="1200" baseline="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4827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r>
              <a:tr h="660218">
                <a:tc vMerge="1">
                  <a:txBody>
                    <a:bodyPr/>
                    <a:lstStyle/>
                    <a:p>
                      <a:endParaRPr lang="en-US"/>
                    </a:p>
                  </a:txBody>
                  <a:tcPr/>
                </a:tc>
                <a:tc vMerge="1">
                  <a:txBody>
                    <a:bodyPr/>
                    <a:lstStyle/>
                    <a:p>
                      <a:endParaRPr lang="en-US"/>
                    </a:p>
                  </a:txBody>
                  <a:tcPr/>
                </a:tc>
                <a:tc rowSpan="2">
                  <a:txBody>
                    <a:bodyPr/>
                    <a:lstStyle/>
                    <a:p>
                      <a:r>
                        <a:rPr lang="en-US" sz="1800" kern="1200" baseline="0" dirty="0" smtClean="0">
                          <a:solidFill>
                            <a:schemeClr val="tx1"/>
                          </a:solidFill>
                          <a:latin typeface="Trebuchet MS" pitchFamily="34" charset="0"/>
                          <a:ea typeface="+mn-ea"/>
                          <a:cs typeface="+mn-cs"/>
                        </a:rPr>
                        <a:t>Remoteness from occupied and modified areas </a:t>
                      </a:r>
                      <a:r>
                        <a:rPr lang="en-US" sz="1800" b="1" i="1" kern="1200" baseline="0" dirty="0" smtClean="0">
                          <a:solidFill>
                            <a:schemeClr val="tx1"/>
                          </a:solidFill>
                          <a:latin typeface="Trebuchet MS" pitchFamily="34" charset="0"/>
                          <a:ea typeface="+mn-ea"/>
                          <a:cs typeface="+mn-cs"/>
                        </a:rPr>
                        <a:t>outside</a:t>
                      </a:r>
                      <a:r>
                        <a:rPr lang="en-US" sz="1800" kern="1200" baseline="0" dirty="0" smtClean="0">
                          <a:solidFill>
                            <a:schemeClr val="tx1"/>
                          </a:solidFill>
                          <a:latin typeface="Trebuchet MS" pitchFamily="34" charset="0"/>
                          <a:ea typeface="+mn-ea"/>
                          <a:cs typeface="+mn-cs"/>
                        </a:rPr>
                        <a:t> the wilderness</a:t>
                      </a:r>
                      <a:endParaRPr lang="en-US" dirty="0">
                        <a:latin typeface="Trebuchet MS" pitchFamily="34" charset="0"/>
                      </a:endParaRPr>
                    </a:p>
                  </a:txBody>
                  <a:tcPr/>
                </a:tc>
                <a:tc>
                  <a:txBody>
                    <a:bodyPr/>
                    <a:lstStyle/>
                    <a:p>
                      <a:endParaRPr lang="en-US" dirty="0">
                        <a:latin typeface="Trebuchet MS" pitchFamily="34" charset="0"/>
                      </a:endParaRPr>
                    </a:p>
                  </a:txBody>
                  <a:tcPr/>
                </a:tc>
              </a:tr>
              <a:tr h="66021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r>
              <a:tr h="482782">
                <a:tc vMerge="1">
                  <a:txBody>
                    <a:bodyPr/>
                    <a:lstStyle/>
                    <a:p>
                      <a:endParaRPr lang="en-US"/>
                    </a:p>
                  </a:txBody>
                  <a:tcPr/>
                </a:tc>
                <a:tc rowSpan="4">
                  <a:txBody>
                    <a:bodyPr/>
                    <a:lstStyle/>
                    <a:p>
                      <a:r>
                        <a:rPr lang="en-US" sz="1800" i="1" kern="1200" baseline="0" smtClean="0">
                          <a:solidFill>
                            <a:schemeClr val="tx1"/>
                          </a:solidFill>
                          <a:latin typeface="Trebuchet MS" pitchFamily="34" charset="0"/>
                          <a:ea typeface="+mn-ea"/>
                          <a:cs typeface="+mn-cs"/>
                        </a:rPr>
                        <a:t>What are the trends in outstanding</a:t>
                      </a:r>
                    </a:p>
                    <a:p>
                      <a:r>
                        <a:rPr lang="en-US" sz="1800" i="1" kern="1200" baseline="0" smtClean="0">
                          <a:solidFill>
                            <a:schemeClr val="tx1"/>
                          </a:solidFill>
                          <a:latin typeface="Trebuchet MS" pitchFamily="34" charset="0"/>
                          <a:ea typeface="+mn-ea"/>
                          <a:cs typeface="+mn-cs"/>
                        </a:rPr>
                        <a:t>opportunities for </a:t>
                      </a:r>
                      <a:r>
                        <a:rPr lang="en-US" sz="1800" b="1" i="0" kern="1200" baseline="0" smtClean="0">
                          <a:solidFill>
                            <a:schemeClr val="tx1"/>
                          </a:solidFill>
                          <a:latin typeface="Trebuchet MS" pitchFamily="34" charset="0"/>
                          <a:ea typeface="+mn-ea"/>
                          <a:cs typeface="+mn-cs"/>
                        </a:rPr>
                        <a:t>primitive and</a:t>
                      </a:r>
                    </a:p>
                    <a:p>
                      <a:r>
                        <a:rPr lang="en-US" sz="1800" b="1" i="0" kern="1200" baseline="0" smtClean="0">
                          <a:solidFill>
                            <a:schemeClr val="tx1"/>
                          </a:solidFill>
                          <a:latin typeface="Trebuchet MS" pitchFamily="34" charset="0"/>
                          <a:ea typeface="+mn-ea"/>
                          <a:cs typeface="+mn-cs"/>
                        </a:rPr>
                        <a:t>unconfined recreation</a:t>
                      </a:r>
                      <a:r>
                        <a:rPr lang="en-US" sz="1800" i="1" kern="1200" baseline="0" smtClean="0">
                          <a:solidFill>
                            <a:schemeClr val="tx1"/>
                          </a:solidFill>
                          <a:latin typeface="Trebuchet MS" pitchFamily="34" charset="0"/>
                          <a:ea typeface="+mn-ea"/>
                          <a:cs typeface="+mn-cs"/>
                        </a:rPr>
                        <a:t> inside</a:t>
                      </a:r>
                    </a:p>
                    <a:p>
                      <a:r>
                        <a:rPr lang="en-US" sz="1800" i="1" kern="1200" baseline="0" smtClean="0">
                          <a:solidFill>
                            <a:schemeClr val="tx1"/>
                          </a:solidFill>
                          <a:latin typeface="Trebuchet MS" pitchFamily="34" charset="0"/>
                          <a:ea typeface="+mn-ea"/>
                          <a:cs typeface="+mn-cs"/>
                        </a:rPr>
                        <a:t>wilderness?</a:t>
                      </a:r>
                      <a:endParaRPr lang="en-US" b="0" i="1" dirty="0">
                        <a:latin typeface="Trebuchet MS" pitchFamily="34" charset="0"/>
                      </a:endParaRPr>
                    </a:p>
                  </a:txBody>
                  <a:tcPr/>
                </a:tc>
                <a:tc rowSpan="2">
                  <a:txBody>
                    <a:bodyPr/>
                    <a:lstStyle/>
                    <a:p>
                      <a:r>
                        <a:rPr lang="en-US" sz="1800" b="1" i="1" kern="1200" baseline="0" smtClean="0">
                          <a:solidFill>
                            <a:schemeClr val="tx1"/>
                          </a:solidFill>
                          <a:latin typeface="Trebuchet MS" pitchFamily="34" charset="0"/>
                          <a:ea typeface="+mn-ea"/>
                          <a:cs typeface="+mn-cs"/>
                        </a:rPr>
                        <a:t>Facilities</a:t>
                      </a:r>
                      <a:r>
                        <a:rPr lang="en-US" sz="1800" kern="1200" baseline="0" smtClean="0">
                          <a:solidFill>
                            <a:schemeClr val="tx1"/>
                          </a:solidFill>
                          <a:latin typeface="Trebuchet MS" pitchFamily="34" charset="0"/>
                          <a:ea typeface="+mn-ea"/>
                          <a:cs typeface="+mn-cs"/>
                        </a:rPr>
                        <a:t> that decrease self-reliant recreation</a:t>
                      </a:r>
                      <a:endParaRPr lang="en-US" dirty="0">
                        <a:latin typeface="Trebuchet MS" pitchFamily="34" charset="0"/>
                      </a:endParaRPr>
                    </a:p>
                  </a:txBody>
                  <a:tcPr/>
                </a:tc>
                <a:tc>
                  <a:txBody>
                    <a:bodyPr/>
                    <a:lstStyle/>
                    <a:p>
                      <a:endParaRPr lang="en-US" dirty="0">
                        <a:latin typeface="Trebuchet MS" pitchFamily="34" charset="0"/>
                      </a:endParaRPr>
                    </a:p>
                  </a:txBody>
                  <a:tcPr/>
                </a:tc>
              </a:tr>
              <a:tr h="4827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r>
              <a:tr h="751658">
                <a:tc vMerge="1">
                  <a:txBody>
                    <a:bodyPr/>
                    <a:lstStyle/>
                    <a:p>
                      <a:endParaRPr lang="en-US"/>
                    </a:p>
                  </a:txBody>
                  <a:tcPr/>
                </a:tc>
                <a:tc vMerge="1">
                  <a:txBody>
                    <a:bodyPr/>
                    <a:lstStyle/>
                    <a:p>
                      <a:endParaRPr lang="en-US"/>
                    </a:p>
                  </a:txBody>
                  <a:tcPr/>
                </a:tc>
                <a:tc rowSpan="2">
                  <a:txBody>
                    <a:bodyPr/>
                    <a:lstStyle/>
                    <a:p>
                      <a:r>
                        <a:rPr lang="en-US" sz="1800" kern="1200" baseline="0" dirty="0" smtClean="0">
                          <a:solidFill>
                            <a:schemeClr val="tx1"/>
                          </a:solidFill>
                          <a:latin typeface="Trebuchet MS" pitchFamily="34" charset="0"/>
                          <a:ea typeface="+mn-ea"/>
                          <a:cs typeface="+mn-cs"/>
                        </a:rPr>
                        <a:t>Management </a:t>
                      </a:r>
                      <a:r>
                        <a:rPr lang="en-US" sz="1800" b="1" i="1" kern="1200" baseline="0" dirty="0" smtClean="0">
                          <a:solidFill>
                            <a:schemeClr val="tx1"/>
                          </a:solidFill>
                          <a:latin typeface="Trebuchet MS" pitchFamily="34" charset="0"/>
                          <a:ea typeface="+mn-ea"/>
                          <a:cs typeface="+mn-cs"/>
                        </a:rPr>
                        <a:t>restrictions</a:t>
                      </a:r>
                      <a:r>
                        <a:rPr lang="en-US" sz="1800" kern="1200" baseline="0" dirty="0" smtClean="0">
                          <a:solidFill>
                            <a:schemeClr val="tx1"/>
                          </a:solidFill>
                          <a:latin typeface="Trebuchet MS" pitchFamily="34" charset="0"/>
                          <a:ea typeface="+mn-ea"/>
                          <a:cs typeface="+mn-cs"/>
                        </a:rPr>
                        <a:t> on visitor behavior</a:t>
                      </a:r>
                      <a:endParaRPr lang="en-US" dirty="0">
                        <a:latin typeface="Trebuchet MS" pitchFamily="34" charset="0"/>
                      </a:endParaRPr>
                    </a:p>
                  </a:txBody>
                  <a:tcPr/>
                </a:tc>
                <a:tc>
                  <a:txBody>
                    <a:bodyPr/>
                    <a:lstStyle/>
                    <a:p>
                      <a:endParaRPr lang="en-US" dirty="0">
                        <a:latin typeface="Trebuchet MS" pitchFamily="34" charset="0"/>
                      </a:endParaRPr>
                    </a:p>
                  </a:txBody>
                  <a:tcPr/>
                </a:tc>
              </a:tr>
              <a:tr h="75165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endParaRPr lang="en-US" dirty="0">
                        <a:latin typeface="Trebuchet MS" pitchFamily="34" charset="0"/>
                      </a:endParaRPr>
                    </a:p>
                  </a:txBody>
                  <a:tcPr/>
                </a:tc>
              </a:tr>
            </a:tbl>
          </a:graphicData>
        </a:graphic>
      </p:graphicFrame>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Qualities</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How to Monitor</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7" name="Slide Number Placeholder 6"/>
          <p:cNvSpPr>
            <a:spLocks noGrp="1"/>
          </p:cNvSpPr>
          <p:nvPr>
            <p:ph type="sldNum" sz="quarter" idx="12"/>
          </p:nvPr>
        </p:nvSpPr>
        <p:spPr/>
        <p:txBody>
          <a:bodyPr/>
          <a:lstStyle/>
          <a:p>
            <a:fld id="{139B58E7-F8C4-4FA1-8A92-A4E04551783C}" type="slidenum">
              <a:rPr lang="en-US" smtClean="0">
                <a:solidFill>
                  <a:srgbClr val="000000"/>
                </a:solidFill>
              </a:rPr>
              <a:pPr/>
              <a:t>69</a:t>
            </a:fld>
            <a:endParaRPr lang="en-US">
              <a:solidFill>
                <a:srgbClr val="000000"/>
              </a:solidFill>
            </a:endParaRPr>
          </a:p>
        </p:txBody>
      </p:sp>
      <p:sp>
        <p:nvSpPr>
          <p:cNvPr id="8" name="TextBox 7"/>
          <p:cNvSpPr txBox="1"/>
          <p:nvPr/>
        </p:nvSpPr>
        <p:spPr>
          <a:xfrm rot="16200000">
            <a:off x="6588687" y="3877165"/>
            <a:ext cx="3018774" cy="400110"/>
          </a:xfrm>
          <a:prstGeom prst="rect">
            <a:avLst/>
          </a:prstGeom>
          <a:solidFill>
            <a:srgbClr val="FFECC5"/>
          </a:solidFill>
          <a:ln>
            <a:solidFill>
              <a:srgbClr val="800000"/>
            </a:solidFill>
          </a:ln>
        </p:spPr>
        <p:txBody>
          <a:bodyPr wrap="square" rtlCol="0">
            <a:spAutoFit/>
          </a:bodyPr>
          <a:lstStyle/>
          <a:p>
            <a:pPr>
              <a:buNone/>
            </a:pPr>
            <a:r>
              <a:rPr lang="en-US" sz="2000" dirty="0" smtClean="0">
                <a:solidFill>
                  <a:srgbClr val="800000"/>
                </a:solidFill>
                <a:latin typeface="Trebuchet MS" pitchFamily="34" charset="0"/>
              </a:rPr>
              <a:t>Determined by agency</a:t>
            </a:r>
            <a:endParaRPr lang="en-US" sz="2000" dirty="0">
              <a:solidFill>
                <a:srgbClr val="800000"/>
              </a:solidFill>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199" y="1600201"/>
            <a:ext cx="8251371" cy="3291113"/>
          </a:xfrm>
        </p:spPr>
        <p:txBody>
          <a:bodyPr>
            <a:normAutofit/>
          </a:bodyPr>
          <a:lstStyle/>
          <a:p>
            <a:pPr marL="514350" indent="-514350">
              <a:lnSpc>
                <a:spcPct val="90000"/>
              </a:lnSpc>
              <a:buNone/>
            </a:pPr>
            <a:r>
              <a:rPr lang="en-US" sz="2400" dirty="0" smtClean="0">
                <a:solidFill>
                  <a:srgbClr val="000000"/>
                </a:solidFill>
                <a:latin typeface="Trebuchet MS" pitchFamily="34" charset="0"/>
              </a:rPr>
              <a:t>Fulfill purpose of the Wilderness Act &amp; improve accountability</a:t>
            </a:r>
          </a:p>
          <a:p>
            <a:pPr marL="514350" indent="-514350">
              <a:buNone/>
            </a:pPr>
            <a:r>
              <a:rPr lang="en-US" sz="2400" dirty="0" smtClean="0">
                <a:solidFill>
                  <a:srgbClr val="000000"/>
                </a:solidFill>
                <a:latin typeface="Trebuchet MS" pitchFamily="34" charset="0"/>
              </a:rPr>
              <a:t>Understand consequences of decisions and actions</a:t>
            </a:r>
          </a:p>
          <a:p>
            <a:pPr marL="514350" indent="-514350">
              <a:buNone/>
            </a:pPr>
            <a:r>
              <a:rPr lang="en-US" sz="2400" dirty="0" smtClean="0">
                <a:solidFill>
                  <a:srgbClr val="000000"/>
                </a:solidFill>
                <a:latin typeface="Trebuchet MS" pitchFamily="34" charset="0"/>
              </a:rPr>
              <a:t>Integrate stewardship across all staff areas</a:t>
            </a:r>
            <a:endParaRPr lang="en-US" sz="2400" strike="sngStrike" dirty="0" smtClean="0">
              <a:solidFill>
                <a:srgbClr val="000000"/>
              </a:solidFill>
              <a:latin typeface="Trebuchet MS" pitchFamily="34" charset="0"/>
            </a:endParaRPr>
          </a:p>
          <a:p>
            <a:pPr marL="514350" indent="-514350">
              <a:buNone/>
            </a:pPr>
            <a:r>
              <a:rPr lang="en-US" sz="2400" dirty="0" smtClean="0">
                <a:solidFill>
                  <a:srgbClr val="000000"/>
                </a:solidFill>
                <a:latin typeface="Trebuchet MS" pitchFamily="34" charset="0"/>
              </a:rPr>
              <a:t>Provide enduring legacy information</a:t>
            </a:r>
          </a:p>
          <a:p>
            <a:pPr marL="514350" indent="-514350">
              <a:buNone/>
            </a:pPr>
            <a:r>
              <a:rPr lang="en-US" sz="2400" dirty="0" smtClean="0">
                <a:solidFill>
                  <a:srgbClr val="000000"/>
                </a:solidFill>
                <a:latin typeface="Trebuchet MS" pitchFamily="34" charset="0"/>
              </a:rPr>
              <a:t>Guard against legal vulnerability</a:t>
            </a:r>
            <a:endParaRPr lang="en-US" dirty="0" smtClean="0"/>
          </a:p>
          <a:p>
            <a:endParaRPr lang="en-US" dirty="0"/>
          </a:p>
        </p:txBody>
      </p:sp>
      <p:sp>
        <p:nvSpPr>
          <p:cNvPr id="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Why Monitor?</a:t>
            </a:r>
          </a:p>
        </p:txBody>
      </p:sp>
      <p:pic>
        <p:nvPicPr>
          <p:cNvPr id="6" name="Picture 5" descr="LewisAndClarkInBisti_banner.jpg"/>
          <p:cNvPicPr>
            <a:picLocks noChangeAspect="1"/>
          </p:cNvPicPr>
          <p:nvPr/>
        </p:nvPicPr>
        <p:blipFill>
          <a:blip r:embed="rId3" cstate="email"/>
          <a:stretch>
            <a:fillRect/>
          </a:stretch>
        </p:blipFill>
        <p:spPr>
          <a:xfrm>
            <a:off x="1669143" y="4484915"/>
            <a:ext cx="5805714" cy="2187122"/>
          </a:xfrm>
          <a:prstGeom prst="rect">
            <a:avLst/>
          </a:prstGeom>
          <a:ln>
            <a:noFill/>
          </a:ln>
          <a:effectLst>
            <a:outerShdw blurRad="292100" dist="139700" dir="2700000" algn="tl" rotWithShape="0">
              <a:srgbClr val="333333">
                <a:alpha val="65000"/>
              </a:srgbClr>
            </a:outerShdw>
          </a:effectLst>
        </p:spPr>
      </p:pic>
      <p:sp>
        <p:nvSpPr>
          <p:cNvPr id="8" name="Slide Number Placeholder 7"/>
          <p:cNvSpPr>
            <a:spLocks noGrp="1"/>
          </p:cNvSpPr>
          <p:nvPr>
            <p:ph type="sldNum" sz="quarter" idx="12"/>
          </p:nvPr>
        </p:nvSpPr>
        <p:spPr/>
        <p:txBody>
          <a:bodyPr/>
          <a:lstStyle/>
          <a:p>
            <a:fld id="{F400065C-6A96-408A-BBD5-DF260F4D23C6}" type="slidenum">
              <a:rPr lang="en-US" smtClean="0">
                <a:solidFill>
                  <a:srgbClr val="000000"/>
                </a:solidFill>
              </a:rPr>
              <a:pPr/>
              <a:t>7</a:t>
            </a:fld>
            <a:endParaRPr lang="en-US">
              <a:solidFill>
                <a:srgbClr val="000000"/>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7" name="Text Box 5"/>
          <p:cNvSpPr txBox="1">
            <a:spLocks noChangeArrowheads="1"/>
          </p:cNvSpPr>
          <p:nvPr/>
        </p:nvSpPr>
        <p:spPr bwMode="auto">
          <a:xfrm>
            <a:off x="914400" y="1451365"/>
            <a:ext cx="7286171" cy="5293757"/>
          </a:xfrm>
          <a:prstGeom prst="rect">
            <a:avLst/>
          </a:prstGeom>
          <a:noFill/>
          <a:ln w="9525" algn="ctr">
            <a:noFill/>
            <a:miter lim="800000"/>
            <a:headEnd/>
            <a:tailEnd/>
          </a:ln>
          <a:effectLst/>
        </p:spPr>
        <p:txBody>
          <a:bodyPr wrap="square">
            <a:spAutoFit/>
          </a:bodyPr>
          <a:lstStyle/>
          <a:p>
            <a:pPr marL="233363" indent="-233363" algn="l">
              <a:buNone/>
            </a:pPr>
            <a:r>
              <a:rPr lang="en-US" sz="2600" i="0" dirty="0" smtClean="0">
                <a:solidFill>
                  <a:srgbClr val="000000"/>
                </a:solidFill>
                <a:latin typeface="Trebuchet MS" pitchFamily="34" charset="0"/>
              </a:rPr>
              <a:t>Some measures are counted once every 5-years, some every year</a:t>
            </a:r>
          </a:p>
          <a:p>
            <a:pPr marL="233363" indent="-233363" algn="l">
              <a:buNone/>
            </a:pPr>
            <a:r>
              <a:rPr lang="en-US" sz="2600" i="0" dirty="0" smtClean="0">
                <a:solidFill>
                  <a:srgbClr val="000000"/>
                </a:solidFill>
                <a:latin typeface="Trebuchet MS" pitchFamily="34" charset="0"/>
              </a:rPr>
              <a:t>Significance of change defined by agency</a:t>
            </a:r>
            <a:endParaRPr lang="en-US" sz="2600" i="0" strike="sngStrike" dirty="0" smtClean="0">
              <a:solidFill>
                <a:srgbClr val="000000"/>
              </a:solidFill>
              <a:latin typeface="Trebuchet MS" pitchFamily="34" charset="0"/>
            </a:endParaRPr>
          </a:p>
          <a:p>
            <a:pPr marL="233363" indent="-233363" algn="l">
              <a:buNone/>
            </a:pPr>
            <a:r>
              <a:rPr lang="en-US" sz="2600" i="0" dirty="0" smtClean="0">
                <a:solidFill>
                  <a:srgbClr val="000000"/>
                </a:solidFill>
                <a:latin typeface="Trebuchet MS" pitchFamily="34" charset="0"/>
              </a:rPr>
              <a:t>Baseline </a:t>
            </a:r>
            <a:r>
              <a:rPr lang="en-US" sz="2600" i="0" dirty="0">
                <a:solidFill>
                  <a:srgbClr val="000000"/>
                </a:solidFill>
                <a:latin typeface="Trebuchet MS" pitchFamily="34" charset="0"/>
              </a:rPr>
              <a:t>for evaluating change is the time of wilderness designation (if data exist) or the first time this monitoring is conducted</a:t>
            </a:r>
          </a:p>
          <a:p>
            <a:pPr marL="233363" indent="-233363" algn="l">
              <a:buNone/>
            </a:pPr>
            <a:r>
              <a:rPr lang="en-US" sz="2600" i="0" dirty="0" smtClean="0">
                <a:solidFill>
                  <a:srgbClr val="000000"/>
                </a:solidFill>
                <a:latin typeface="Trebuchet MS" pitchFamily="34" charset="0"/>
              </a:rPr>
              <a:t>Trend </a:t>
            </a:r>
            <a:r>
              <a:rPr lang="en-US" sz="2600" i="0" dirty="0">
                <a:solidFill>
                  <a:srgbClr val="000000"/>
                </a:solidFill>
                <a:latin typeface="Trebuchet MS" pitchFamily="34" charset="0"/>
              </a:rPr>
              <a:t>for each indicator is assessed as “improving,” “stable,” or “degrading</a:t>
            </a:r>
            <a:r>
              <a:rPr lang="en-US" sz="2600" i="0" dirty="0" smtClean="0">
                <a:solidFill>
                  <a:srgbClr val="000000"/>
                </a:solidFill>
                <a:latin typeface="Trebuchet MS" pitchFamily="34" charset="0"/>
              </a:rPr>
              <a:t>”</a:t>
            </a:r>
            <a:endParaRPr lang="en-US" sz="2600" i="0" dirty="0">
              <a:solidFill>
                <a:srgbClr val="000000"/>
              </a:solidFill>
              <a:latin typeface="Trebuchet MS" pitchFamily="34" charset="0"/>
            </a:endParaRPr>
          </a:p>
          <a:p>
            <a:pPr marL="233363" indent="-233363" algn="l">
              <a:buNone/>
            </a:pPr>
            <a:r>
              <a:rPr lang="en-US" sz="2600" i="0" dirty="0">
                <a:solidFill>
                  <a:srgbClr val="000000"/>
                </a:solidFill>
                <a:latin typeface="Trebuchet MS" pitchFamily="34" charset="0"/>
              </a:rPr>
              <a:t>Consistent rules used to roll up indicator trends to assess trend for the entire wilderness once every 5 </a:t>
            </a:r>
            <a:r>
              <a:rPr lang="en-US" sz="2600" i="0" dirty="0" smtClean="0">
                <a:solidFill>
                  <a:srgbClr val="000000"/>
                </a:solidFill>
                <a:latin typeface="Trebuchet MS" pitchFamily="34" charset="0"/>
              </a:rPr>
              <a:t>years</a:t>
            </a:r>
            <a:endParaRPr lang="en-US" sz="2600" i="0" dirty="0">
              <a:solidFill>
                <a:srgbClr val="0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Applying the Strategy</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6" name="Slide Number Placeholder 5"/>
          <p:cNvSpPr>
            <a:spLocks noGrp="1"/>
          </p:cNvSpPr>
          <p:nvPr>
            <p:ph type="sldNum" sz="quarter" idx="12"/>
          </p:nvPr>
        </p:nvSpPr>
        <p:spPr/>
        <p:txBody>
          <a:bodyPr/>
          <a:lstStyle/>
          <a:p>
            <a:fld id="{139B58E7-F8C4-4FA1-8A92-A4E04551783C}" type="slidenum">
              <a:rPr lang="en-US" smtClean="0">
                <a:solidFill>
                  <a:srgbClr val="000000"/>
                </a:solidFill>
              </a:rPr>
              <a:pPr/>
              <a:t>70</a:t>
            </a:fld>
            <a:endParaRPr lang="en-US" dirty="0">
              <a:solidFill>
                <a:srgbClr val="000000"/>
              </a:solidFill>
            </a:endParaRPr>
          </a:p>
        </p:txBody>
      </p:sp>
      <p:pic>
        <p:nvPicPr>
          <p:cNvPr id="7" name="Picture 6" descr="structure.jpg"/>
          <p:cNvPicPr>
            <a:picLocks noChangeAspect="1"/>
          </p:cNvPicPr>
          <p:nvPr/>
        </p:nvPicPr>
        <p:blipFill>
          <a:blip r:embed="rId3" cstate="email"/>
          <a:stretch>
            <a:fillRect/>
          </a:stretch>
        </p:blipFill>
        <p:spPr>
          <a:xfrm>
            <a:off x="524332" y="2748158"/>
            <a:ext cx="4282672" cy="2695705"/>
          </a:xfrm>
          <a:prstGeom prst="rect">
            <a:avLst/>
          </a:prstGeom>
          <a:ln>
            <a:noFill/>
          </a:ln>
          <a:effectLst>
            <a:outerShdw blurRad="292100" dist="139700" dir="2700000" algn="tl" rotWithShape="0">
              <a:srgbClr val="333333">
                <a:alpha val="65000"/>
              </a:srgbClr>
            </a:outerShdw>
          </a:effectLst>
        </p:spPr>
      </p:pic>
      <p:pic>
        <p:nvPicPr>
          <p:cNvPr id="8" name="Picture 7" descr="mechanical transport wagon V.jpg"/>
          <p:cNvPicPr>
            <a:picLocks noChangeAspect="1"/>
          </p:cNvPicPr>
          <p:nvPr/>
        </p:nvPicPr>
        <p:blipFill>
          <a:blip r:embed="rId4" cstate="email"/>
          <a:stretch>
            <a:fillRect/>
          </a:stretch>
        </p:blipFill>
        <p:spPr>
          <a:xfrm>
            <a:off x="5404544" y="2145373"/>
            <a:ext cx="3233803" cy="427282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1477">
                                            <p:txEl>
                                              <p:pRg st="0" end="0"/>
                                            </p:txEl>
                                          </p:spTgt>
                                        </p:tgtEl>
                                        <p:attrNameLst>
                                          <p:attrName>style.visibility</p:attrName>
                                        </p:attrNameLst>
                                      </p:cBhvr>
                                      <p:to>
                                        <p:strVal val="visible"/>
                                      </p:to>
                                    </p:set>
                                    <p:animEffect transition="in" filter="fade">
                                      <p:cBhvr>
                                        <p:cTn id="7" dur="500"/>
                                        <p:tgtEl>
                                          <p:spTgt spid="3614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8"/>
                                        </p:tgtEl>
                                      </p:cBhvr>
                                    </p:animEffect>
                                    <p:set>
                                      <p:cBhvr>
                                        <p:cTn id="22" dur="1" fill="hold">
                                          <p:stCondLst>
                                            <p:cond delay="999"/>
                                          </p:stCondLst>
                                        </p:cTn>
                                        <p:tgtEl>
                                          <p:spTgt spid="8"/>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1000"/>
                                        <p:tgtEl>
                                          <p:spTgt spid="7"/>
                                        </p:tgtEl>
                                      </p:cBhvr>
                                    </p:animEffect>
                                    <p:set>
                                      <p:cBhvr>
                                        <p:cTn id="25" dur="1" fill="hold">
                                          <p:stCondLst>
                                            <p:cond delay="999"/>
                                          </p:stCondLst>
                                        </p:cTn>
                                        <p:tgtEl>
                                          <p:spTgt spid="7"/>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361477">
                                            <p:txEl>
                                              <p:pRg st="1" end="1"/>
                                            </p:txEl>
                                          </p:spTgt>
                                        </p:tgtEl>
                                        <p:attrNameLst>
                                          <p:attrName>style.visibility</p:attrName>
                                        </p:attrNameLst>
                                      </p:cBhvr>
                                      <p:to>
                                        <p:strVal val="visible"/>
                                      </p:to>
                                    </p:set>
                                    <p:animEffect transition="in" filter="fade">
                                      <p:cBhvr>
                                        <p:cTn id="28" dur="500"/>
                                        <p:tgtEl>
                                          <p:spTgt spid="361477">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61477">
                                            <p:txEl>
                                              <p:pRg st="2" end="2"/>
                                            </p:txEl>
                                          </p:spTgt>
                                        </p:tgtEl>
                                        <p:attrNameLst>
                                          <p:attrName>style.visibility</p:attrName>
                                        </p:attrNameLst>
                                      </p:cBhvr>
                                      <p:to>
                                        <p:strVal val="visible"/>
                                      </p:to>
                                    </p:set>
                                    <p:animEffect transition="in" filter="fade">
                                      <p:cBhvr>
                                        <p:cTn id="33" dur="500"/>
                                        <p:tgtEl>
                                          <p:spTgt spid="36147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61477">
                                            <p:txEl>
                                              <p:pRg st="3" end="3"/>
                                            </p:txEl>
                                          </p:spTgt>
                                        </p:tgtEl>
                                        <p:attrNameLst>
                                          <p:attrName>style.visibility</p:attrName>
                                        </p:attrNameLst>
                                      </p:cBhvr>
                                      <p:to>
                                        <p:strVal val="visible"/>
                                      </p:to>
                                    </p:set>
                                    <p:animEffect transition="in" filter="fade">
                                      <p:cBhvr>
                                        <p:cTn id="38" dur="500"/>
                                        <p:tgtEl>
                                          <p:spTgt spid="36147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61477">
                                            <p:txEl>
                                              <p:pRg st="4" end="4"/>
                                            </p:txEl>
                                          </p:spTgt>
                                        </p:tgtEl>
                                        <p:attrNameLst>
                                          <p:attrName>style.visibility</p:attrName>
                                        </p:attrNameLst>
                                      </p:cBhvr>
                                      <p:to>
                                        <p:strVal val="visible"/>
                                      </p:to>
                                    </p:set>
                                    <p:animEffect transition="in" filter="fade">
                                      <p:cBhvr>
                                        <p:cTn id="43" dur="500"/>
                                        <p:tgtEl>
                                          <p:spTgt spid="3614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899886" y="1600200"/>
            <a:ext cx="7315200" cy="4717473"/>
          </a:xfrm>
        </p:spPr>
        <p:txBody>
          <a:bodyPr>
            <a:noAutofit/>
          </a:bodyPr>
          <a:lstStyle/>
          <a:p>
            <a:pPr marL="237744" indent="-237744">
              <a:spcBef>
                <a:spcPts val="1560"/>
              </a:spcBef>
              <a:buNone/>
            </a:pPr>
            <a:r>
              <a:rPr lang="en-US" sz="2600" b="1" cap="small" dirty="0" smtClean="0">
                <a:latin typeface="Trebuchet MS" pitchFamily="34" charset="0"/>
              </a:rPr>
              <a:t>Does not </a:t>
            </a:r>
            <a:r>
              <a:rPr lang="en-US" sz="2600" b="1" dirty="0" smtClean="0">
                <a:latin typeface="Trebuchet MS" pitchFamily="34" charset="0"/>
              </a:rPr>
              <a:t>monitor the full range of conditions and meanings of wilderness character</a:t>
            </a:r>
          </a:p>
          <a:p>
            <a:pPr marL="237744" indent="-237744">
              <a:spcBef>
                <a:spcPts val="1560"/>
              </a:spcBef>
              <a:buNone/>
            </a:pPr>
            <a:r>
              <a:rPr lang="en-US" sz="2600" b="1" cap="small" dirty="0" smtClean="0">
                <a:latin typeface="Trebuchet MS" pitchFamily="34" charset="0"/>
              </a:rPr>
              <a:t>Does not </a:t>
            </a:r>
            <a:r>
              <a:rPr lang="en-US" sz="2600" b="1" dirty="0" smtClean="0">
                <a:latin typeface="Trebuchet MS" pitchFamily="34" charset="0"/>
              </a:rPr>
              <a:t>monitor the full range of resources needed to manage a wilderness</a:t>
            </a:r>
          </a:p>
          <a:p>
            <a:pPr marL="237744" indent="-237744">
              <a:spcBef>
                <a:spcPts val="1560"/>
              </a:spcBef>
              <a:buNone/>
            </a:pPr>
            <a:r>
              <a:rPr lang="en-US" sz="2600" b="1" cap="small" dirty="0" smtClean="0">
                <a:latin typeface="Trebuchet MS" pitchFamily="34" charset="0"/>
              </a:rPr>
              <a:t>Does not </a:t>
            </a:r>
            <a:r>
              <a:rPr lang="en-US" sz="2600" b="1" dirty="0" smtClean="0">
                <a:latin typeface="Trebuchet MS" pitchFamily="34" charset="0"/>
              </a:rPr>
              <a:t>replace specific site, resource, or project monitoring</a:t>
            </a:r>
          </a:p>
          <a:p>
            <a:pPr marL="237744" indent="-237744">
              <a:spcBef>
                <a:spcPts val="1560"/>
              </a:spcBef>
              <a:buNone/>
            </a:pPr>
            <a:r>
              <a:rPr lang="en-US" sz="2600" b="1" cap="small" dirty="0" smtClean="0">
                <a:latin typeface="Trebuchet MS" pitchFamily="34" charset="0"/>
              </a:rPr>
              <a:t>Does not </a:t>
            </a:r>
            <a:r>
              <a:rPr lang="en-US" sz="2600" b="1" dirty="0" smtClean="0">
                <a:latin typeface="Trebuchet MS" pitchFamily="34" charset="0"/>
              </a:rPr>
              <a:t>provide a numerical value or absolute rating of wilderness character</a:t>
            </a:r>
          </a:p>
          <a:p>
            <a:pPr marL="237744" indent="-237744">
              <a:spcBef>
                <a:spcPts val="1560"/>
              </a:spcBef>
              <a:buNone/>
            </a:pPr>
            <a:r>
              <a:rPr lang="en-US" sz="2600" b="1" cap="small" dirty="0" smtClean="0">
                <a:latin typeface="Trebuchet MS" pitchFamily="34" charset="0"/>
              </a:rPr>
              <a:t>Does not </a:t>
            </a:r>
            <a:r>
              <a:rPr lang="en-US" sz="2600" b="1" dirty="0" smtClean="0">
                <a:latin typeface="Trebuchet MS" pitchFamily="34" charset="0"/>
              </a:rPr>
              <a:t>compare one wilderness to another</a:t>
            </a:r>
          </a:p>
          <a:p>
            <a:endParaRPr lang="en-US" dirty="0" smtClean="0"/>
          </a:p>
          <a:p>
            <a:endParaRPr lang="en-US" dirty="0"/>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Applying the Strategy</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6" name="Slide Number Placeholder 5"/>
          <p:cNvSpPr>
            <a:spLocks noGrp="1"/>
          </p:cNvSpPr>
          <p:nvPr>
            <p:ph type="sldNum" sz="quarter" idx="12"/>
          </p:nvPr>
        </p:nvSpPr>
        <p:spPr/>
        <p:txBody>
          <a:bodyPr/>
          <a:lstStyle/>
          <a:p>
            <a:fld id="{F400065C-6A96-408A-BBD5-DF260F4D23C6}" type="slidenum">
              <a:rPr lang="en-US" smtClean="0">
                <a:solidFill>
                  <a:srgbClr val="000000"/>
                </a:solidFill>
              </a:rPr>
              <a:pPr/>
              <a:t>71</a:t>
            </a:fld>
            <a:endParaRPr lang="en-US">
              <a:solidFill>
                <a:srgbClr val="000000"/>
              </a:solidFill>
            </a:endParaRPr>
          </a:p>
        </p:txBody>
      </p:sp>
      <p:pic>
        <p:nvPicPr>
          <p:cNvPr id="5" name="Picture 4" descr="man on horse H.jpg"/>
          <p:cNvPicPr>
            <a:picLocks noChangeAspect="1"/>
          </p:cNvPicPr>
          <p:nvPr/>
        </p:nvPicPr>
        <p:blipFill>
          <a:blip r:embed="rId3" cstate="email"/>
          <a:stretch>
            <a:fillRect/>
          </a:stretch>
        </p:blipFill>
        <p:spPr>
          <a:xfrm>
            <a:off x="1929008" y="2717019"/>
            <a:ext cx="5273458" cy="3375013"/>
          </a:xfrm>
          <a:prstGeom prst="rect">
            <a:avLst/>
          </a:prstGeom>
          <a:ln>
            <a:noFill/>
          </a:ln>
          <a:effectLst>
            <a:outerShdw blurRad="292100" dist="139700" dir="2700000" algn="tl" rotWithShape="0">
              <a:srgbClr val="333333">
                <a:alpha val="65000"/>
              </a:srgbClr>
            </a:outerShdw>
          </a:effectLst>
        </p:spPr>
      </p:pic>
      <p:pic>
        <p:nvPicPr>
          <p:cNvPr id="7" name="Picture 6" descr="CrocSkull_cropped.jpg"/>
          <p:cNvPicPr>
            <a:picLocks noChangeAspect="1"/>
          </p:cNvPicPr>
          <p:nvPr/>
        </p:nvPicPr>
        <p:blipFill>
          <a:blip r:embed="rId4" cstate="email"/>
          <a:stretch>
            <a:fillRect/>
          </a:stretch>
        </p:blipFill>
        <p:spPr>
          <a:xfrm>
            <a:off x="2476983" y="3557391"/>
            <a:ext cx="4179693" cy="2711885"/>
          </a:xfrm>
          <a:prstGeom prst="rect">
            <a:avLst/>
          </a:prstGeom>
          <a:ln>
            <a:noFill/>
          </a:ln>
          <a:effectLst>
            <a:outerShdw blurRad="292100" dist="139700" dir="2700000" algn="tl" rotWithShape="0">
              <a:srgbClr val="333333">
                <a:alpha val="65000"/>
              </a:srgbClr>
            </a:outerShdw>
          </a:effectLst>
        </p:spPr>
      </p:pic>
      <p:pic>
        <p:nvPicPr>
          <p:cNvPr id="9" name="Picture 8" descr="K Lazy 3 corral_banner.JPG"/>
          <p:cNvPicPr>
            <a:picLocks noChangeAspect="1"/>
          </p:cNvPicPr>
          <p:nvPr/>
        </p:nvPicPr>
        <p:blipFill>
          <a:blip r:embed="rId5" cstate="email"/>
          <a:stretch>
            <a:fillRect/>
          </a:stretch>
        </p:blipFill>
        <p:spPr>
          <a:xfrm>
            <a:off x="1390387" y="4514052"/>
            <a:ext cx="6350695" cy="207409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par>
                                <p:cTn id="16" presetID="10" presetClass="exit" presetSubtype="0" fill="hold"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fade">
                                      <p:cBhvr>
                                        <p:cTn id="26" dur="500"/>
                                        <p:tgtEl>
                                          <p:spTgt spid="8">
                                            <p:txEl>
                                              <p:pRg st="2" end="2"/>
                                            </p:txEl>
                                          </p:spTgt>
                                        </p:tgtEl>
                                      </p:cBhvr>
                                    </p:animEffect>
                                  </p:childTnLst>
                                </p:cTn>
                              </p:par>
                              <p:par>
                                <p:cTn id="27" presetID="10" presetClass="exit" presetSubtype="0" fill="hold"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fade">
                                      <p:cBhvr>
                                        <p:cTn id="37" dur="500"/>
                                        <p:tgtEl>
                                          <p:spTgt spid="8">
                                            <p:txEl>
                                              <p:pRg st="3" end="3"/>
                                            </p:txEl>
                                          </p:spTgt>
                                        </p:tgtEl>
                                      </p:cBhvr>
                                    </p:animEffect>
                                  </p:childTnLst>
                                </p:cTn>
                              </p:par>
                              <p:par>
                                <p:cTn id="38" presetID="10" presetClass="exit" presetSubtype="0" fill="hold"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Text Box 1027"/>
          <p:cNvSpPr txBox="1">
            <a:spLocks noChangeArrowheads="1"/>
          </p:cNvSpPr>
          <p:nvPr/>
        </p:nvSpPr>
        <p:spPr bwMode="auto">
          <a:xfrm>
            <a:off x="3254375" y="1958687"/>
            <a:ext cx="1898650" cy="1446550"/>
          </a:xfrm>
          <a:prstGeom prst="rect">
            <a:avLst/>
          </a:prstGeom>
          <a:noFill/>
          <a:ln w="38100" cap="rnd" cmpd="thickThin">
            <a:solidFill>
              <a:schemeClr val="tx1"/>
            </a:solidFill>
            <a:round/>
            <a:headEnd/>
            <a:tailEnd/>
          </a:ln>
          <a:effectLst/>
        </p:spPr>
        <p:txBody>
          <a:bodyPr wrap="square">
            <a:spAutoFit/>
          </a:bodyPr>
          <a:lstStyle/>
          <a:p>
            <a:pPr algn="ctr">
              <a:buFontTx/>
              <a:buNone/>
            </a:pPr>
            <a:r>
              <a:rPr lang="en-US" sz="2200" b="1" i="1" dirty="0" smtClean="0">
                <a:solidFill>
                  <a:srgbClr val="800000"/>
                </a:solidFill>
                <a:latin typeface="Trebuchet MS" pitchFamily="34" charset="0"/>
              </a:rPr>
              <a:t>Monitoring Trends in Wilderness Character</a:t>
            </a:r>
            <a:endParaRPr lang="en-US" sz="2200" b="1" i="1" dirty="0">
              <a:solidFill>
                <a:srgbClr val="800000"/>
              </a:solidFill>
              <a:latin typeface="Trebuchet MS" pitchFamily="34" charset="0"/>
            </a:endParaRPr>
          </a:p>
        </p:txBody>
      </p:sp>
      <p:grpSp>
        <p:nvGrpSpPr>
          <p:cNvPr id="3" name="Group 1034"/>
          <p:cNvGrpSpPr>
            <a:grpSpLocks/>
          </p:cNvGrpSpPr>
          <p:nvPr/>
        </p:nvGrpSpPr>
        <p:grpSpPr bwMode="auto">
          <a:xfrm>
            <a:off x="5059363" y="1360488"/>
            <a:ext cx="3603625" cy="2465388"/>
            <a:chOff x="3283" y="745"/>
            <a:chExt cx="2270" cy="1553"/>
          </a:xfrm>
        </p:grpSpPr>
        <p:grpSp>
          <p:nvGrpSpPr>
            <p:cNvPr id="4" name="Group 1035"/>
            <p:cNvGrpSpPr>
              <a:grpSpLocks/>
            </p:cNvGrpSpPr>
            <p:nvPr/>
          </p:nvGrpSpPr>
          <p:grpSpPr bwMode="auto">
            <a:xfrm>
              <a:off x="3557" y="745"/>
              <a:ext cx="1996" cy="1553"/>
              <a:chOff x="3493" y="609"/>
              <a:chExt cx="1996" cy="1553"/>
            </a:xfrm>
          </p:grpSpPr>
          <p:pic>
            <p:nvPicPr>
              <p:cNvPr id="172044" name="Picture 1036" descr="Infra-WILD screen"/>
              <p:cNvPicPr>
                <a:picLocks noChangeAspect="1" noChangeArrowheads="1"/>
              </p:cNvPicPr>
              <p:nvPr/>
            </p:nvPicPr>
            <p:blipFill>
              <a:blip r:embed="rId3" cstate="email"/>
              <a:srcRect/>
              <a:stretch>
                <a:fillRect/>
              </a:stretch>
            </p:blipFill>
            <p:spPr bwMode="auto">
              <a:xfrm>
                <a:off x="3493" y="609"/>
                <a:ext cx="1996" cy="1549"/>
              </a:xfrm>
              <a:prstGeom prst="rect">
                <a:avLst/>
              </a:prstGeom>
              <a:noFill/>
              <a:ln w="9525">
                <a:solidFill>
                  <a:schemeClr val="tx1"/>
                </a:solidFill>
                <a:miter lim="800000"/>
                <a:headEnd/>
                <a:tailEnd/>
              </a:ln>
            </p:spPr>
          </p:pic>
          <p:sp>
            <p:nvSpPr>
              <p:cNvPr id="172045" name="Text Box 1037"/>
              <p:cNvSpPr txBox="1">
                <a:spLocks noChangeArrowheads="1"/>
              </p:cNvSpPr>
              <p:nvPr/>
            </p:nvSpPr>
            <p:spPr bwMode="auto">
              <a:xfrm>
                <a:off x="3669" y="1677"/>
                <a:ext cx="1741" cy="485"/>
              </a:xfrm>
              <a:prstGeom prst="rect">
                <a:avLst/>
              </a:prstGeom>
              <a:noFill/>
              <a:ln w="9525">
                <a:noFill/>
                <a:miter lim="800000"/>
                <a:headEnd/>
                <a:tailEnd/>
              </a:ln>
              <a:effectLst/>
            </p:spPr>
            <p:txBody>
              <a:bodyPr>
                <a:spAutoFit/>
              </a:bodyPr>
              <a:lstStyle/>
              <a:p>
                <a:pPr algn="ctr">
                  <a:buFontTx/>
                  <a:buNone/>
                </a:pPr>
                <a:r>
                  <a:rPr lang="en-US" sz="2200" b="1" dirty="0" smtClean="0">
                    <a:solidFill>
                      <a:schemeClr val="tx1"/>
                    </a:solidFill>
                    <a:latin typeface="Trebuchet MS" pitchFamily="34" charset="0"/>
                  </a:rPr>
                  <a:t>Agency-specific Data Management</a:t>
                </a:r>
                <a:endParaRPr lang="en-US" sz="2200" b="1" dirty="0">
                  <a:solidFill>
                    <a:schemeClr val="tx1"/>
                  </a:solidFill>
                  <a:latin typeface="Trebuchet MS" pitchFamily="34" charset="0"/>
                </a:endParaRPr>
              </a:p>
            </p:txBody>
          </p:sp>
        </p:grpSp>
        <p:sp>
          <p:nvSpPr>
            <p:cNvPr id="172046" name="AutoShape 1038"/>
            <p:cNvSpPr>
              <a:spLocks noChangeArrowheads="1"/>
            </p:cNvSpPr>
            <p:nvPr/>
          </p:nvSpPr>
          <p:spPr bwMode="auto">
            <a:xfrm rot="16200000">
              <a:off x="3315" y="1323"/>
              <a:ext cx="201" cy="266"/>
            </a:xfrm>
            <a:prstGeom prst="upArrow">
              <a:avLst>
                <a:gd name="adj1" fmla="val 50000"/>
                <a:gd name="adj2" fmla="val 33085"/>
              </a:avLst>
            </a:prstGeom>
            <a:solidFill>
              <a:srgbClr val="3366FF"/>
            </a:solidFill>
            <a:ln w="9525">
              <a:solidFill>
                <a:schemeClr val="tx1"/>
              </a:solidFill>
              <a:miter lim="800000"/>
              <a:headEnd/>
              <a:tailEnd/>
            </a:ln>
            <a:effectLst/>
          </p:spPr>
          <p:txBody>
            <a:bodyPr wrap="none" anchor="ctr">
              <a:spAutoFit/>
            </a:bodyPr>
            <a:lstStyle/>
            <a:p>
              <a:endParaRPr lang="en-US"/>
            </a:p>
          </p:txBody>
        </p:sp>
      </p:grpSp>
      <p:grpSp>
        <p:nvGrpSpPr>
          <p:cNvPr id="5" name="Group 1039"/>
          <p:cNvGrpSpPr>
            <a:grpSpLocks/>
          </p:cNvGrpSpPr>
          <p:nvPr/>
        </p:nvGrpSpPr>
        <p:grpSpPr bwMode="auto">
          <a:xfrm>
            <a:off x="309129" y="1885951"/>
            <a:ext cx="3052763" cy="1203325"/>
            <a:chOff x="234" y="1151"/>
            <a:chExt cx="1923" cy="758"/>
          </a:xfrm>
        </p:grpSpPr>
        <p:grpSp>
          <p:nvGrpSpPr>
            <p:cNvPr id="6" name="Group 1040"/>
            <p:cNvGrpSpPr>
              <a:grpSpLocks/>
            </p:cNvGrpSpPr>
            <p:nvPr/>
          </p:nvGrpSpPr>
          <p:grpSpPr bwMode="auto">
            <a:xfrm>
              <a:off x="234" y="1151"/>
              <a:ext cx="1655" cy="758"/>
              <a:chOff x="186" y="895"/>
              <a:chExt cx="1655" cy="758"/>
            </a:xfrm>
          </p:grpSpPr>
          <p:sp>
            <p:nvSpPr>
              <p:cNvPr id="172049" name="AutoShape 1041"/>
              <p:cNvSpPr>
                <a:spLocks noChangeArrowheads="1"/>
              </p:cNvSpPr>
              <p:nvPr/>
            </p:nvSpPr>
            <p:spPr bwMode="auto">
              <a:xfrm>
                <a:off x="186" y="895"/>
                <a:ext cx="1655" cy="758"/>
              </a:xfrm>
              <a:prstGeom prst="roundRect">
                <a:avLst>
                  <a:gd name="adj" fmla="val 16667"/>
                </a:avLst>
              </a:prstGeom>
              <a:solidFill>
                <a:srgbClr val="CCFFFF"/>
              </a:solidFill>
              <a:ln w="9525">
                <a:solidFill>
                  <a:schemeClr val="tx1"/>
                </a:solidFill>
                <a:round/>
                <a:headEnd/>
                <a:tailEnd/>
              </a:ln>
              <a:effectLst/>
            </p:spPr>
            <p:txBody>
              <a:bodyPr wrap="none" anchor="ctr"/>
              <a:lstStyle/>
              <a:p>
                <a:endParaRPr lang="en-US"/>
              </a:p>
            </p:txBody>
          </p:sp>
          <p:sp>
            <p:nvSpPr>
              <p:cNvPr id="172050" name="Text Box 1042"/>
              <p:cNvSpPr txBox="1">
                <a:spLocks noChangeArrowheads="1"/>
              </p:cNvSpPr>
              <p:nvPr/>
            </p:nvSpPr>
            <p:spPr bwMode="auto">
              <a:xfrm>
                <a:off x="202" y="1041"/>
                <a:ext cx="1624" cy="485"/>
              </a:xfrm>
              <a:prstGeom prst="rect">
                <a:avLst/>
              </a:prstGeom>
              <a:noFill/>
              <a:ln w="9525">
                <a:noFill/>
                <a:miter lim="800000"/>
                <a:headEnd/>
                <a:tailEnd/>
              </a:ln>
              <a:effectLst/>
            </p:spPr>
            <p:txBody>
              <a:bodyPr>
                <a:spAutoFit/>
              </a:bodyPr>
              <a:lstStyle/>
              <a:p>
                <a:pPr algn="ctr">
                  <a:buFontTx/>
                  <a:buNone/>
                </a:pPr>
                <a:r>
                  <a:rPr lang="en-US" sz="2200" b="1" dirty="0" smtClean="0">
                    <a:solidFill>
                      <a:schemeClr val="tx1"/>
                    </a:solidFill>
                    <a:latin typeface="Trebuchet MS" pitchFamily="34" charset="0"/>
                  </a:rPr>
                  <a:t>Agency-specific Technical Guide</a:t>
                </a:r>
                <a:endParaRPr lang="en-US" sz="2200" b="1" dirty="0">
                  <a:solidFill>
                    <a:schemeClr val="tx1"/>
                  </a:solidFill>
                  <a:latin typeface="Trebuchet MS" pitchFamily="34" charset="0"/>
                </a:endParaRPr>
              </a:p>
            </p:txBody>
          </p:sp>
        </p:grpSp>
        <p:sp>
          <p:nvSpPr>
            <p:cNvPr id="172051" name="AutoShape 1043"/>
            <p:cNvSpPr>
              <a:spLocks noChangeArrowheads="1"/>
            </p:cNvSpPr>
            <p:nvPr/>
          </p:nvSpPr>
          <p:spPr bwMode="auto">
            <a:xfrm rot="5400000">
              <a:off x="1923" y="1406"/>
              <a:ext cx="201" cy="266"/>
            </a:xfrm>
            <a:prstGeom prst="upArrow">
              <a:avLst>
                <a:gd name="adj1" fmla="val 50000"/>
                <a:gd name="adj2" fmla="val 33085"/>
              </a:avLst>
            </a:prstGeom>
            <a:solidFill>
              <a:srgbClr val="3366FF"/>
            </a:solidFill>
            <a:ln w="9525">
              <a:solidFill>
                <a:schemeClr val="tx1"/>
              </a:solidFill>
              <a:miter lim="800000"/>
              <a:headEnd/>
              <a:tailEnd/>
            </a:ln>
            <a:effectLst/>
          </p:spPr>
          <p:txBody>
            <a:bodyPr wrap="none" anchor="ctr">
              <a:spAutoFit/>
            </a:bodyPr>
            <a:lstStyle/>
            <a:p>
              <a:endParaRPr lang="en-US"/>
            </a:p>
          </p:txBody>
        </p:sp>
      </p:grpSp>
      <p:grpSp>
        <p:nvGrpSpPr>
          <p:cNvPr id="21" name="Group 20"/>
          <p:cNvGrpSpPr/>
          <p:nvPr/>
        </p:nvGrpSpPr>
        <p:grpSpPr>
          <a:xfrm>
            <a:off x="3163794" y="3294063"/>
            <a:ext cx="2105592" cy="3313596"/>
            <a:chOff x="3163794" y="3294063"/>
            <a:chExt cx="2105592" cy="3313596"/>
          </a:xfrm>
        </p:grpSpPr>
        <p:sp>
          <p:nvSpPr>
            <p:cNvPr id="172038" name="AutoShape 1030"/>
            <p:cNvSpPr>
              <a:spLocks noChangeArrowheads="1"/>
            </p:cNvSpPr>
            <p:nvPr/>
          </p:nvSpPr>
          <p:spPr bwMode="auto">
            <a:xfrm>
              <a:off x="4043363" y="3294063"/>
              <a:ext cx="319087" cy="422275"/>
            </a:xfrm>
            <a:prstGeom prst="upArrow">
              <a:avLst>
                <a:gd name="adj1" fmla="val 50000"/>
                <a:gd name="adj2" fmla="val 33085"/>
              </a:avLst>
            </a:prstGeom>
            <a:solidFill>
              <a:srgbClr val="3366FF"/>
            </a:solidFill>
            <a:ln w="9525">
              <a:solidFill>
                <a:schemeClr val="tx1"/>
              </a:solidFill>
              <a:miter lim="800000"/>
              <a:headEnd/>
              <a:tailEnd/>
            </a:ln>
            <a:effectLst/>
          </p:spPr>
          <p:txBody>
            <a:bodyPr wrap="none" anchor="ctr">
              <a:spAutoFit/>
            </a:bodyPr>
            <a:lstStyle/>
            <a:p>
              <a:endParaRPr lang="en-US"/>
            </a:p>
          </p:txBody>
        </p:sp>
        <p:pic>
          <p:nvPicPr>
            <p:cNvPr id="20" name="Picture 8" descr="GTR 212 Cover - Final copy"/>
            <p:cNvPicPr>
              <a:picLocks noChangeAspect="1" noChangeArrowheads="1"/>
            </p:cNvPicPr>
            <p:nvPr/>
          </p:nvPicPr>
          <p:blipFill>
            <a:blip r:embed="rId4" cstate="email"/>
            <a:srcRect/>
            <a:stretch>
              <a:fillRect/>
            </a:stretch>
          </p:blipFill>
          <p:spPr bwMode="auto">
            <a:xfrm>
              <a:off x="3163794" y="3725238"/>
              <a:ext cx="2105592" cy="2882421"/>
            </a:xfrm>
            <a:prstGeom prst="rect">
              <a:avLst/>
            </a:prstGeom>
            <a:noFill/>
            <a:ln w="9525">
              <a:solidFill>
                <a:schemeClr val="tx1"/>
              </a:solidFill>
              <a:miter lim="800000"/>
              <a:headEnd/>
              <a:tailEnd/>
            </a:ln>
          </p:spPr>
        </p:pic>
      </p:grpSp>
      <p:sp>
        <p:nvSpPr>
          <p:cNvPr id="18"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p>
          <a:p>
            <a:pPr lvl="0" algn="l">
              <a:lnSpc>
                <a:spcPct val="90000"/>
              </a:lnSpc>
              <a:spcBef>
                <a:spcPct val="0"/>
              </a:spcBef>
              <a:buNone/>
              <a:defRPr/>
            </a:pP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Applying the Strategy</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17" name="Slide Number Placeholder 16"/>
          <p:cNvSpPr>
            <a:spLocks noGrp="1"/>
          </p:cNvSpPr>
          <p:nvPr>
            <p:ph type="sldNum" sz="quarter" idx="12"/>
          </p:nvPr>
        </p:nvSpPr>
        <p:spPr/>
        <p:txBody>
          <a:bodyPr/>
          <a:lstStyle/>
          <a:p>
            <a:fld id="{139B58E7-F8C4-4FA1-8A92-A4E04551783C}" type="slidenum">
              <a:rPr lang="en-US" smtClean="0">
                <a:solidFill>
                  <a:srgbClr val="000000"/>
                </a:solidFill>
              </a:rPr>
              <a:pPr/>
              <a:t>72</a:t>
            </a:fld>
            <a:endParaRPr lang="en-US">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ChangeArrowheads="1"/>
          </p:cNvSpPr>
          <p:nvPr/>
        </p:nvSpPr>
        <p:spPr bwMode="auto">
          <a:xfrm>
            <a:off x="899886" y="2496457"/>
            <a:ext cx="7315200" cy="2492990"/>
          </a:xfrm>
          <a:prstGeom prst="rect">
            <a:avLst/>
          </a:prstGeom>
          <a:noFill/>
          <a:ln w="9525">
            <a:noFill/>
            <a:miter lim="800000"/>
            <a:headEnd/>
            <a:tailEnd/>
          </a:ln>
          <a:effectLst/>
        </p:spPr>
        <p:txBody>
          <a:bodyPr wrap="square">
            <a:spAutoFit/>
          </a:bodyPr>
          <a:lstStyle/>
          <a:p>
            <a:pPr algn="l">
              <a:buFontTx/>
              <a:buNone/>
            </a:pPr>
            <a:r>
              <a:rPr lang="en-US" b="1" i="0" dirty="0" smtClean="0">
                <a:solidFill>
                  <a:srgbClr val="008000"/>
                </a:solidFill>
                <a:latin typeface="Trebuchet MS" pitchFamily="34" charset="0"/>
              </a:rPr>
              <a:t>“We must then do </a:t>
            </a:r>
            <a:r>
              <a:rPr lang="en-US" b="1" i="0" dirty="0">
                <a:solidFill>
                  <a:srgbClr val="008000"/>
                </a:solidFill>
                <a:latin typeface="Trebuchet MS" pitchFamily="34" charset="0"/>
              </a:rPr>
              <a:t>two </a:t>
            </a:r>
            <a:r>
              <a:rPr lang="en-US" b="1" i="0" dirty="0" smtClean="0">
                <a:solidFill>
                  <a:srgbClr val="008000"/>
                </a:solidFill>
                <a:latin typeface="Trebuchet MS" pitchFamily="34" charset="0"/>
              </a:rPr>
              <a:t>things: we </a:t>
            </a:r>
            <a:r>
              <a:rPr lang="en-US" b="1" i="0" dirty="0">
                <a:solidFill>
                  <a:srgbClr val="008000"/>
                </a:solidFill>
                <a:latin typeface="Trebuchet MS" pitchFamily="34" charset="0"/>
              </a:rPr>
              <a:t>must see that an adequate system of wilderness areas is designated for </a:t>
            </a:r>
            <a:r>
              <a:rPr lang="en-US" b="1" i="0" dirty="0" smtClean="0">
                <a:solidFill>
                  <a:srgbClr val="008000"/>
                </a:solidFill>
                <a:latin typeface="Trebuchet MS" pitchFamily="34" charset="0"/>
              </a:rPr>
              <a:t>preservation; </a:t>
            </a:r>
            <a:r>
              <a:rPr lang="en-US" b="1" i="0" dirty="0">
                <a:solidFill>
                  <a:srgbClr val="008000"/>
                </a:solidFill>
                <a:latin typeface="Trebuchet MS" pitchFamily="34" charset="0"/>
              </a:rPr>
              <a:t>and then we must allow nothing to alter the wilderness character of the preserves</a:t>
            </a:r>
            <a:r>
              <a:rPr lang="en-US" b="1" i="0" dirty="0" smtClean="0">
                <a:solidFill>
                  <a:srgbClr val="008000"/>
                </a:solidFill>
                <a:latin typeface="Trebuchet MS" pitchFamily="34" charset="0"/>
              </a:rPr>
              <a:t>.”</a:t>
            </a:r>
          </a:p>
          <a:p>
            <a:pPr algn="r">
              <a:buFontTx/>
              <a:buNone/>
            </a:pPr>
            <a:r>
              <a:rPr lang="en-US" dirty="0" smtClean="0">
                <a:solidFill>
                  <a:srgbClr val="800000"/>
                </a:solidFill>
                <a:latin typeface="Trebuchet MS" pitchFamily="34" charset="0"/>
              </a:rPr>
              <a:t>H</a:t>
            </a:r>
            <a:r>
              <a:rPr lang="en-US" dirty="0">
                <a:solidFill>
                  <a:srgbClr val="800000"/>
                </a:solidFill>
                <a:latin typeface="Trebuchet MS" pitchFamily="34" charset="0"/>
              </a:rPr>
              <a:t>. Zahniser, </a:t>
            </a:r>
            <a:r>
              <a:rPr lang="en-US" dirty="0" smtClean="0">
                <a:solidFill>
                  <a:srgbClr val="800000"/>
                </a:solidFill>
                <a:latin typeface="Trebuchet MS" pitchFamily="34" charset="0"/>
              </a:rPr>
              <a:t>“Wilderness Forever,” 1961</a:t>
            </a:r>
            <a:endParaRPr lang="en-US" dirty="0">
              <a:solidFill>
                <a:srgbClr val="800000"/>
              </a:solidFill>
              <a:latin typeface="Trebuchet MS" pitchFamily="34" charset="0"/>
            </a:endParaRPr>
          </a:p>
        </p:txBody>
      </p:sp>
      <p:sp>
        <p:nvSpPr>
          <p:cNvPr id="4"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6" name="Slide Number Placeholder 5"/>
          <p:cNvSpPr>
            <a:spLocks noGrp="1"/>
          </p:cNvSpPr>
          <p:nvPr>
            <p:ph type="sldNum" sz="quarter" idx="12"/>
          </p:nvPr>
        </p:nvSpPr>
        <p:spPr/>
        <p:txBody>
          <a:bodyPr/>
          <a:lstStyle/>
          <a:p>
            <a:fld id="{139B58E7-F8C4-4FA1-8A92-A4E04551783C}" type="slidenum">
              <a:rPr lang="en-US" smtClean="0">
                <a:solidFill>
                  <a:srgbClr val="000000"/>
                </a:solidFill>
              </a:rPr>
              <a:pPr/>
              <a:t>73</a:t>
            </a:fld>
            <a:endParaRPr lang="en-US">
              <a:solidFill>
                <a:srgbClr val="000000"/>
              </a:solidFill>
            </a:endParaRPr>
          </a:p>
        </p:txBody>
      </p:sp>
    </p:spTree>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49943" y="130625"/>
            <a:ext cx="7765143" cy="1233717"/>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endPar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endParaRPr>
          </a:p>
        </p:txBody>
      </p:sp>
      <p:sp>
        <p:nvSpPr>
          <p:cNvPr id="8" name="Content Placeholder 7"/>
          <p:cNvSpPr>
            <a:spLocks noGrp="1"/>
          </p:cNvSpPr>
          <p:nvPr>
            <p:ph sz="half" idx="2"/>
          </p:nvPr>
        </p:nvSpPr>
        <p:spPr>
          <a:xfrm>
            <a:off x="5060713" y="1600200"/>
            <a:ext cx="3839029" cy="4525963"/>
          </a:xfrm>
        </p:spPr>
        <p:txBody>
          <a:bodyPr/>
          <a:lstStyle/>
          <a:p>
            <a:pPr algn="ctr">
              <a:buNone/>
            </a:pPr>
            <a:r>
              <a:rPr lang="en-US" cap="small" dirty="0" smtClean="0">
                <a:solidFill>
                  <a:srgbClr val="000000"/>
                </a:solidFill>
                <a:latin typeface="Trebuchet MS" pitchFamily="34" charset="0"/>
              </a:rPr>
              <a:t>For More Information</a:t>
            </a:r>
          </a:p>
          <a:p>
            <a:pPr algn="ctr">
              <a:buNone/>
            </a:pPr>
            <a:r>
              <a:rPr lang="en-US" dirty="0" smtClean="0">
                <a:solidFill>
                  <a:srgbClr val="000000"/>
                </a:solidFill>
                <a:latin typeface="Trebuchet MS" pitchFamily="34" charset="0"/>
              </a:rPr>
              <a:t>go to</a:t>
            </a:r>
          </a:p>
          <a:p>
            <a:pPr algn="ctr">
              <a:buNone/>
            </a:pPr>
            <a:endParaRPr lang="en-US" dirty="0" smtClean="0">
              <a:solidFill>
                <a:srgbClr val="800000"/>
              </a:solidFill>
              <a:latin typeface="Trebuchet MS" pitchFamily="34" charset="0"/>
            </a:endParaRPr>
          </a:p>
          <a:p>
            <a:pPr algn="ctr">
              <a:buNone/>
            </a:pPr>
            <a:r>
              <a:rPr lang="en-US" b="1" dirty="0" smtClean="0">
                <a:solidFill>
                  <a:srgbClr val="800000"/>
                </a:solidFill>
                <a:latin typeface="Trebuchet MS" pitchFamily="34" charset="0"/>
              </a:rPr>
              <a:t>Wilderness Character Toolbox</a:t>
            </a:r>
          </a:p>
          <a:p>
            <a:pPr algn="ctr">
              <a:buNone/>
            </a:pPr>
            <a:r>
              <a:rPr lang="en-US" dirty="0" smtClean="0">
                <a:solidFill>
                  <a:srgbClr val="000000"/>
                </a:solidFill>
                <a:latin typeface="Trebuchet MS" pitchFamily="34" charset="0"/>
              </a:rPr>
              <a:t>on</a:t>
            </a:r>
          </a:p>
          <a:p>
            <a:pPr algn="ctr">
              <a:buNone/>
            </a:pPr>
            <a:r>
              <a:rPr lang="en-US" b="1" i="1" dirty="0" smtClean="0">
                <a:solidFill>
                  <a:srgbClr val="800000"/>
                </a:solidFill>
                <a:latin typeface="Trebuchet MS" pitchFamily="34" charset="0"/>
              </a:rPr>
              <a:t>www.wilderness.net</a:t>
            </a:r>
            <a:endParaRPr lang="en-US" b="1" i="1" dirty="0">
              <a:solidFill>
                <a:srgbClr val="800000"/>
              </a:solidFill>
              <a:latin typeface="Trebuchet MS" pitchFamily="34" charset="0"/>
            </a:endParaRPr>
          </a:p>
        </p:txBody>
      </p:sp>
      <p:sp>
        <p:nvSpPr>
          <p:cNvPr id="7" name="Slide Number Placeholder 6"/>
          <p:cNvSpPr>
            <a:spLocks noGrp="1"/>
          </p:cNvSpPr>
          <p:nvPr>
            <p:ph type="sldNum" sz="quarter" idx="12"/>
          </p:nvPr>
        </p:nvSpPr>
        <p:spPr/>
        <p:txBody>
          <a:bodyPr/>
          <a:lstStyle/>
          <a:p>
            <a:fld id="{D119BC01-F741-4AF9-B540-373CB0B34D98}" type="slidenum">
              <a:rPr lang="en-US" smtClean="0">
                <a:solidFill>
                  <a:srgbClr val="000000"/>
                </a:solidFill>
              </a:rPr>
              <a:pPr/>
              <a:t>74</a:t>
            </a:fld>
            <a:endParaRPr lang="en-US">
              <a:solidFill>
                <a:srgbClr val="000000"/>
              </a:solidFill>
            </a:endParaRPr>
          </a:p>
        </p:txBody>
      </p:sp>
      <p:pic>
        <p:nvPicPr>
          <p:cNvPr id="10" name="Picture 9" descr="screen capture.png"/>
          <p:cNvPicPr>
            <a:picLocks noChangeAspect="1"/>
          </p:cNvPicPr>
          <p:nvPr/>
        </p:nvPicPr>
        <p:blipFill>
          <a:blip r:embed="rId3" cstate="email"/>
          <a:stretch>
            <a:fillRect/>
          </a:stretch>
        </p:blipFill>
        <p:spPr>
          <a:xfrm>
            <a:off x="318388" y="1340285"/>
            <a:ext cx="4673920" cy="4215008"/>
          </a:xfrm>
          <a:prstGeom prst="rect">
            <a:avLst/>
          </a:prstGeom>
        </p:spPr>
      </p:pic>
    </p:spTree>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ctrTitle"/>
          </p:nvPr>
        </p:nvSpPr>
        <p:spPr>
          <a:xfrm>
            <a:off x="685800" y="2130425"/>
            <a:ext cx="7772400" cy="1672318"/>
          </a:xfrm>
        </p:spPr>
        <p:txBody>
          <a:bodyPr/>
          <a:lstStyle/>
          <a:p>
            <a:r>
              <a:rPr lang="en-US" i="1" smtClean="0">
                <a:latin typeface="Trebuchet MS" pitchFamily="34" charset="0"/>
              </a:rPr>
              <a:t>Monitoring Changes in</a:t>
            </a:r>
            <a:br>
              <a:rPr lang="en-US" i="1" smtClean="0">
                <a:latin typeface="Trebuchet MS" pitchFamily="34" charset="0"/>
              </a:rPr>
            </a:br>
            <a:r>
              <a:rPr lang="en-US" i="1" smtClean="0">
                <a:latin typeface="Trebuchet MS" pitchFamily="34" charset="0"/>
              </a:rPr>
              <a:t>Wilderness Character</a:t>
            </a:r>
            <a:endParaRPr lang="en-US" i="1" dirty="0">
              <a:latin typeface="Trebuchet MS" pitchFamily="34" charset="0"/>
            </a:endParaRPr>
          </a:p>
        </p:txBody>
      </p:sp>
      <p:sp>
        <p:nvSpPr>
          <p:cNvPr id="360451" name="Rectangle 3"/>
          <p:cNvSpPr>
            <a:spLocks noGrp="1" noChangeArrowheads="1"/>
          </p:cNvSpPr>
          <p:nvPr>
            <p:ph type="subTitle" idx="1"/>
          </p:nvPr>
        </p:nvSpPr>
        <p:spPr>
          <a:xfrm>
            <a:off x="1371600" y="3784602"/>
            <a:ext cx="6400800" cy="700314"/>
          </a:xfrm>
        </p:spPr>
        <p:txBody>
          <a:bodyPr/>
          <a:lstStyle/>
          <a:p>
            <a:r>
              <a:rPr lang="en-US" i="1" dirty="0" smtClean="0">
                <a:latin typeface="Trebuchet MS" pitchFamily="34" charset="0"/>
              </a:rPr>
              <a:t>Why, What, and How</a:t>
            </a:r>
            <a:endParaRPr lang="en-US" i="1" dirty="0">
              <a:latin typeface="Trebuchet MS" pitchFamily="34" charset="0"/>
            </a:endParaRPr>
          </a:p>
        </p:txBody>
      </p:sp>
      <p:pic>
        <p:nvPicPr>
          <p:cNvPr id="4" name="Picture 3" descr="Kofa (P) corrected.JPG"/>
          <p:cNvPicPr>
            <a:picLocks noChangeAspect="1"/>
          </p:cNvPicPr>
          <p:nvPr/>
        </p:nvPicPr>
        <p:blipFill>
          <a:blip r:embed="rId3" cstate="email"/>
          <a:stretch>
            <a:fillRect/>
          </a:stretch>
        </p:blipFill>
        <p:spPr>
          <a:xfrm>
            <a:off x="449945" y="4707035"/>
            <a:ext cx="8229600" cy="1598448"/>
          </a:xfrm>
          <a:prstGeom prst="rect">
            <a:avLst/>
          </a:prstGeom>
          <a:ln>
            <a:noFill/>
          </a:ln>
          <a:effectLst>
            <a:outerShdw blurRad="292100" dist="139700" dir="2700000" algn="tl" rotWithShape="0">
              <a:srgbClr val="333333">
                <a:alpha val="65000"/>
              </a:srgbClr>
            </a:outerShdw>
          </a:effectLst>
        </p:spPr>
      </p:pic>
      <p:sp>
        <p:nvSpPr>
          <p:cNvPr id="6" name="Slide Number Placeholder 5"/>
          <p:cNvSpPr>
            <a:spLocks noGrp="1"/>
          </p:cNvSpPr>
          <p:nvPr>
            <p:ph type="sldNum" sz="quarter" idx="4"/>
          </p:nvPr>
        </p:nvSpPr>
        <p:spPr>
          <a:xfrm>
            <a:off x="7881256" y="6245225"/>
            <a:ext cx="805543" cy="476250"/>
          </a:xfrm>
        </p:spPr>
        <p:txBody>
          <a:bodyPr/>
          <a:lstStyle/>
          <a:p>
            <a:fld id="{33D79626-223C-4A39-9755-E91BE80936F7}" type="slidenum">
              <a:rPr lang="en-US" smtClean="0">
                <a:solidFill>
                  <a:srgbClr val="000000"/>
                </a:solidFill>
              </a:rPr>
              <a:pPr/>
              <a:t>75</a:t>
            </a:fld>
            <a:endParaRPr lang="en-US" dirty="0">
              <a:solidFill>
                <a:srgbClr val="000000"/>
              </a:solidFill>
            </a:endParaRPr>
          </a:p>
        </p:txBody>
      </p:sp>
      <p:sp>
        <p:nvSpPr>
          <p:cNvPr id="7" name="Rectangle 6"/>
          <p:cNvSpPr/>
          <p:nvPr/>
        </p:nvSpPr>
        <p:spPr bwMode="auto">
          <a:xfrm>
            <a:off x="0" y="0"/>
            <a:ext cx="9144000" cy="6858000"/>
          </a:xfrm>
          <a:prstGeom prst="rect">
            <a:avLst/>
          </a:prstGeom>
          <a:solidFill>
            <a:srgbClr val="540000">
              <a:alpha val="60000"/>
            </a:srgb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US" sz="6000" b="1" i="0" u="none" strike="noStrike" cap="none" normalizeH="0" baseline="0" smtClean="0">
              <a:ln>
                <a:noFill/>
              </a:ln>
              <a:solidFill>
                <a:srgbClr val="FFFF66"/>
              </a:solidFill>
              <a:effectLst/>
              <a:latin typeface="Arial" charset="0"/>
            </a:endParaRPr>
          </a:p>
        </p:txBody>
      </p:sp>
    </p:spTree>
  </p:cSld>
  <p:clrMapOvr>
    <a:masterClrMapping/>
  </p:clrMapOvr>
  <p:transition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1661886" y="1614714"/>
            <a:ext cx="7086600" cy="4530725"/>
          </a:xfrm>
        </p:spPr>
        <p:txBody>
          <a:bodyPr/>
          <a:lstStyle/>
          <a:p>
            <a:pPr>
              <a:spcBef>
                <a:spcPts val="0"/>
              </a:spcBef>
              <a:buFontTx/>
              <a:buNone/>
            </a:pPr>
            <a:r>
              <a:rPr lang="en-US" sz="2800" b="1" dirty="0">
                <a:solidFill>
                  <a:srgbClr val="008000"/>
                </a:solidFill>
                <a:latin typeface="Centaur" pitchFamily="18" charset="0"/>
              </a:rPr>
              <a:t>“…an improper evaluation of the wilderness character of the area….”</a:t>
            </a:r>
          </a:p>
          <a:p>
            <a:pPr algn="r">
              <a:lnSpc>
                <a:spcPct val="80000"/>
              </a:lnSpc>
              <a:spcBef>
                <a:spcPct val="0"/>
              </a:spcBef>
              <a:buFontTx/>
              <a:buNone/>
            </a:pPr>
            <a:r>
              <a:rPr lang="en-US" sz="2000" b="1" i="1" dirty="0">
                <a:solidFill>
                  <a:srgbClr val="008000"/>
                </a:solidFill>
                <a:latin typeface="Centaur" pitchFamily="18" charset="0"/>
              </a:rPr>
              <a:t>Barnes v. Babbitt</a:t>
            </a:r>
            <a:r>
              <a:rPr lang="en-US" sz="2000" b="1" dirty="0">
                <a:solidFill>
                  <a:srgbClr val="008000"/>
                </a:solidFill>
                <a:latin typeface="Centaur" pitchFamily="18" charset="0"/>
              </a:rPr>
              <a:t> (D. Ariz.) (2004)</a:t>
            </a:r>
          </a:p>
          <a:p>
            <a:pPr>
              <a:spcBef>
                <a:spcPts val="1200"/>
              </a:spcBef>
              <a:buFontTx/>
              <a:buNone/>
            </a:pPr>
            <a:r>
              <a:rPr lang="en-US" sz="2800" b="1" dirty="0">
                <a:solidFill>
                  <a:srgbClr val="008000"/>
                </a:solidFill>
                <a:latin typeface="Centaur" pitchFamily="18" charset="0"/>
              </a:rPr>
              <a:t>“‘Natural conditions’…are part of the ‘wilderness character’ to be preserved.”</a:t>
            </a:r>
          </a:p>
          <a:p>
            <a:pPr algn="r">
              <a:lnSpc>
                <a:spcPct val="80000"/>
              </a:lnSpc>
              <a:spcBef>
                <a:spcPct val="0"/>
              </a:spcBef>
              <a:buFontTx/>
              <a:buNone/>
            </a:pPr>
            <a:r>
              <a:rPr lang="en-US" sz="2000" b="1" i="1" dirty="0">
                <a:solidFill>
                  <a:srgbClr val="008000"/>
                </a:solidFill>
                <a:latin typeface="Centaur" pitchFamily="18" charset="0"/>
              </a:rPr>
              <a:t>Wilderness Soc. v. </a:t>
            </a:r>
            <a:r>
              <a:rPr lang="en-US" sz="2000" b="1" i="1" dirty="0" err="1">
                <a:solidFill>
                  <a:srgbClr val="008000"/>
                </a:solidFill>
                <a:latin typeface="Centaur" pitchFamily="18" charset="0"/>
              </a:rPr>
              <a:t>USFWS</a:t>
            </a:r>
            <a:r>
              <a:rPr lang="en-US" sz="2000" b="1" dirty="0">
                <a:solidFill>
                  <a:srgbClr val="008000"/>
                </a:solidFill>
                <a:latin typeface="Centaur" pitchFamily="18" charset="0"/>
              </a:rPr>
              <a:t> (9</a:t>
            </a:r>
            <a:r>
              <a:rPr lang="en-US" sz="2000" b="1" baseline="30000" dirty="0">
                <a:solidFill>
                  <a:srgbClr val="008000"/>
                </a:solidFill>
                <a:latin typeface="Centaur" pitchFamily="18" charset="0"/>
              </a:rPr>
              <a:t>th</a:t>
            </a:r>
            <a:r>
              <a:rPr lang="en-US" sz="2000" b="1" dirty="0">
                <a:solidFill>
                  <a:srgbClr val="008000"/>
                </a:solidFill>
                <a:latin typeface="Centaur" pitchFamily="18" charset="0"/>
              </a:rPr>
              <a:t> Cir. En banc) (2003)</a:t>
            </a:r>
          </a:p>
          <a:p>
            <a:pPr>
              <a:spcBef>
                <a:spcPts val="1200"/>
              </a:spcBef>
              <a:buFontTx/>
              <a:buNone/>
            </a:pPr>
            <a:r>
              <a:rPr lang="en-US" sz="2800" b="1" dirty="0">
                <a:solidFill>
                  <a:srgbClr val="008000"/>
                </a:solidFill>
                <a:latin typeface="Centaur" pitchFamily="18" charset="0"/>
              </a:rPr>
              <a:t>“…that action degrades the wilderness character….”</a:t>
            </a:r>
          </a:p>
          <a:p>
            <a:pPr algn="r">
              <a:lnSpc>
                <a:spcPct val="80000"/>
              </a:lnSpc>
              <a:spcBef>
                <a:spcPct val="0"/>
              </a:spcBef>
              <a:buFontTx/>
              <a:buNone/>
            </a:pPr>
            <a:r>
              <a:rPr lang="en-US" sz="2000" b="1" i="1" dirty="0" err="1">
                <a:solidFill>
                  <a:srgbClr val="008000"/>
                </a:solidFill>
                <a:latin typeface="Centaur" pitchFamily="18" charset="0"/>
              </a:rPr>
              <a:t>Izaak</a:t>
            </a:r>
            <a:r>
              <a:rPr lang="en-US" sz="2000" b="1" i="1" dirty="0">
                <a:solidFill>
                  <a:srgbClr val="008000"/>
                </a:solidFill>
                <a:latin typeface="Centaur" pitchFamily="18" charset="0"/>
              </a:rPr>
              <a:t> Walton League v. </a:t>
            </a:r>
            <a:r>
              <a:rPr lang="en-US" sz="2000" b="1" i="1" dirty="0" err="1">
                <a:solidFill>
                  <a:srgbClr val="008000"/>
                </a:solidFill>
                <a:latin typeface="Centaur" pitchFamily="18" charset="0"/>
              </a:rPr>
              <a:t>Kimbell</a:t>
            </a:r>
            <a:r>
              <a:rPr lang="en-US" sz="2000" b="1" dirty="0">
                <a:solidFill>
                  <a:srgbClr val="008000"/>
                </a:solidFill>
                <a:latin typeface="Centaur" pitchFamily="18" charset="0"/>
              </a:rPr>
              <a:t> (D. Minn.) (2007)</a:t>
            </a:r>
          </a:p>
          <a:p>
            <a:pPr>
              <a:spcBef>
                <a:spcPts val="1200"/>
              </a:spcBef>
              <a:buFontTx/>
              <a:buNone/>
            </a:pPr>
            <a:r>
              <a:rPr lang="en-US" sz="2800" b="1" dirty="0">
                <a:solidFill>
                  <a:srgbClr val="008000"/>
                </a:solidFill>
                <a:latin typeface="Centaur" pitchFamily="18" charset="0"/>
              </a:rPr>
              <a:t>“[The decision] is in direct contradiction of the mandate to preserve the wilderness character.”</a:t>
            </a:r>
          </a:p>
          <a:p>
            <a:pPr algn="r">
              <a:lnSpc>
                <a:spcPct val="80000"/>
              </a:lnSpc>
              <a:spcBef>
                <a:spcPct val="0"/>
              </a:spcBef>
              <a:buFontTx/>
              <a:buNone/>
            </a:pPr>
            <a:r>
              <a:rPr lang="en-US" sz="2000" b="1" i="1" dirty="0" err="1">
                <a:solidFill>
                  <a:srgbClr val="008000"/>
                </a:solidFill>
                <a:latin typeface="Centaur" pitchFamily="18" charset="0"/>
              </a:rPr>
              <a:t>OLYM</a:t>
            </a:r>
            <a:r>
              <a:rPr lang="en-US" sz="2000" b="1" i="1" dirty="0">
                <a:solidFill>
                  <a:srgbClr val="008000"/>
                </a:solidFill>
                <a:latin typeface="Centaur" pitchFamily="18" charset="0"/>
              </a:rPr>
              <a:t> Park Assoc. v. </a:t>
            </a:r>
            <a:r>
              <a:rPr lang="en-US" sz="2000" b="1" i="1" dirty="0" err="1">
                <a:solidFill>
                  <a:srgbClr val="008000"/>
                </a:solidFill>
                <a:latin typeface="Centaur" pitchFamily="18" charset="0"/>
              </a:rPr>
              <a:t>Mainella</a:t>
            </a:r>
            <a:r>
              <a:rPr lang="en-US" sz="2000" b="1" dirty="0">
                <a:solidFill>
                  <a:srgbClr val="008000"/>
                </a:solidFill>
                <a:latin typeface="Centaur" pitchFamily="18" charset="0"/>
              </a:rPr>
              <a:t> (West. D. WA) (2005)</a:t>
            </a:r>
          </a:p>
        </p:txBody>
      </p:sp>
      <p:pic>
        <p:nvPicPr>
          <p:cNvPr id="123908" name="Picture 4" descr="blmlogo"/>
          <p:cNvPicPr>
            <a:picLocks noChangeAspect="1" noChangeArrowheads="1"/>
          </p:cNvPicPr>
          <p:nvPr/>
        </p:nvPicPr>
        <p:blipFill>
          <a:blip r:embed="rId3" cstate="email"/>
          <a:srcRect/>
          <a:stretch>
            <a:fillRect/>
          </a:stretch>
        </p:blipFill>
        <p:spPr bwMode="auto">
          <a:xfrm>
            <a:off x="1075872" y="1808686"/>
            <a:ext cx="609600" cy="530225"/>
          </a:xfrm>
          <a:prstGeom prst="rect">
            <a:avLst/>
          </a:prstGeom>
          <a:noFill/>
        </p:spPr>
      </p:pic>
      <p:pic>
        <p:nvPicPr>
          <p:cNvPr id="123909" name="Picture 5" descr="F+Wlogo"/>
          <p:cNvPicPr>
            <a:picLocks noChangeAspect="1" noChangeArrowheads="1"/>
          </p:cNvPicPr>
          <p:nvPr/>
        </p:nvPicPr>
        <p:blipFill>
          <a:blip r:embed="rId4" cstate="email"/>
          <a:srcRect/>
          <a:stretch>
            <a:fillRect/>
          </a:stretch>
        </p:blipFill>
        <p:spPr bwMode="auto">
          <a:xfrm>
            <a:off x="1101272" y="3000810"/>
            <a:ext cx="527050" cy="628650"/>
          </a:xfrm>
          <a:prstGeom prst="rect">
            <a:avLst/>
          </a:prstGeom>
          <a:noFill/>
        </p:spPr>
      </p:pic>
      <p:pic>
        <p:nvPicPr>
          <p:cNvPr id="123910" name="Picture 6" descr="usfslogo"/>
          <p:cNvPicPr>
            <a:picLocks noChangeAspect="1" noChangeArrowheads="1"/>
          </p:cNvPicPr>
          <p:nvPr/>
        </p:nvPicPr>
        <p:blipFill>
          <a:blip r:embed="rId5" cstate="email"/>
          <a:srcRect/>
          <a:stretch>
            <a:fillRect/>
          </a:stretch>
        </p:blipFill>
        <p:spPr bwMode="auto">
          <a:xfrm>
            <a:off x="1088572" y="4249038"/>
            <a:ext cx="558800" cy="620713"/>
          </a:xfrm>
          <a:prstGeom prst="rect">
            <a:avLst/>
          </a:prstGeom>
          <a:noFill/>
        </p:spPr>
      </p:pic>
      <p:pic>
        <p:nvPicPr>
          <p:cNvPr id="123911" name="Picture 7" descr="arowhead flat"/>
          <p:cNvPicPr>
            <a:picLocks noChangeAspect="1" noChangeArrowheads="1"/>
          </p:cNvPicPr>
          <p:nvPr/>
        </p:nvPicPr>
        <p:blipFill>
          <a:blip r:embed="rId6" cstate="email"/>
          <a:srcRect/>
          <a:stretch>
            <a:fillRect/>
          </a:stretch>
        </p:blipFill>
        <p:spPr bwMode="auto">
          <a:xfrm>
            <a:off x="1061357" y="5076366"/>
            <a:ext cx="590550" cy="762000"/>
          </a:xfrm>
          <a:prstGeom prst="rect">
            <a:avLst/>
          </a:prstGeom>
          <a:noFill/>
        </p:spPr>
      </p:pic>
      <p:sp>
        <p:nvSpPr>
          <p:cNvPr id="10"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in</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Court</a:t>
            </a:r>
          </a:p>
        </p:txBody>
      </p:sp>
      <p:sp>
        <p:nvSpPr>
          <p:cNvPr id="9" name="Slide Number Placeholder 8"/>
          <p:cNvSpPr>
            <a:spLocks noGrp="1"/>
          </p:cNvSpPr>
          <p:nvPr>
            <p:ph type="sldNum" sz="quarter" idx="12"/>
          </p:nvPr>
        </p:nvSpPr>
        <p:spPr/>
        <p:txBody>
          <a:bodyPr/>
          <a:lstStyle/>
          <a:p>
            <a:fld id="{F400065C-6A96-408A-BBD5-DF260F4D23C6}" type="slidenum">
              <a:rPr lang="en-US" smtClean="0">
                <a:solidFill>
                  <a:srgbClr val="000000"/>
                </a:solidFill>
              </a:rPr>
              <a:pPr/>
              <a:t>8</a:t>
            </a:fld>
            <a:endParaRPr lang="en-US">
              <a:solidFill>
                <a:srgbClr val="000000"/>
              </a:solidFill>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fade">
                                      <p:cBhvr>
                                        <p:cTn id="7" dur="500"/>
                                        <p:tgtEl>
                                          <p:spTgt spid="123908"/>
                                        </p:tgtEl>
                                      </p:cBhvr>
                                    </p:animEffect>
                                  </p:childTnLst>
                                </p:cTn>
                              </p:par>
                              <p:par>
                                <p:cTn id="8" presetID="10" presetClass="entr" presetSubtype="0" fill="hold" nodeType="withEffect">
                                  <p:stCondLst>
                                    <p:cond delay="0"/>
                                  </p:stCondLst>
                                  <p:childTnLst>
                                    <p:set>
                                      <p:cBhvr>
                                        <p:cTn id="9" dur="1" fill="hold">
                                          <p:stCondLst>
                                            <p:cond delay="0"/>
                                          </p:stCondLst>
                                        </p:cTn>
                                        <p:tgtEl>
                                          <p:spTgt spid="123907">
                                            <p:txEl>
                                              <p:pRg st="0" end="0"/>
                                            </p:txEl>
                                          </p:spTgt>
                                        </p:tgtEl>
                                        <p:attrNameLst>
                                          <p:attrName>style.visibility</p:attrName>
                                        </p:attrNameLst>
                                      </p:cBhvr>
                                      <p:to>
                                        <p:strVal val="visible"/>
                                      </p:to>
                                    </p:set>
                                    <p:animEffect transition="in" filter="fade">
                                      <p:cBhvr>
                                        <p:cTn id="10" dur="500"/>
                                        <p:tgtEl>
                                          <p:spTgt spid="12390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3907">
                                            <p:txEl>
                                              <p:pRg st="1" end="1"/>
                                            </p:txEl>
                                          </p:spTgt>
                                        </p:tgtEl>
                                        <p:attrNameLst>
                                          <p:attrName>style.visibility</p:attrName>
                                        </p:attrNameLst>
                                      </p:cBhvr>
                                      <p:to>
                                        <p:strVal val="visible"/>
                                      </p:to>
                                    </p:set>
                                    <p:animEffect transition="in" filter="fade">
                                      <p:cBhvr>
                                        <p:cTn id="13" dur="500"/>
                                        <p:tgtEl>
                                          <p:spTgt spid="123907">
                                            <p:txEl>
                                              <p:pRg st="1" end="1"/>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23909"/>
                                        </p:tgtEl>
                                        <p:attrNameLst>
                                          <p:attrName>style.visibility</p:attrName>
                                        </p:attrNameLst>
                                      </p:cBhvr>
                                      <p:to>
                                        <p:strVal val="visible"/>
                                      </p:to>
                                    </p:set>
                                    <p:animEffect transition="in" filter="fade">
                                      <p:cBhvr>
                                        <p:cTn id="17" dur="500"/>
                                        <p:tgtEl>
                                          <p:spTgt spid="123909"/>
                                        </p:tgtEl>
                                      </p:cBhvr>
                                    </p:animEffect>
                                  </p:childTnLst>
                                </p:cTn>
                              </p:par>
                              <p:par>
                                <p:cTn id="18" presetID="10" presetClass="entr" presetSubtype="0" fill="hold" nodeType="withEffect">
                                  <p:stCondLst>
                                    <p:cond delay="0"/>
                                  </p:stCondLst>
                                  <p:childTnLst>
                                    <p:set>
                                      <p:cBhvr>
                                        <p:cTn id="19" dur="1" fill="hold">
                                          <p:stCondLst>
                                            <p:cond delay="0"/>
                                          </p:stCondLst>
                                        </p:cTn>
                                        <p:tgtEl>
                                          <p:spTgt spid="123907">
                                            <p:txEl>
                                              <p:pRg st="2" end="2"/>
                                            </p:txEl>
                                          </p:spTgt>
                                        </p:tgtEl>
                                        <p:attrNameLst>
                                          <p:attrName>style.visibility</p:attrName>
                                        </p:attrNameLst>
                                      </p:cBhvr>
                                      <p:to>
                                        <p:strVal val="visible"/>
                                      </p:to>
                                    </p:set>
                                    <p:animEffect transition="in" filter="fade">
                                      <p:cBhvr>
                                        <p:cTn id="20" dur="500"/>
                                        <p:tgtEl>
                                          <p:spTgt spid="123907">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23907">
                                            <p:txEl>
                                              <p:pRg st="3" end="3"/>
                                            </p:txEl>
                                          </p:spTgt>
                                        </p:tgtEl>
                                        <p:attrNameLst>
                                          <p:attrName>style.visibility</p:attrName>
                                        </p:attrNameLst>
                                      </p:cBhvr>
                                      <p:to>
                                        <p:strVal val="visible"/>
                                      </p:to>
                                    </p:set>
                                    <p:animEffect transition="in" filter="fade">
                                      <p:cBhvr>
                                        <p:cTn id="23" dur="500"/>
                                        <p:tgtEl>
                                          <p:spTgt spid="123907">
                                            <p:txEl>
                                              <p:pRg st="3" end="3"/>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23910"/>
                                        </p:tgtEl>
                                        <p:attrNameLst>
                                          <p:attrName>style.visibility</p:attrName>
                                        </p:attrNameLst>
                                      </p:cBhvr>
                                      <p:to>
                                        <p:strVal val="visible"/>
                                      </p:to>
                                    </p:set>
                                    <p:animEffect transition="in" filter="fade">
                                      <p:cBhvr>
                                        <p:cTn id="27" dur="500"/>
                                        <p:tgtEl>
                                          <p:spTgt spid="123910"/>
                                        </p:tgtEl>
                                      </p:cBhvr>
                                    </p:animEffect>
                                  </p:childTnLst>
                                </p:cTn>
                              </p:par>
                              <p:par>
                                <p:cTn id="28" presetID="10" presetClass="entr" presetSubtype="0" fill="hold" nodeType="withEffect">
                                  <p:stCondLst>
                                    <p:cond delay="0"/>
                                  </p:stCondLst>
                                  <p:childTnLst>
                                    <p:set>
                                      <p:cBhvr>
                                        <p:cTn id="29" dur="1" fill="hold">
                                          <p:stCondLst>
                                            <p:cond delay="0"/>
                                          </p:stCondLst>
                                        </p:cTn>
                                        <p:tgtEl>
                                          <p:spTgt spid="123907">
                                            <p:txEl>
                                              <p:pRg st="4" end="4"/>
                                            </p:txEl>
                                          </p:spTgt>
                                        </p:tgtEl>
                                        <p:attrNameLst>
                                          <p:attrName>style.visibility</p:attrName>
                                        </p:attrNameLst>
                                      </p:cBhvr>
                                      <p:to>
                                        <p:strVal val="visible"/>
                                      </p:to>
                                    </p:set>
                                    <p:animEffect transition="in" filter="fade">
                                      <p:cBhvr>
                                        <p:cTn id="30" dur="500"/>
                                        <p:tgtEl>
                                          <p:spTgt spid="123907">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23907">
                                            <p:txEl>
                                              <p:pRg st="5" end="5"/>
                                            </p:txEl>
                                          </p:spTgt>
                                        </p:tgtEl>
                                        <p:attrNameLst>
                                          <p:attrName>style.visibility</p:attrName>
                                        </p:attrNameLst>
                                      </p:cBhvr>
                                      <p:to>
                                        <p:strVal val="visible"/>
                                      </p:to>
                                    </p:set>
                                    <p:animEffect transition="in" filter="fade">
                                      <p:cBhvr>
                                        <p:cTn id="33" dur="500"/>
                                        <p:tgtEl>
                                          <p:spTgt spid="123907">
                                            <p:txEl>
                                              <p:pRg st="5" end="5"/>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23911"/>
                                        </p:tgtEl>
                                        <p:attrNameLst>
                                          <p:attrName>style.visibility</p:attrName>
                                        </p:attrNameLst>
                                      </p:cBhvr>
                                      <p:to>
                                        <p:strVal val="visible"/>
                                      </p:to>
                                    </p:set>
                                    <p:animEffect transition="in" filter="fade">
                                      <p:cBhvr>
                                        <p:cTn id="37" dur="500"/>
                                        <p:tgtEl>
                                          <p:spTgt spid="123911"/>
                                        </p:tgtEl>
                                      </p:cBhvr>
                                    </p:animEffect>
                                  </p:childTnLst>
                                </p:cTn>
                              </p:par>
                              <p:par>
                                <p:cTn id="38" presetID="10" presetClass="entr" presetSubtype="0" fill="hold" nodeType="withEffect">
                                  <p:stCondLst>
                                    <p:cond delay="0"/>
                                  </p:stCondLst>
                                  <p:childTnLst>
                                    <p:set>
                                      <p:cBhvr>
                                        <p:cTn id="39" dur="1" fill="hold">
                                          <p:stCondLst>
                                            <p:cond delay="0"/>
                                          </p:stCondLst>
                                        </p:cTn>
                                        <p:tgtEl>
                                          <p:spTgt spid="123907">
                                            <p:txEl>
                                              <p:pRg st="6" end="6"/>
                                            </p:txEl>
                                          </p:spTgt>
                                        </p:tgtEl>
                                        <p:attrNameLst>
                                          <p:attrName>style.visibility</p:attrName>
                                        </p:attrNameLst>
                                      </p:cBhvr>
                                      <p:to>
                                        <p:strVal val="visible"/>
                                      </p:to>
                                    </p:set>
                                    <p:animEffect transition="in" filter="fade">
                                      <p:cBhvr>
                                        <p:cTn id="40" dur="500"/>
                                        <p:tgtEl>
                                          <p:spTgt spid="123907">
                                            <p:txEl>
                                              <p:pRg st="6" end="6"/>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23907">
                                            <p:txEl>
                                              <p:pRg st="7" end="7"/>
                                            </p:txEl>
                                          </p:spTgt>
                                        </p:tgtEl>
                                        <p:attrNameLst>
                                          <p:attrName>style.visibility</p:attrName>
                                        </p:attrNameLst>
                                      </p:cBhvr>
                                      <p:to>
                                        <p:strVal val="visible"/>
                                      </p:to>
                                    </p:set>
                                    <p:animEffect transition="in" filter="fade">
                                      <p:cBhvr>
                                        <p:cTn id="43" dur="500"/>
                                        <p:tgtEl>
                                          <p:spTgt spid="1239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Lake reflection dark blue.jpg"/>
          <p:cNvPicPr>
            <a:picLocks noChangeAspect="1"/>
          </p:cNvPicPr>
          <p:nvPr/>
        </p:nvPicPr>
        <p:blipFill>
          <a:blip r:embed="rId3" cstate="email"/>
          <a:stretch>
            <a:fillRect/>
          </a:stretch>
        </p:blipFill>
        <p:spPr>
          <a:xfrm>
            <a:off x="478971" y="1582057"/>
            <a:ext cx="8186058" cy="4876799"/>
          </a:xfrm>
          <a:prstGeom prst="rect">
            <a:avLst/>
          </a:prstGeom>
          <a:ln>
            <a:noFill/>
          </a:ln>
          <a:effectLst>
            <a:outerShdw blurRad="292100" dist="139700" dir="2700000" algn="tl" rotWithShape="0">
              <a:srgbClr val="333333">
                <a:alpha val="65000"/>
              </a:srgbClr>
            </a:outerShdw>
          </a:effectLst>
        </p:spPr>
      </p:pic>
      <p:sp>
        <p:nvSpPr>
          <p:cNvPr id="9222" name="Line 19"/>
          <p:cNvSpPr>
            <a:spLocks noChangeShapeType="1"/>
          </p:cNvSpPr>
          <p:nvPr/>
        </p:nvSpPr>
        <p:spPr bwMode="auto">
          <a:xfrm>
            <a:off x="2438400" y="2196653"/>
            <a:ext cx="5108575" cy="3133725"/>
          </a:xfrm>
          <a:prstGeom prst="line">
            <a:avLst/>
          </a:prstGeom>
          <a:noFill/>
          <a:ln w="28575">
            <a:solidFill>
              <a:srgbClr val="FFFF00"/>
            </a:solidFill>
            <a:round/>
            <a:headEnd/>
            <a:tailEnd/>
          </a:ln>
          <a:effectLst>
            <a:outerShdw blurRad="63500" dist="25400" dir="2700000" algn="ctr" rotWithShape="0">
              <a:srgbClr val="000000">
                <a:alpha val="74000"/>
              </a:srgbClr>
            </a:outerShdw>
          </a:effectLst>
        </p:spPr>
        <p:txBody>
          <a:bodyPr>
            <a:spAutoFit/>
          </a:bodyPr>
          <a:lstStyle/>
          <a:p>
            <a:pPr>
              <a:defRPr/>
            </a:pPr>
            <a:endParaRPr lang="en-US"/>
          </a:p>
        </p:txBody>
      </p:sp>
      <p:grpSp>
        <p:nvGrpSpPr>
          <p:cNvPr id="2" name="Group 22"/>
          <p:cNvGrpSpPr/>
          <p:nvPr/>
        </p:nvGrpSpPr>
        <p:grpSpPr>
          <a:xfrm>
            <a:off x="4183063" y="2831653"/>
            <a:ext cx="3490912" cy="701675"/>
            <a:chOff x="4183063" y="2831653"/>
            <a:chExt cx="3490912" cy="701675"/>
          </a:xfrm>
        </p:grpSpPr>
        <p:sp>
          <p:nvSpPr>
            <p:cNvPr id="9223" name="Rectangle 21"/>
            <p:cNvSpPr>
              <a:spLocks noChangeArrowheads="1"/>
            </p:cNvSpPr>
            <p:nvPr/>
          </p:nvSpPr>
          <p:spPr bwMode="auto">
            <a:xfrm>
              <a:off x="4183063" y="3214241"/>
              <a:ext cx="228600" cy="228600"/>
            </a:xfrm>
            <a:prstGeom prst="rect">
              <a:avLst/>
            </a:prstGeom>
            <a:solidFill>
              <a:srgbClr val="000000"/>
            </a:solidFill>
            <a:ln w="9525">
              <a:solidFill>
                <a:srgbClr val="FFFF99"/>
              </a:solidFill>
              <a:miter lim="800000"/>
              <a:headEnd/>
              <a:tailEnd/>
            </a:ln>
          </p:spPr>
          <p:txBody>
            <a:bodyPr wrap="none" anchor="ctr"/>
            <a:lstStyle/>
            <a:p>
              <a:endParaRPr lang="en-US"/>
            </a:p>
          </p:txBody>
        </p:sp>
        <p:sp>
          <p:nvSpPr>
            <p:cNvPr id="9224" name="Text Box 22"/>
            <p:cNvSpPr txBox="1">
              <a:spLocks noChangeArrowheads="1"/>
            </p:cNvSpPr>
            <p:nvPr/>
          </p:nvSpPr>
          <p:spPr bwMode="auto">
            <a:xfrm>
              <a:off x="4495800" y="2831653"/>
              <a:ext cx="3178175" cy="701675"/>
            </a:xfrm>
            <a:prstGeom prst="rect">
              <a:avLst/>
            </a:prstGeom>
            <a:noFill/>
            <a:ln w="9525">
              <a:noFill/>
              <a:miter lim="800000"/>
              <a:headEnd/>
              <a:tailEnd/>
            </a:ln>
          </p:spPr>
          <p:txBody>
            <a:bodyPr>
              <a:spAutoFit/>
            </a:bodyPr>
            <a:lstStyle/>
            <a:p>
              <a:pPr algn="l">
                <a:buFontTx/>
                <a:buNone/>
              </a:pPr>
              <a:r>
                <a:rPr lang="en-US" sz="2000" i="0" dirty="0">
                  <a:solidFill>
                    <a:srgbClr val="800000"/>
                  </a:solidFill>
                  <a:latin typeface="Trebuchet MS" pitchFamily="34" charset="0"/>
                </a:rPr>
                <a:t>Wilderness “X” at time of designation</a:t>
              </a:r>
            </a:p>
          </p:txBody>
        </p:sp>
      </p:grpSp>
      <p:grpSp>
        <p:nvGrpSpPr>
          <p:cNvPr id="3" name="Group 21"/>
          <p:cNvGrpSpPr/>
          <p:nvPr/>
        </p:nvGrpSpPr>
        <p:grpSpPr>
          <a:xfrm>
            <a:off x="1800225" y="5541971"/>
            <a:ext cx="6343650" cy="739320"/>
            <a:chOff x="1800225" y="5541971"/>
            <a:chExt cx="6343650" cy="739320"/>
          </a:xfrm>
        </p:grpSpPr>
        <p:sp>
          <p:nvSpPr>
            <p:cNvPr id="9230" name="Line 12"/>
            <p:cNvSpPr>
              <a:spLocks noChangeShapeType="1"/>
            </p:cNvSpPr>
            <p:nvPr/>
          </p:nvSpPr>
          <p:spPr bwMode="auto">
            <a:xfrm rot="5400000">
              <a:off x="4983163" y="2601921"/>
              <a:ext cx="0" cy="5880100"/>
            </a:xfrm>
            <a:prstGeom prst="line">
              <a:avLst/>
            </a:prstGeom>
            <a:noFill/>
            <a:ln w="38100">
              <a:solidFill>
                <a:srgbClr val="FFFF00"/>
              </a:solidFill>
              <a:round/>
              <a:headEnd/>
              <a:tailEnd/>
            </a:ln>
          </p:spPr>
          <p:txBody>
            <a:bodyPr>
              <a:spAutoFit/>
            </a:bodyPr>
            <a:lstStyle/>
            <a:p>
              <a:pPr>
                <a:defRPr/>
              </a:pPr>
              <a:endParaRPr lang="en-US"/>
            </a:p>
          </p:txBody>
        </p:sp>
        <p:sp>
          <p:nvSpPr>
            <p:cNvPr id="9220" name="Text Box 14"/>
            <p:cNvSpPr txBox="1">
              <a:spLocks noChangeArrowheads="1"/>
            </p:cNvSpPr>
            <p:nvPr/>
          </p:nvSpPr>
          <p:spPr bwMode="auto">
            <a:xfrm>
              <a:off x="2876550" y="5952678"/>
              <a:ext cx="4262438" cy="328613"/>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marL="231775" indent="-231775">
                <a:lnSpc>
                  <a:spcPct val="60000"/>
                </a:lnSpc>
                <a:buFontTx/>
                <a:buNone/>
                <a:defRPr/>
              </a:pPr>
              <a:r>
                <a:rPr lang="en-US" i="0" dirty="0">
                  <a:solidFill>
                    <a:srgbClr val="FFFF00"/>
                  </a:solidFill>
                  <a:latin typeface="Trebuchet MS" pitchFamily="34" charset="0"/>
                </a:rPr>
                <a:t>Modern Human Influence</a:t>
              </a:r>
            </a:p>
          </p:txBody>
        </p:sp>
        <p:sp>
          <p:nvSpPr>
            <p:cNvPr id="9225" name="TextBox 15"/>
            <p:cNvSpPr txBox="1">
              <a:spLocks noChangeArrowheads="1"/>
            </p:cNvSpPr>
            <p:nvPr/>
          </p:nvSpPr>
          <p:spPr bwMode="auto">
            <a:xfrm>
              <a:off x="7046913" y="5603428"/>
              <a:ext cx="1096962" cy="338138"/>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more</a:t>
              </a:r>
              <a:endParaRPr lang="en-US" sz="1600" i="0" dirty="0">
                <a:solidFill>
                  <a:srgbClr val="FFFF00"/>
                </a:solidFill>
                <a:latin typeface="Trebuchet MS" pitchFamily="34" charset="0"/>
              </a:endParaRPr>
            </a:p>
          </p:txBody>
        </p:sp>
        <p:sp>
          <p:nvSpPr>
            <p:cNvPr id="9226" name="TextBox 16"/>
            <p:cNvSpPr txBox="1">
              <a:spLocks noChangeArrowheads="1"/>
            </p:cNvSpPr>
            <p:nvPr/>
          </p:nvSpPr>
          <p:spPr bwMode="auto">
            <a:xfrm>
              <a:off x="1800225" y="5611366"/>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less</a:t>
              </a:r>
              <a:endParaRPr lang="en-US" sz="1600" i="0" dirty="0">
                <a:solidFill>
                  <a:srgbClr val="FFFF00"/>
                </a:solidFill>
                <a:latin typeface="Trebuchet MS" pitchFamily="34" charset="0"/>
              </a:endParaRPr>
            </a:p>
          </p:txBody>
        </p:sp>
      </p:grpSp>
      <p:grpSp>
        <p:nvGrpSpPr>
          <p:cNvPr id="4" name="Group 20"/>
          <p:cNvGrpSpPr/>
          <p:nvPr/>
        </p:nvGrpSpPr>
        <p:grpSpPr>
          <a:xfrm>
            <a:off x="768390" y="1882328"/>
            <a:ext cx="1263610" cy="3849688"/>
            <a:chOff x="768390" y="1882328"/>
            <a:chExt cx="1263610" cy="3849688"/>
          </a:xfrm>
        </p:grpSpPr>
        <p:sp>
          <p:nvSpPr>
            <p:cNvPr id="9229" name="Line 11"/>
            <p:cNvSpPr>
              <a:spLocks noChangeShapeType="1"/>
            </p:cNvSpPr>
            <p:nvPr/>
          </p:nvSpPr>
          <p:spPr bwMode="auto">
            <a:xfrm>
              <a:off x="2032000" y="1963746"/>
              <a:ext cx="0" cy="3600450"/>
            </a:xfrm>
            <a:prstGeom prst="line">
              <a:avLst/>
            </a:prstGeom>
            <a:noFill/>
            <a:ln w="38100">
              <a:solidFill>
                <a:srgbClr val="FFFF00"/>
              </a:solidFill>
              <a:round/>
              <a:headEnd/>
              <a:tailEnd/>
            </a:ln>
          </p:spPr>
          <p:txBody>
            <a:bodyPr>
              <a:spAutoFit/>
            </a:bodyPr>
            <a:lstStyle/>
            <a:p>
              <a:pPr>
                <a:defRPr/>
              </a:pPr>
              <a:endParaRPr lang="en-US"/>
            </a:p>
          </p:txBody>
        </p:sp>
        <p:sp>
          <p:nvSpPr>
            <p:cNvPr id="9221" name="Text Box 17"/>
            <p:cNvSpPr txBox="1">
              <a:spLocks noChangeArrowheads="1"/>
            </p:cNvSpPr>
            <p:nvPr/>
          </p:nvSpPr>
          <p:spPr bwMode="auto">
            <a:xfrm rot="16200000">
              <a:off x="-800549" y="3542881"/>
              <a:ext cx="3599543" cy="461665"/>
            </a:xfrm>
            <a:prstGeom prst="rect">
              <a:avLst/>
            </a:prstGeom>
            <a:noFill/>
            <a:ln w="9525">
              <a:noFill/>
              <a:miter lim="800000"/>
              <a:headEnd/>
              <a:tailEnd/>
            </a:ln>
            <a:effectLst>
              <a:outerShdw blurRad="63500" dist="25400" dir="2700000" algn="ctr" rotWithShape="0">
                <a:srgbClr val="000000">
                  <a:alpha val="74000"/>
                </a:srgbClr>
              </a:outerShdw>
            </a:effectLst>
          </p:spPr>
          <p:txBody>
            <a:bodyPr wrap="square">
              <a:spAutoFit/>
            </a:bodyPr>
            <a:lstStyle/>
            <a:p>
              <a:pPr>
                <a:buFontTx/>
                <a:buNone/>
                <a:defRPr/>
              </a:pPr>
              <a:r>
                <a:rPr lang="en-US" i="0" dirty="0">
                  <a:solidFill>
                    <a:srgbClr val="FFFF00"/>
                  </a:solidFill>
                  <a:latin typeface="Trebuchet MS" pitchFamily="34" charset="0"/>
                </a:rPr>
                <a:t>Wilderness Character</a:t>
              </a:r>
            </a:p>
          </p:txBody>
        </p:sp>
        <p:sp>
          <p:nvSpPr>
            <p:cNvPr id="9227" name="TextBox 17"/>
            <p:cNvSpPr txBox="1">
              <a:spLocks noChangeArrowheads="1"/>
            </p:cNvSpPr>
            <p:nvPr/>
          </p:nvSpPr>
          <p:spPr bwMode="auto">
            <a:xfrm rot="16200000">
              <a:off x="1304925" y="2261741"/>
              <a:ext cx="1096963" cy="338137"/>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improved</a:t>
              </a:r>
              <a:endParaRPr lang="en-US" sz="1600" i="0" dirty="0">
                <a:solidFill>
                  <a:srgbClr val="FFFF00"/>
                </a:solidFill>
                <a:latin typeface="Trebuchet MS" pitchFamily="34" charset="0"/>
              </a:endParaRPr>
            </a:p>
          </p:txBody>
        </p:sp>
        <p:sp>
          <p:nvSpPr>
            <p:cNvPr id="9228" name="TextBox 18"/>
            <p:cNvSpPr txBox="1">
              <a:spLocks noChangeArrowheads="1"/>
            </p:cNvSpPr>
            <p:nvPr/>
          </p:nvSpPr>
          <p:spPr bwMode="auto">
            <a:xfrm rot="16200000">
              <a:off x="1300956" y="5013672"/>
              <a:ext cx="1096963" cy="339725"/>
            </a:xfrm>
            <a:prstGeom prst="rect">
              <a:avLst/>
            </a:prstGeom>
            <a:noFill/>
            <a:ln w="9525">
              <a:noFill/>
              <a:miter lim="800000"/>
              <a:headEnd/>
              <a:tailEnd/>
            </a:ln>
            <a:effectLst>
              <a:outerShdw blurRad="63500" dist="25400" dir="2700000" algn="ctr" rotWithShape="0">
                <a:srgbClr val="000000">
                  <a:alpha val="74000"/>
                </a:srgbClr>
              </a:outerShdw>
            </a:effectLst>
          </p:spPr>
          <p:txBody>
            <a:bodyPr>
              <a:spAutoFit/>
            </a:bodyPr>
            <a:lstStyle/>
            <a:p>
              <a:pPr>
                <a:buFontTx/>
                <a:buNone/>
                <a:defRPr/>
              </a:pPr>
              <a:r>
                <a:rPr lang="en-US" sz="1600" i="0" dirty="0" smtClean="0">
                  <a:solidFill>
                    <a:srgbClr val="FFFF00"/>
                  </a:solidFill>
                  <a:latin typeface="Trebuchet MS" pitchFamily="34" charset="0"/>
                </a:rPr>
                <a:t>degraded</a:t>
              </a:r>
              <a:endParaRPr lang="en-US" sz="1600" i="0" dirty="0">
                <a:solidFill>
                  <a:srgbClr val="FFFF00"/>
                </a:solidFill>
                <a:latin typeface="Trebuchet MS" pitchFamily="34" charset="0"/>
              </a:endParaRPr>
            </a:p>
          </p:txBody>
        </p:sp>
      </p:grpSp>
      <p:sp>
        <p:nvSpPr>
          <p:cNvPr id="15" name="Rectangle 2"/>
          <p:cNvSpPr txBox="1">
            <a:spLocks noChangeArrowheads="1"/>
          </p:cNvSpPr>
          <p:nvPr/>
        </p:nvSpPr>
        <p:spPr>
          <a:xfrm>
            <a:off x="449943" y="130626"/>
            <a:ext cx="7322457" cy="1447800"/>
          </a:xfrm>
          <a:prstGeom prst="rect">
            <a:avLst/>
          </a:prstGeom>
        </p:spPr>
        <p:txBody>
          <a:bodyPr/>
          <a:lstStyle/>
          <a:p>
            <a:pPr lvl="0" algn="l">
              <a:lnSpc>
                <a:spcPct val="90000"/>
              </a:lnSpc>
              <a:spcBef>
                <a:spcPct val="0"/>
              </a:spcBef>
              <a:buNone/>
              <a:defRPr/>
            </a:pPr>
            <a:r>
              <a:rPr lang="en-US" sz="4000" b="0" kern="0" dirty="0" smtClean="0">
                <a:solidFill>
                  <a:srgbClr val="800000"/>
                </a:solidFill>
                <a:latin typeface="Trebuchet MS" pitchFamily="34" charset="0"/>
                <a:cs typeface="Lucida Sans Unicode" pitchFamily="34" charset="0"/>
              </a:rPr>
              <a:t>Wilderness Character in </a:t>
            </a: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
            </a:r>
            <a:b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br>
            <a:r>
              <a:rPr kumimoji="0" lang="en-US" sz="4000" b="0" i="1" u="none" strike="noStrike" kern="0" cap="none" spc="0" normalizeH="0" baseline="0" noProof="0" dirty="0" smtClean="0">
                <a:ln>
                  <a:noFill/>
                </a:ln>
                <a:solidFill>
                  <a:srgbClr val="800000"/>
                </a:solidFill>
                <a:effectLst/>
                <a:uLnTx/>
                <a:uFillTx/>
                <a:latin typeface="Trebuchet MS" pitchFamily="34" charset="0"/>
                <a:ea typeface="+mj-ea"/>
                <a:cs typeface="Lucida Sans Unicode" pitchFamily="34" charset="0"/>
              </a:rPr>
              <a:t>Stewardship</a:t>
            </a:r>
          </a:p>
        </p:txBody>
      </p:sp>
      <p:grpSp>
        <p:nvGrpSpPr>
          <p:cNvPr id="5" name="Group 23"/>
          <p:cNvGrpSpPr/>
          <p:nvPr/>
        </p:nvGrpSpPr>
        <p:grpSpPr>
          <a:xfrm>
            <a:off x="1190199" y="3136732"/>
            <a:ext cx="2992865" cy="338554"/>
            <a:chOff x="1190199" y="3136732"/>
            <a:chExt cx="2992865" cy="338554"/>
          </a:xfrm>
        </p:grpSpPr>
        <p:cxnSp>
          <p:nvCxnSpPr>
            <p:cNvPr id="19" name="Straight Connector 18"/>
            <p:cNvCxnSpPr>
              <a:stCxn id="9223" idx="1"/>
            </p:cNvCxnSpPr>
            <p:nvPr/>
          </p:nvCxnSpPr>
          <p:spPr bwMode="auto">
            <a:xfrm rot="10800000" flipV="1">
              <a:off x="1814287" y="3328540"/>
              <a:ext cx="2368777" cy="9745"/>
            </a:xfrm>
            <a:prstGeom prst="line">
              <a:avLst/>
            </a:prstGeom>
            <a:solidFill>
              <a:schemeClr val="accent1"/>
            </a:solidFill>
            <a:ln w="22225" cap="flat" cmpd="sng" algn="ctr">
              <a:solidFill>
                <a:srgbClr val="800000"/>
              </a:solidFill>
              <a:prstDash val="dash"/>
              <a:round/>
              <a:headEnd type="none" w="sm" len="sm"/>
              <a:tailEnd type="none" w="sm" len="sm"/>
            </a:ln>
            <a:effectLst/>
          </p:spPr>
        </p:cxnSp>
        <p:sp>
          <p:nvSpPr>
            <p:cNvPr id="20" name="TextBox 16"/>
            <p:cNvSpPr txBox="1">
              <a:spLocks noChangeArrowheads="1"/>
            </p:cNvSpPr>
            <p:nvPr/>
          </p:nvSpPr>
          <p:spPr bwMode="auto">
            <a:xfrm>
              <a:off x="1190199" y="3136732"/>
              <a:ext cx="785352" cy="338554"/>
            </a:xfrm>
            <a:prstGeom prst="rect">
              <a:avLst/>
            </a:prstGeom>
            <a:blipFill>
              <a:blip r:embed="rId4" cstate="email"/>
              <a:stretch>
                <a:fillRect/>
              </a:stretch>
            </a:blipFill>
            <a:ln w="9525">
              <a:noFill/>
              <a:miter lim="800000"/>
              <a:headEnd/>
              <a:tailEnd/>
            </a:ln>
            <a:effectLst>
              <a:innerShdw blurRad="228600">
                <a:srgbClr val="800000">
                  <a:alpha val="95000"/>
                </a:srgbClr>
              </a:innerShdw>
            </a:effectLst>
          </p:spPr>
          <p:txBody>
            <a:bodyPr wrap="square">
              <a:spAutoFit/>
            </a:bodyPr>
            <a:lstStyle/>
            <a:p>
              <a:pPr>
                <a:buFontTx/>
                <a:buNone/>
                <a:defRPr/>
              </a:pPr>
              <a:r>
                <a:rPr lang="en-US" sz="1600" i="0" dirty="0" smtClean="0">
                  <a:solidFill>
                    <a:srgbClr val="FFFF00"/>
                  </a:solidFill>
                  <a:latin typeface="Trebuchet MS" pitchFamily="34" charset="0"/>
                </a:rPr>
                <a:t>stable</a:t>
              </a:r>
              <a:endParaRPr lang="en-US" sz="1600" i="0" dirty="0">
                <a:solidFill>
                  <a:srgbClr val="FFFF00"/>
                </a:solidFill>
                <a:latin typeface="Trebuchet MS" pitchFamily="34" charset="0"/>
              </a:endParaRPr>
            </a:p>
          </p:txBody>
        </p:sp>
      </p:grpSp>
      <p:sp>
        <p:nvSpPr>
          <p:cNvPr id="26" name="Slide Number Placeholder 25"/>
          <p:cNvSpPr>
            <a:spLocks noGrp="1"/>
          </p:cNvSpPr>
          <p:nvPr>
            <p:ph type="sldNum" sz="quarter" idx="12"/>
          </p:nvPr>
        </p:nvSpPr>
        <p:spPr/>
        <p:txBody>
          <a:bodyPr/>
          <a:lstStyle/>
          <a:p>
            <a:fld id="{139B58E7-F8C4-4FA1-8A92-A4E04551783C}" type="slidenum">
              <a:rPr lang="en-US" smtClean="0">
                <a:solidFill>
                  <a:srgbClr val="000000"/>
                </a:solidFill>
              </a:rPr>
              <a:pPr/>
              <a:t>9</a:t>
            </a:fld>
            <a:endParaRPr lang="en-US">
              <a:solidFill>
                <a:srgbClr val="000000"/>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222"/>
                                        </p:tgtEl>
                                        <p:attrNameLst>
                                          <p:attrName>style.visibility</p:attrName>
                                        </p:attrNameLst>
                                      </p:cBhvr>
                                      <p:to>
                                        <p:strVal val="visible"/>
                                      </p:to>
                                    </p:set>
                                    <p:animEffect transition="in" filter="fade">
                                      <p:cBhvr>
                                        <p:cTn id="17" dur="500"/>
                                        <p:tgtEl>
                                          <p:spTgt spid="92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animBg="1"/>
    </p:bldLst>
  </p:timing>
</p:sld>
</file>

<file path=ppt/theme/theme1.xml><?xml version="1.0" encoding="utf-8"?>
<a:theme xmlns:a="http://schemas.openxmlformats.org/drawingml/2006/main" name="TemplateWSPF">
  <a:themeElements>
    <a:clrScheme name="TemplateWSP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WSPF">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6000" b="1" i="0" u="none" strike="noStrike" cap="none" normalizeH="0" baseline="0" smtClean="0">
            <a:ln>
              <a:noFill/>
            </a:ln>
            <a:solidFill>
              <a:srgbClr val="FFFF66"/>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6000" b="1" i="0" u="none" strike="noStrike" cap="none" normalizeH="0" baseline="0" smtClean="0">
            <a:ln>
              <a:noFill/>
            </a:ln>
            <a:solidFill>
              <a:srgbClr val="FFFF66"/>
            </a:solidFill>
            <a:effectLst/>
            <a:latin typeface="Arial" charset="0"/>
          </a:defRPr>
        </a:defPPr>
      </a:lstStyle>
    </a:lnDef>
  </a:objectDefaults>
  <a:extraClrSchemeLst>
    <a:extraClrScheme>
      <a:clrScheme name="TemplateWSP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WSPF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WSPF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WSPF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WSPF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WSPF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WSPF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WSPF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WSPF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WSPF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WSPF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WSPF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17781</TotalTime>
  <Words>7972</Words>
  <Application>Microsoft Office PowerPoint</Application>
  <PresentationFormat>On-screen Show (4:3)</PresentationFormat>
  <Paragraphs>1739</Paragraphs>
  <Slides>75</Slides>
  <Notes>75</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TemplateWSPF</vt:lpstr>
      <vt:lpstr>Monitoring Changes in Wilderness Character</vt:lpstr>
      <vt:lpstr>Monitoring Changes in Wilderness Character</vt:lpstr>
      <vt:lpstr>Slide 3</vt:lpstr>
      <vt:lpstr>Slide 4</vt:lpstr>
      <vt:lpstr> </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Monitoring Changes in Wilderness Character</vt:lpstr>
    </vt:vector>
  </TitlesOfParts>
  <Company>USDA Forest Service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Monitoring Changes in Wilderness Character (transcript)</dc:title>
  <dc:creator>Peter Landres, Chris Barns</dc:creator>
  <cp:lastModifiedBy>Lisa Eidson</cp:lastModifiedBy>
  <cp:revision>1414</cp:revision>
  <dcterms:created xsi:type="dcterms:W3CDTF">2002-05-14T16:39:57Z</dcterms:created>
  <dcterms:modified xsi:type="dcterms:W3CDTF">2010-10-15T21:16:52Z</dcterms:modified>
</cp:coreProperties>
</file>