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853" r:id="rId2"/>
    <p:sldId id="849" r:id="rId3"/>
    <p:sldId id="650" r:id="rId4"/>
    <p:sldId id="850" r:id="rId5"/>
    <p:sldId id="651" r:id="rId6"/>
    <p:sldId id="652" r:id="rId7"/>
    <p:sldId id="653" r:id="rId8"/>
    <p:sldId id="654" r:id="rId9"/>
    <p:sldId id="655" r:id="rId10"/>
    <p:sldId id="656" r:id="rId11"/>
    <p:sldId id="657" r:id="rId12"/>
    <p:sldId id="658" r:id="rId13"/>
    <p:sldId id="659" r:id="rId14"/>
    <p:sldId id="660" r:id="rId15"/>
    <p:sldId id="661" r:id="rId16"/>
    <p:sldId id="662" r:id="rId17"/>
    <p:sldId id="664" r:id="rId18"/>
    <p:sldId id="665" r:id="rId19"/>
    <p:sldId id="691" r:id="rId20"/>
    <p:sldId id="692" r:id="rId21"/>
    <p:sldId id="667" r:id="rId22"/>
    <p:sldId id="686" r:id="rId23"/>
    <p:sldId id="668" r:id="rId24"/>
    <p:sldId id="687" r:id="rId25"/>
    <p:sldId id="852" r:id="rId26"/>
  </p:sldIdLst>
  <p:sldSz cx="9144000" cy="6858000" type="screen4x3"/>
  <p:notesSz cx="7004050" cy="9290050"/>
  <p:defaultTextStyle>
    <a:defPPr>
      <a:defRPr lang="en-US"/>
    </a:defPPr>
    <a:lvl1pPr algn="l" rtl="0" fontAlgn="base">
      <a:spcBef>
        <a:spcPct val="0"/>
      </a:spcBef>
      <a:spcAft>
        <a:spcPct val="0"/>
      </a:spcAft>
      <a:defRPr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8F0E8"/>
    <a:srgbClr val="F2E4D6"/>
    <a:srgbClr val="D3E7D4"/>
    <a:srgbClr val="5F5F5F"/>
    <a:srgbClr val="D4C5B8"/>
    <a:srgbClr val="000066"/>
    <a:srgbClr val="C4D9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3750" autoAdjust="0"/>
  </p:normalViewPr>
  <p:slideViewPr>
    <p:cSldViewPr>
      <p:cViewPr varScale="1">
        <p:scale>
          <a:sx n="60" d="100"/>
          <a:sy n="60" d="100"/>
        </p:scale>
        <p:origin x="824" y="52"/>
      </p:cViewPr>
      <p:guideLst>
        <p:guide orient="horz" pos="2160"/>
        <p:guide pos="2880"/>
      </p:guideLst>
    </p:cSldViewPr>
  </p:slideViewPr>
  <p:outlineViewPr>
    <p:cViewPr>
      <p:scale>
        <a:sx n="33" d="100"/>
        <a:sy n="33" d="100"/>
      </p:scale>
      <p:origin x="0" y="-201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1282" name="Rectangle 2">
            <a:extLst>
              <a:ext uri="{FF2B5EF4-FFF2-40B4-BE49-F238E27FC236}">
                <a16:creationId xmlns:a16="http://schemas.microsoft.com/office/drawing/2014/main" id="{690FC09E-AF64-4F68-9C9C-ABA28FFAFD81}"/>
              </a:ext>
            </a:extLst>
          </p:cNvPr>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1449" tIns="45725" rIns="91449" bIns="45725" numCol="1" anchor="t" anchorCtr="0" compatLnSpc="1">
            <a:prstTxWarp prst="textNoShape">
              <a:avLst/>
            </a:prstTxWarp>
          </a:bodyPr>
          <a:lstStyle>
            <a:lvl1pPr>
              <a:defRPr sz="1200">
                <a:latin typeface="Arial" charset="0"/>
              </a:defRPr>
            </a:lvl1pPr>
          </a:lstStyle>
          <a:p>
            <a:pPr>
              <a:defRPr/>
            </a:pPr>
            <a:endParaRPr lang="en-US"/>
          </a:p>
        </p:txBody>
      </p:sp>
      <p:sp>
        <p:nvSpPr>
          <p:cNvPr id="1121283" name="Rectangle 3">
            <a:extLst>
              <a:ext uri="{FF2B5EF4-FFF2-40B4-BE49-F238E27FC236}">
                <a16:creationId xmlns:a16="http://schemas.microsoft.com/office/drawing/2014/main" id="{BCEBCFC7-125D-438F-B1EB-17E658689773}"/>
              </a:ext>
            </a:extLst>
          </p:cNvPr>
          <p:cNvSpPr>
            <a:spLocks noGrp="1" noChangeArrowheads="1"/>
          </p:cNvSpPr>
          <p:nvPr>
            <p:ph type="dt" sz="quarter" idx="1"/>
          </p:nvPr>
        </p:nvSpPr>
        <p:spPr bwMode="auto">
          <a:xfrm>
            <a:off x="3968750" y="0"/>
            <a:ext cx="3033713" cy="465138"/>
          </a:xfrm>
          <a:prstGeom prst="rect">
            <a:avLst/>
          </a:prstGeom>
          <a:noFill/>
          <a:ln w="9525">
            <a:noFill/>
            <a:miter lim="800000"/>
            <a:headEnd/>
            <a:tailEnd/>
          </a:ln>
          <a:effectLst/>
        </p:spPr>
        <p:txBody>
          <a:bodyPr vert="horz" wrap="square" lIns="91449" tIns="45725" rIns="91449" bIns="45725" numCol="1" anchor="t" anchorCtr="0" compatLnSpc="1">
            <a:prstTxWarp prst="textNoShape">
              <a:avLst/>
            </a:prstTxWarp>
          </a:bodyPr>
          <a:lstStyle>
            <a:lvl1pPr algn="r">
              <a:defRPr sz="1200">
                <a:latin typeface="Arial" charset="0"/>
              </a:defRPr>
            </a:lvl1pPr>
          </a:lstStyle>
          <a:p>
            <a:pPr>
              <a:defRPr/>
            </a:pPr>
            <a:endParaRPr lang="en-US"/>
          </a:p>
        </p:txBody>
      </p:sp>
      <p:sp>
        <p:nvSpPr>
          <p:cNvPr id="1121284" name="Rectangle 4">
            <a:extLst>
              <a:ext uri="{FF2B5EF4-FFF2-40B4-BE49-F238E27FC236}">
                <a16:creationId xmlns:a16="http://schemas.microsoft.com/office/drawing/2014/main" id="{73BF52E1-B570-44DF-B86B-7000DBE1EF23}"/>
              </a:ext>
            </a:extLst>
          </p:cNvPr>
          <p:cNvSpPr>
            <a:spLocks noGrp="1" noChangeArrowheads="1"/>
          </p:cNvSpPr>
          <p:nvPr>
            <p:ph type="ftr" sz="quarter" idx="2"/>
          </p:nvPr>
        </p:nvSpPr>
        <p:spPr bwMode="auto">
          <a:xfrm>
            <a:off x="0" y="8823325"/>
            <a:ext cx="3033713" cy="465138"/>
          </a:xfrm>
          <a:prstGeom prst="rect">
            <a:avLst/>
          </a:prstGeom>
          <a:noFill/>
          <a:ln w="9525">
            <a:noFill/>
            <a:miter lim="800000"/>
            <a:headEnd/>
            <a:tailEnd/>
          </a:ln>
          <a:effectLst/>
        </p:spPr>
        <p:txBody>
          <a:bodyPr vert="horz" wrap="square" lIns="91449" tIns="45725" rIns="91449" bIns="45725" numCol="1" anchor="b" anchorCtr="0" compatLnSpc="1">
            <a:prstTxWarp prst="textNoShape">
              <a:avLst/>
            </a:prstTxWarp>
          </a:bodyPr>
          <a:lstStyle>
            <a:lvl1pPr>
              <a:defRPr sz="1200">
                <a:latin typeface="Arial" charset="0"/>
              </a:defRPr>
            </a:lvl1pPr>
          </a:lstStyle>
          <a:p>
            <a:pPr>
              <a:defRPr/>
            </a:pPr>
            <a:endParaRPr lang="en-US"/>
          </a:p>
        </p:txBody>
      </p:sp>
      <p:sp>
        <p:nvSpPr>
          <p:cNvPr id="1121285" name="Rectangle 5">
            <a:extLst>
              <a:ext uri="{FF2B5EF4-FFF2-40B4-BE49-F238E27FC236}">
                <a16:creationId xmlns:a16="http://schemas.microsoft.com/office/drawing/2014/main" id="{85C4B313-5DC2-4136-9AE1-985FCF00ABD1}"/>
              </a:ext>
            </a:extLst>
          </p:cNvPr>
          <p:cNvSpPr>
            <a:spLocks noGrp="1" noChangeArrowheads="1"/>
          </p:cNvSpPr>
          <p:nvPr>
            <p:ph type="sldNum" sz="quarter" idx="3"/>
          </p:nvPr>
        </p:nvSpPr>
        <p:spPr bwMode="auto">
          <a:xfrm>
            <a:off x="3968750" y="8823325"/>
            <a:ext cx="3033713" cy="465138"/>
          </a:xfrm>
          <a:prstGeom prst="rect">
            <a:avLst/>
          </a:prstGeom>
          <a:noFill/>
          <a:ln w="9525">
            <a:noFill/>
            <a:miter lim="800000"/>
            <a:headEnd/>
            <a:tailEnd/>
          </a:ln>
          <a:effectLst/>
        </p:spPr>
        <p:txBody>
          <a:bodyPr vert="horz" wrap="square" lIns="91449" tIns="45725" rIns="91449" bIns="45725" numCol="1" anchor="b" anchorCtr="0" compatLnSpc="1">
            <a:prstTxWarp prst="textNoShape">
              <a:avLst/>
            </a:prstTxWarp>
          </a:bodyPr>
          <a:lstStyle>
            <a:lvl1pPr algn="r">
              <a:defRPr sz="1200">
                <a:latin typeface="Arial" panose="020B0604020202020204" pitchFamily="34" charset="0"/>
              </a:defRPr>
            </a:lvl1pPr>
          </a:lstStyle>
          <a:p>
            <a:fld id="{36712DB3-8D0A-4E51-8B02-4E62D78D7288}"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1681961-6DD1-4106-A3C2-3A70AC0C8741}"/>
              </a:ext>
            </a:extLst>
          </p:cNvPr>
          <p:cNvSpPr>
            <a:spLocks noGrp="1" noChangeArrowheads="1"/>
          </p:cNvSpPr>
          <p:nvPr>
            <p:ph type="hdr" sz="quarter"/>
          </p:nvPr>
        </p:nvSpPr>
        <p:spPr bwMode="auto">
          <a:xfrm>
            <a:off x="0" y="0"/>
            <a:ext cx="3035300" cy="465138"/>
          </a:xfrm>
          <a:prstGeom prst="rect">
            <a:avLst/>
          </a:prstGeom>
          <a:noFill/>
          <a:ln w="9525">
            <a:noFill/>
            <a:miter lim="800000"/>
            <a:headEnd/>
            <a:tailEnd/>
          </a:ln>
          <a:effectLst/>
        </p:spPr>
        <p:txBody>
          <a:bodyPr vert="horz" wrap="square" lIns="93082" tIns="46542" rIns="93082" bIns="46542" numCol="1" anchor="t" anchorCtr="0" compatLnSpc="1">
            <a:prstTxWarp prst="textNoShape">
              <a:avLst/>
            </a:prstTxWarp>
          </a:bodyPr>
          <a:lstStyle>
            <a:lvl1pPr defTabSz="930275">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2DD57D47-BAD0-4A9C-AF21-1562D7FEBD73}"/>
              </a:ext>
            </a:extLst>
          </p:cNvPr>
          <p:cNvSpPr>
            <a:spLocks noGrp="1" noChangeArrowheads="1"/>
          </p:cNvSpPr>
          <p:nvPr>
            <p:ph type="dt" idx="1"/>
          </p:nvPr>
        </p:nvSpPr>
        <p:spPr bwMode="auto">
          <a:xfrm>
            <a:off x="3967163" y="0"/>
            <a:ext cx="3035300" cy="465138"/>
          </a:xfrm>
          <a:prstGeom prst="rect">
            <a:avLst/>
          </a:prstGeom>
          <a:noFill/>
          <a:ln w="9525">
            <a:noFill/>
            <a:miter lim="800000"/>
            <a:headEnd/>
            <a:tailEnd/>
          </a:ln>
          <a:effectLst/>
        </p:spPr>
        <p:txBody>
          <a:bodyPr vert="horz" wrap="square" lIns="93082" tIns="46542" rIns="93082" bIns="46542" numCol="1" anchor="t" anchorCtr="0" compatLnSpc="1">
            <a:prstTxWarp prst="textNoShape">
              <a:avLst/>
            </a:prstTxWarp>
          </a:bodyPr>
          <a:lstStyle>
            <a:lvl1pPr algn="r" defTabSz="930275">
              <a:defRPr sz="1200">
                <a:latin typeface="Arial" charset="0"/>
              </a:defRPr>
            </a:lvl1pPr>
          </a:lstStyle>
          <a:p>
            <a:pPr>
              <a:defRPr/>
            </a:pPr>
            <a:endParaRPr lang="en-US"/>
          </a:p>
        </p:txBody>
      </p:sp>
      <p:sp>
        <p:nvSpPr>
          <p:cNvPr id="26628" name="Rectangle 4">
            <a:extLst>
              <a:ext uri="{FF2B5EF4-FFF2-40B4-BE49-F238E27FC236}">
                <a16:creationId xmlns:a16="http://schemas.microsoft.com/office/drawing/2014/main" id="{38683980-21BF-40FA-A7CC-8B529D57B144}"/>
              </a:ext>
            </a:extLst>
          </p:cNvPr>
          <p:cNvSpPr>
            <a:spLocks noRot="1" noChangeArrowheads="1" noTextEdit="1"/>
          </p:cNvSpPr>
          <p:nvPr>
            <p:ph type="sldImg" idx="2"/>
          </p:nvPr>
        </p:nvSpPr>
        <p:spPr bwMode="auto">
          <a:xfrm>
            <a:off x="1179513" y="696913"/>
            <a:ext cx="4645025" cy="34829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A0FCD0DB-D4D9-4685-BBA4-5806B627F62F}"/>
              </a:ext>
            </a:extLst>
          </p:cNvPr>
          <p:cNvSpPr>
            <a:spLocks noGrp="1" noChangeArrowheads="1"/>
          </p:cNvSpPr>
          <p:nvPr>
            <p:ph type="body" sz="quarter" idx="3"/>
          </p:nvPr>
        </p:nvSpPr>
        <p:spPr bwMode="auto">
          <a:xfrm>
            <a:off x="700088" y="4411663"/>
            <a:ext cx="5603875" cy="4181475"/>
          </a:xfrm>
          <a:prstGeom prst="rect">
            <a:avLst/>
          </a:prstGeom>
          <a:noFill/>
          <a:ln w="9525">
            <a:noFill/>
            <a:miter lim="800000"/>
            <a:headEnd/>
            <a:tailEnd/>
          </a:ln>
          <a:effectLst/>
        </p:spPr>
        <p:txBody>
          <a:bodyPr vert="horz" wrap="square" lIns="93082" tIns="46542" rIns="93082" bIns="465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12369400-E2B7-49AC-B9EB-9DDC8DEE34A5}"/>
              </a:ext>
            </a:extLst>
          </p:cNvPr>
          <p:cNvSpPr>
            <a:spLocks noGrp="1" noChangeArrowheads="1"/>
          </p:cNvSpPr>
          <p:nvPr>
            <p:ph type="ftr" sz="quarter" idx="4"/>
          </p:nvPr>
        </p:nvSpPr>
        <p:spPr bwMode="auto">
          <a:xfrm>
            <a:off x="0" y="8823325"/>
            <a:ext cx="3035300" cy="465138"/>
          </a:xfrm>
          <a:prstGeom prst="rect">
            <a:avLst/>
          </a:prstGeom>
          <a:noFill/>
          <a:ln w="9525">
            <a:noFill/>
            <a:miter lim="800000"/>
            <a:headEnd/>
            <a:tailEnd/>
          </a:ln>
          <a:effectLst/>
        </p:spPr>
        <p:txBody>
          <a:bodyPr vert="horz" wrap="square" lIns="93082" tIns="46542" rIns="93082" bIns="46542" numCol="1" anchor="b" anchorCtr="0" compatLnSpc="1">
            <a:prstTxWarp prst="textNoShape">
              <a:avLst/>
            </a:prstTxWarp>
          </a:bodyPr>
          <a:lstStyle>
            <a:lvl1pPr defTabSz="930275">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DC712963-FF53-443D-AC12-ADED50C8DE9D}"/>
              </a:ext>
            </a:extLst>
          </p:cNvPr>
          <p:cNvSpPr>
            <a:spLocks noGrp="1" noChangeArrowheads="1"/>
          </p:cNvSpPr>
          <p:nvPr>
            <p:ph type="sldNum" sz="quarter" idx="5"/>
          </p:nvPr>
        </p:nvSpPr>
        <p:spPr bwMode="auto">
          <a:xfrm>
            <a:off x="3967163" y="8823325"/>
            <a:ext cx="3035300" cy="465138"/>
          </a:xfrm>
          <a:prstGeom prst="rect">
            <a:avLst/>
          </a:prstGeom>
          <a:noFill/>
          <a:ln w="9525">
            <a:noFill/>
            <a:miter lim="800000"/>
            <a:headEnd/>
            <a:tailEnd/>
          </a:ln>
          <a:effectLst/>
        </p:spPr>
        <p:txBody>
          <a:bodyPr vert="horz" wrap="square" lIns="93082" tIns="46542" rIns="93082" bIns="46542" numCol="1" anchor="b" anchorCtr="0" compatLnSpc="1">
            <a:prstTxWarp prst="textNoShape">
              <a:avLst/>
            </a:prstTxWarp>
          </a:bodyPr>
          <a:lstStyle>
            <a:lvl1pPr algn="r" defTabSz="930275">
              <a:defRPr sz="1200">
                <a:latin typeface="Arial" panose="020B0604020202020204" pitchFamily="34" charset="0"/>
              </a:defRPr>
            </a:lvl1pPr>
          </a:lstStyle>
          <a:p>
            <a:fld id="{8ED9E546-28DF-4E1D-8185-E77D2E6EC44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4A71835-3E27-4E68-A755-9548B2BF345E}"/>
              </a:ext>
            </a:extLst>
          </p:cNvPr>
          <p:cNvSpPr>
            <a:spLocks noRot="1" noChangeArrowheads="1" noTextEdit="1"/>
          </p:cNvSpPr>
          <p:nvPr>
            <p:ph type="sldImg"/>
          </p:nvPr>
        </p:nvSpPr>
        <p:spPr>
          <a:ln/>
        </p:spPr>
      </p:sp>
      <p:sp>
        <p:nvSpPr>
          <p:cNvPr id="27651" name="Rectangle 3">
            <a:extLst>
              <a:ext uri="{FF2B5EF4-FFF2-40B4-BE49-F238E27FC236}">
                <a16:creationId xmlns:a16="http://schemas.microsoft.com/office/drawing/2014/main" id="{169DBE6F-6DC6-4913-825B-FA2F02483E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01F32E56-FCA0-485E-8F37-D4959157DE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08C8C919-858F-4906-AD10-A86E76CE79DB}" type="slidenum">
              <a:rPr lang="en-US" altLang="en-US">
                <a:latin typeface="Arial" panose="020B0604020202020204" pitchFamily="34" charset="0"/>
              </a:rPr>
              <a:pPr eaLnBrk="1" hangingPunct="1"/>
              <a:t>11</a:t>
            </a:fld>
            <a:endParaRPr lang="en-US" altLang="en-US">
              <a:latin typeface="Arial" panose="020B0604020202020204" pitchFamily="34" charset="0"/>
            </a:endParaRPr>
          </a:p>
        </p:txBody>
      </p:sp>
      <p:sp>
        <p:nvSpPr>
          <p:cNvPr id="36867" name="Rectangle 2">
            <a:extLst>
              <a:ext uri="{FF2B5EF4-FFF2-40B4-BE49-F238E27FC236}">
                <a16:creationId xmlns:a16="http://schemas.microsoft.com/office/drawing/2014/main" id="{2FFAC295-C789-425B-9F2C-538273B10E13}"/>
              </a:ext>
            </a:extLst>
          </p:cNvPr>
          <p:cNvSpPr>
            <a:spLocks noRot="1" noChangeArrowheads="1" noTextEdit="1"/>
          </p:cNvSpPr>
          <p:nvPr>
            <p:ph type="sldImg"/>
          </p:nvPr>
        </p:nvSpPr>
        <p:spPr>
          <a:xfrm>
            <a:off x="1181100" y="696913"/>
            <a:ext cx="4641850" cy="3481387"/>
          </a:xfrm>
          <a:ln/>
        </p:spPr>
      </p:sp>
      <p:sp>
        <p:nvSpPr>
          <p:cNvPr id="36868" name="Rectangle 3">
            <a:extLst>
              <a:ext uri="{FF2B5EF4-FFF2-40B4-BE49-F238E27FC236}">
                <a16:creationId xmlns:a16="http://schemas.microsoft.com/office/drawing/2014/main" id="{6649589C-4D2D-4E3D-AF3C-7C5B0173767D}"/>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Primitive and traditional tool use skills can be learned and many resources exist to help with training needs. </a:t>
            </a:r>
          </a:p>
          <a:p>
            <a:pPr eaLnBrk="1" hangingPunct="1"/>
            <a:r>
              <a:rPr lang="en-US" altLang="en-US">
                <a:latin typeface="Arial" panose="020B0604020202020204" pitchFamily="34" charset="0"/>
              </a:rPr>
              <a:t>Detailers can often do training while a work project is being accomplished.</a:t>
            </a:r>
          </a:p>
          <a:p>
            <a:pPr eaLnBrk="1" hangingPunct="1"/>
            <a:r>
              <a:rPr lang="en-US" altLang="en-US">
                <a:latin typeface="Arial" panose="020B0604020202020204" pitchFamily="34" charset="0"/>
              </a:rPr>
              <a:t>Use of both </a:t>
            </a:r>
            <a:r>
              <a:rPr lang="en-US" altLang="en-US">
                <a:solidFill>
                  <a:srgbClr val="000099"/>
                </a:solidFill>
                <a:latin typeface="Arial" panose="020B0604020202020204" pitchFamily="34" charset="0"/>
              </a:rPr>
              <a:t>motorized and non-motorized tools require training and certification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627D3867-3E72-424B-86F8-E269E5CB06F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32BE0959-1B8B-4C18-B379-8D544DB2294D}" type="slidenum">
              <a:rPr lang="en-US" altLang="en-US">
                <a:latin typeface="Arial" panose="020B0604020202020204" pitchFamily="34" charset="0"/>
              </a:rPr>
              <a:pPr eaLnBrk="1" hangingPunct="1"/>
              <a:t>12</a:t>
            </a:fld>
            <a:endParaRPr lang="en-US" altLang="en-US">
              <a:latin typeface="Arial" panose="020B0604020202020204" pitchFamily="34" charset="0"/>
            </a:endParaRPr>
          </a:p>
        </p:txBody>
      </p:sp>
      <p:sp>
        <p:nvSpPr>
          <p:cNvPr id="37891" name="Rectangle 2">
            <a:extLst>
              <a:ext uri="{FF2B5EF4-FFF2-40B4-BE49-F238E27FC236}">
                <a16:creationId xmlns:a16="http://schemas.microsoft.com/office/drawing/2014/main" id="{808ECBDC-6C23-4287-9563-1536A6BDF631}"/>
              </a:ext>
            </a:extLst>
          </p:cNvPr>
          <p:cNvSpPr>
            <a:spLocks noRot="1" noChangeArrowheads="1" noTextEdit="1"/>
          </p:cNvSpPr>
          <p:nvPr>
            <p:ph type="sldImg"/>
          </p:nvPr>
        </p:nvSpPr>
        <p:spPr>
          <a:xfrm>
            <a:off x="1181100" y="696913"/>
            <a:ext cx="4641850" cy="3481387"/>
          </a:xfrm>
          <a:ln/>
        </p:spPr>
      </p:sp>
      <p:sp>
        <p:nvSpPr>
          <p:cNvPr id="37892" name="Rectangle 3">
            <a:extLst>
              <a:ext uri="{FF2B5EF4-FFF2-40B4-BE49-F238E27FC236}">
                <a16:creationId xmlns:a16="http://schemas.microsoft.com/office/drawing/2014/main" id="{27B41461-CB4F-4BAD-8A36-70CEA10D9408}"/>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Primitive and traditional tool use skills can be learned and many resources exist to help with training needs. </a:t>
            </a:r>
          </a:p>
          <a:p>
            <a:pPr eaLnBrk="1" hangingPunct="1"/>
            <a:r>
              <a:rPr lang="en-US" altLang="en-US">
                <a:latin typeface="Arial" panose="020B0604020202020204" pitchFamily="34" charset="0"/>
              </a:rPr>
              <a:t>1) Volunteers can do it! Volunteer organizations offer training as agency cooperators that meets agency requirements.</a:t>
            </a:r>
          </a:p>
          <a:p>
            <a:pPr eaLnBrk="1" hangingPunct="1"/>
            <a:r>
              <a:rPr lang="en-US" altLang="en-US">
                <a:latin typeface="Arial" panose="020B0604020202020204" pitchFamily="34" charset="0"/>
              </a:rPr>
              <a:t>2) Training can often be done while a work project is being accomplished.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858EE2E9-FE45-4722-AB20-28415B65667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5FD24F81-FE86-4167-9E83-9B33E6790EC5}" type="slidenum">
              <a:rPr lang="en-US" altLang="en-US">
                <a:latin typeface="Arial" panose="020B0604020202020204" pitchFamily="34" charset="0"/>
              </a:rPr>
              <a:pPr eaLnBrk="1" hangingPunct="1"/>
              <a:t>13</a:t>
            </a:fld>
            <a:endParaRPr lang="en-US" altLang="en-US">
              <a:latin typeface="Arial" panose="020B0604020202020204" pitchFamily="34" charset="0"/>
            </a:endParaRPr>
          </a:p>
        </p:txBody>
      </p:sp>
      <p:sp>
        <p:nvSpPr>
          <p:cNvPr id="38915" name="Rectangle 2">
            <a:extLst>
              <a:ext uri="{FF2B5EF4-FFF2-40B4-BE49-F238E27FC236}">
                <a16:creationId xmlns:a16="http://schemas.microsoft.com/office/drawing/2014/main" id="{CC549AA7-C270-4C2D-9478-11B4AE9A1718}"/>
              </a:ext>
            </a:extLst>
          </p:cNvPr>
          <p:cNvSpPr>
            <a:spLocks noRot="1" noChangeArrowheads="1" noTextEdit="1"/>
          </p:cNvSpPr>
          <p:nvPr>
            <p:ph type="sldImg"/>
          </p:nvPr>
        </p:nvSpPr>
        <p:spPr>
          <a:xfrm>
            <a:off x="1181100" y="696913"/>
            <a:ext cx="4641850" cy="3481387"/>
          </a:xfrm>
          <a:ln/>
        </p:spPr>
      </p:sp>
      <p:sp>
        <p:nvSpPr>
          <p:cNvPr id="38916" name="Rectangle 3">
            <a:extLst>
              <a:ext uri="{FF2B5EF4-FFF2-40B4-BE49-F238E27FC236}">
                <a16:creationId xmlns:a16="http://schemas.microsoft.com/office/drawing/2014/main" id="{35436906-16AD-4239-AE9B-9283C77D5B24}"/>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use of primitive/traditional skills and tools requires problem solving and team work to be effective and efficient. The use of power tools is often more routine and can be less about team work and often leads to unnecessary cutting, drilling, or work because of the nature of power tool use. Learning and using problem solving skills ultimately more empowering and leads to more efficient, safe work.</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AF2FD1F-4C99-4B92-9F02-BD53C6FC21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67E8D25B-E995-40CC-8179-C3A3E0FD04BC}" type="slidenum">
              <a:rPr lang="en-US" altLang="en-US">
                <a:latin typeface="Arial" panose="020B0604020202020204" pitchFamily="34" charset="0"/>
              </a:rPr>
              <a:pPr eaLnBrk="1" hangingPunct="1"/>
              <a:t>14</a:t>
            </a:fld>
            <a:endParaRPr lang="en-US" altLang="en-US">
              <a:latin typeface="Arial" panose="020B0604020202020204" pitchFamily="34" charset="0"/>
            </a:endParaRPr>
          </a:p>
        </p:txBody>
      </p:sp>
      <p:sp>
        <p:nvSpPr>
          <p:cNvPr id="39939" name="Rectangle 2">
            <a:extLst>
              <a:ext uri="{FF2B5EF4-FFF2-40B4-BE49-F238E27FC236}">
                <a16:creationId xmlns:a16="http://schemas.microsoft.com/office/drawing/2014/main" id="{0E56BF33-F92D-4E9E-87D7-DDD5C6111E31}"/>
              </a:ext>
            </a:extLst>
          </p:cNvPr>
          <p:cNvSpPr>
            <a:spLocks noRot="1" noChangeArrowheads="1" noTextEdit="1"/>
          </p:cNvSpPr>
          <p:nvPr>
            <p:ph type="sldImg"/>
          </p:nvPr>
        </p:nvSpPr>
        <p:spPr>
          <a:xfrm>
            <a:off x="1181100" y="696913"/>
            <a:ext cx="4641850" cy="3481387"/>
          </a:xfrm>
          <a:ln/>
        </p:spPr>
      </p:sp>
      <p:sp>
        <p:nvSpPr>
          <p:cNvPr id="39940" name="Rectangle 3">
            <a:extLst>
              <a:ext uri="{FF2B5EF4-FFF2-40B4-BE49-F238E27FC236}">
                <a16:creationId xmlns:a16="http://schemas.microsoft.com/office/drawing/2014/main" id="{E651C245-DA60-4DA0-B110-8ACCD61A17EB}"/>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Agencies provide training and some require certification some tools (i.e. cross-cut saw). Trainers can be found in all agencies and regions or states.</a:t>
            </a:r>
          </a:p>
          <a:p>
            <a:pPr eaLnBrk="1" hangingPunct="1"/>
            <a:r>
              <a:rPr lang="en-US" altLang="en-US">
                <a:latin typeface="Arial" panose="020B0604020202020204" pitchFamily="34" charset="0"/>
              </a:rPr>
              <a:t>2) The Ninemile Wildland Training Center (located outside Missoula, MT) provides training on the use of non-motorized tools and packstock foragency employees and volunteers. See: www. __ </a:t>
            </a:r>
          </a:p>
          <a:p>
            <a:pPr eaLnBrk="1" hangingPunct="1"/>
            <a:r>
              <a:rPr lang="en-US" altLang="en-US">
                <a:latin typeface="Arial" panose="020B0604020202020204" pitchFamily="34" charset="0"/>
              </a:rPr>
              <a:t>3)Volunteers for Outdoor Colorado, Stanislaus Wilderness Volunteers, Student Conservation Association, etc. see the Volunteers and Partners Toolbox at: www.wilderness.net/toolboxes/.</a:t>
            </a:r>
          </a:p>
          <a:p>
            <a:pPr eaLnBrk="1" hangingPunct="1"/>
            <a:r>
              <a:rPr lang="en-US" altLang="en-US">
                <a:latin typeface="Arial" panose="020B0604020202020204" pitchFamily="34" charset="0"/>
              </a:rPr>
              <a:t>4) A common solution to lack of skills is to bring in a qualified detailer to help accomplish the project and also train local crews and/or volunteers. See your agency rep. for contact information.</a:t>
            </a:r>
          </a:p>
          <a:p>
            <a:pPr eaLnBrk="1" hangingPunct="1"/>
            <a:r>
              <a:rPr lang="en-US" altLang="en-US">
                <a:latin typeface="Arial" panose="020B0604020202020204" pitchFamily="34" charset="0"/>
              </a:rPr>
              <a:t>5) Tools can be purchased, borrowed, and maintained. The Primitive/Traditional Skills Toolbox contains more information at: www.wilderness.net/toolboxes/.</a:t>
            </a:r>
          </a:p>
          <a:p>
            <a:pPr eaLnBrk="1" hangingPunct="1"/>
            <a:r>
              <a:rPr lang="en-US" altLang="en-US">
                <a:latin typeface="Arial" panose="020B0604020202020204" pitchFamily="34" charset="0"/>
              </a:rPr>
              <a:t>6) The use of tools on public lands is supported by testing and development work performed by the Missoula Technology Development Center. Access publications and on-line resources at: www. ______</a:t>
            </a:r>
          </a:p>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8CA96C11-33BD-4A5F-8779-136270DAA0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4D2C0886-775F-411A-8422-437F3F7F2878}" type="slidenum">
              <a:rPr lang="en-US" altLang="en-US">
                <a:latin typeface="Arial" panose="020B0604020202020204" pitchFamily="34" charset="0"/>
              </a:rPr>
              <a:pPr eaLnBrk="1" hangingPunct="1"/>
              <a:t>15</a:t>
            </a:fld>
            <a:endParaRPr lang="en-US" altLang="en-US">
              <a:latin typeface="Arial" panose="020B0604020202020204" pitchFamily="34" charset="0"/>
            </a:endParaRPr>
          </a:p>
        </p:txBody>
      </p:sp>
      <p:sp>
        <p:nvSpPr>
          <p:cNvPr id="40963" name="Rectangle 2">
            <a:extLst>
              <a:ext uri="{FF2B5EF4-FFF2-40B4-BE49-F238E27FC236}">
                <a16:creationId xmlns:a16="http://schemas.microsoft.com/office/drawing/2014/main" id="{1339A070-CA1F-4FC7-B02A-E2EABAAE0A68}"/>
              </a:ext>
            </a:extLst>
          </p:cNvPr>
          <p:cNvSpPr>
            <a:spLocks noRot="1" noChangeArrowheads="1" noTextEdit="1"/>
          </p:cNvSpPr>
          <p:nvPr>
            <p:ph type="sldImg"/>
          </p:nvPr>
        </p:nvSpPr>
        <p:spPr>
          <a:xfrm>
            <a:off x="1181100" y="696913"/>
            <a:ext cx="4641850" cy="3481387"/>
          </a:xfrm>
          <a:ln/>
        </p:spPr>
      </p:sp>
      <p:sp>
        <p:nvSpPr>
          <p:cNvPr id="40964" name="Rectangle 3">
            <a:extLst>
              <a:ext uri="{FF2B5EF4-FFF2-40B4-BE49-F238E27FC236}">
                <a16:creationId xmlns:a16="http://schemas.microsoft.com/office/drawing/2014/main" id="{654DBC6C-6B80-4970-A492-6CF43EEA4F13}"/>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Agencies provide training and some require certification some tools (i.e. cross-cut saw). Trainers can be found in all agencies and regions or states.</a:t>
            </a:r>
          </a:p>
          <a:p>
            <a:pPr eaLnBrk="1" hangingPunct="1"/>
            <a:r>
              <a:rPr lang="en-US" altLang="en-US">
                <a:latin typeface="Arial" panose="020B0604020202020204" pitchFamily="34" charset="0"/>
              </a:rPr>
              <a:t>2) The Ninemile Wildland Training Center (located outside Missoula, MT) provides training on the use of non-motorized tools and packstock for agency employees and volunteers. See: www. __ </a:t>
            </a:r>
          </a:p>
          <a:p>
            <a:pPr eaLnBrk="1" hangingPunct="1"/>
            <a:r>
              <a:rPr lang="en-US" altLang="en-US">
                <a:latin typeface="Arial" panose="020B0604020202020204" pitchFamily="34" charset="0"/>
              </a:rPr>
              <a:t>3)Volunteers for Outdoor Colorado, Stanislaus Wilderness Volunteers, Student Conservation Association, etc. see the Volunteers and Partners Toolbox at: www.wilderness.net/toolboxes/.</a:t>
            </a:r>
          </a:p>
          <a:p>
            <a:pPr eaLnBrk="1" hangingPunct="1"/>
            <a:r>
              <a:rPr lang="en-US" altLang="en-US">
                <a:latin typeface="Arial" panose="020B0604020202020204" pitchFamily="34" charset="0"/>
              </a:rPr>
              <a:t>4) A common solution to lack of skills is to bring in a qualified detailer to help accomplish the project and also train local crews and/or volunteers. See your agency rep. for contact information.</a:t>
            </a:r>
          </a:p>
          <a:p>
            <a:pPr eaLnBrk="1" hangingPunct="1"/>
            <a:r>
              <a:rPr lang="en-US" altLang="en-US">
                <a:latin typeface="Arial" panose="020B0604020202020204" pitchFamily="34" charset="0"/>
              </a:rPr>
              <a:t>5) Tools can be purchased, borrowed, and maintained. The Primitive/Traditional Skills Toolbox contains more information at: www.wilderness.net/toolboxes/.</a:t>
            </a:r>
          </a:p>
          <a:p>
            <a:pPr eaLnBrk="1" hangingPunct="1"/>
            <a:r>
              <a:rPr lang="en-US" altLang="en-US">
                <a:latin typeface="Arial" panose="020B0604020202020204" pitchFamily="34" charset="0"/>
              </a:rPr>
              <a:t>6) The use of tools on public lands is supported by testing and development work performed by the Missoula Technology Development Center. Access publications and on-line resources at: www. ______</a:t>
            </a:r>
          </a:p>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E389E385-864B-4313-BAA7-B5662540FB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4C3A4A0E-6AC0-45FF-844E-8A1CC01CEBE2}" type="slidenum">
              <a:rPr lang="en-US" altLang="en-US">
                <a:latin typeface="Arial" panose="020B0604020202020204" pitchFamily="34" charset="0"/>
              </a:rPr>
              <a:pPr eaLnBrk="1" hangingPunct="1"/>
              <a:t>16</a:t>
            </a:fld>
            <a:endParaRPr lang="en-US" altLang="en-US">
              <a:latin typeface="Arial" panose="020B0604020202020204" pitchFamily="34" charset="0"/>
            </a:endParaRPr>
          </a:p>
        </p:txBody>
      </p:sp>
      <p:sp>
        <p:nvSpPr>
          <p:cNvPr id="41987" name="Rectangle 2">
            <a:extLst>
              <a:ext uri="{FF2B5EF4-FFF2-40B4-BE49-F238E27FC236}">
                <a16:creationId xmlns:a16="http://schemas.microsoft.com/office/drawing/2014/main" id="{3D90DB0D-8CFC-4FC3-A7CF-DCA2885E13EB}"/>
              </a:ext>
            </a:extLst>
          </p:cNvPr>
          <p:cNvSpPr>
            <a:spLocks noRot="1" noChangeArrowheads="1" noTextEdit="1"/>
          </p:cNvSpPr>
          <p:nvPr>
            <p:ph type="sldImg"/>
          </p:nvPr>
        </p:nvSpPr>
        <p:spPr>
          <a:xfrm>
            <a:off x="1181100" y="696913"/>
            <a:ext cx="4641850" cy="3481387"/>
          </a:xfrm>
          <a:ln/>
        </p:spPr>
      </p:sp>
      <p:sp>
        <p:nvSpPr>
          <p:cNvPr id="41988" name="Rectangle 3">
            <a:extLst>
              <a:ext uri="{FF2B5EF4-FFF2-40B4-BE49-F238E27FC236}">
                <a16:creationId xmlns:a16="http://schemas.microsoft.com/office/drawing/2014/main" id="{A116908A-518B-4014-A959-AEDEF4996F10}"/>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Agencies provide training and some require certification some tools (i.e. cross-cut saw). Trainers can be found in all agencies and regions or states.</a:t>
            </a:r>
          </a:p>
          <a:p>
            <a:pPr eaLnBrk="1" hangingPunct="1"/>
            <a:r>
              <a:rPr lang="en-US" altLang="en-US">
                <a:latin typeface="Arial" panose="020B0604020202020204" pitchFamily="34" charset="0"/>
              </a:rPr>
              <a:t>2) The Ninemile Wildland Training Center (located outside Missoula, MT) provides training on the use of non-motorized tools and packstock for agency employees and volunteers. See: www. __ </a:t>
            </a:r>
          </a:p>
          <a:p>
            <a:pPr eaLnBrk="1" hangingPunct="1"/>
            <a:r>
              <a:rPr lang="en-US" altLang="en-US">
                <a:latin typeface="Arial" panose="020B0604020202020204" pitchFamily="34" charset="0"/>
              </a:rPr>
              <a:t>3)Volunteers for Outdoor Colorado, Stanislaus Wilderness Volunteers, Student Conservation Association, etc. see the Volunteers and Partners Toolbox at: www.wilderness.net/toolboxes/.</a:t>
            </a:r>
          </a:p>
          <a:p>
            <a:pPr eaLnBrk="1" hangingPunct="1"/>
            <a:r>
              <a:rPr lang="en-US" altLang="en-US">
                <a:latin typeface="Arial" panose="020B0604020202020204" pitchFamily="34" charset="0"/>
              </a:rPr>
              <a:t>4) A common solution to lack of skills is to bring in a qualified detailer to help accomplish the project and also train local crews and/or volunteers. See your agency rep. for contact information.</a:t>
            </a:r>
          </a:p>
          <a:p>
            <a:pPr eaLnBrk="1" hangingPunct="1"/>
            <a:r>
              <a:rPr lang="en-US" altLang="en-US">
                <a:latin typeface="Arial" panose="020B0604020202020204" pitchFamily="34" charset="0"/>
              </a:rPr>
              <a:t>5) Tools can be purchased, borrowed, and maintained. The Primitive/Traditional Skills Toolbox contains more information at: www.wilderness.net/toolboxes/.</a:t>
            </a:r>
          </a:p>
          <a:p>
            <a:pPr eaLnBrk="1" hangingPunct="1"/>
            <a:r>
              <a:rPr lang="en-US" altLang="en-US">
                <a:latin typeface="Arial" panose="020B0604020202020204" pitchFamily="34" charset="0"/>
              </a:rPr>
              <a:t>6) The use of tools on public lands is supported by testing and development work performed by the Missoula Technology Development Center. Access publications and on-line resources at: </a:t>
            </a:r>
            <a:r>
              <a:rPr lang="en-US" altLang="en-US" u="sng">
                <a:latin typeface="Arial" panose="020B0604020202020204" pitchFamily="34" charset="0"/>
              </a:rPr>
              <a:t>http://fsweb.mtdc.wo.fs.fed.us/programs/rec/index.htm</a:t>
            </a:r>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10E7CE8A-9FC0-48D3-A0F8-516C701E39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84389361-B3F8-4A8F-88A3-66A68277B4FA}" type="slidenum">
              <a:rPr lang="en-US" altLang="en-US">
                <a:latin typeface="Arial" panose="020B0604020202020204" pitchFamily="34" charset="0"/>
              </a:rPr>
              <a:pPr eaLnBrk="1" hangingPunct="1"/>
              <a:t>17</a:t>
            </a:fld>
            <a:endParaRPr lang="en-US" altLang="en-US">
              <a:latin typeface="Arial" panose="020B0604020202020204" pitchFamily="34" charset="0"/>
            </a:endParaRPr>
          </a:p>
        </p:txBody>
      </p:sp>
      <p:sp>
        <p:nvSpPr>
          <p:cNvPr id="43011" name="Rectangle 2">
            <a:extLst>
              <a:ext uri="{FF2B5EF4-FFF2-40B4-BE49-F238E27FC236}">
                <a16:creationId xmlns:a16="http://schemas.microsoft.com/office/drawing/2014/main" id="{21CC5FEB-4892-48C9-B66B-6292CBF93BC1}"/>
              </a:ext>
            </a:extLst>
          </p:cNvPr>
          <p:cNvSpPr>
            <a:spLocks noRot="1" noChangeArrowheads="1" noTextEdit="1"/>
          </p:cNvSpPr>
          <p:nvPr>
            <p:ph type="sldImg"/>
          </p:nvPr>
        </p:nvSpPr>
        <p:spPr>
          <a:xfrm>
            <a:off x="1181100" y="696913"/>
            <a:ext cx="4641850" cy="3481387"/>
          </a:xfrm>
          <a:ln/>
        </p:spPr>
      </p:sp>
      <p:sp>
        <p:nvSpPr>
          <p:cNvPr id="43012" name="Rectangle 3">
            <a:extLst>
              <a:ext uri="{FF2B5EF4-FFF2-40B4-BE49-F238E27FC236}">
                <a16:creationId xmlns:a16="http://schemas.microsoft.com/office/drawing/2014/main" id="{D9E9213F-08F5-4C3F-B879-ACCB4CD87CB4}"/>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Source: Ian Barlow and Susan Jenkins, Nez Perce NF and local wilderness contacts.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0C5E3332-5FD3-4C09-9D52-94174BA2BCD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65D8C4E7-D246-43DB-A4E5-986309B31194}" type="slidenum">
              <a:rPr lang="en-US" altLang="en-US">
                <a:latin typeface="Arial" panose="020B0604020202020204" pitchFamily="34" charset="0"/>
              </a:rPr>
              <a:pPr eaLnBrk="1" hangingPunct="1"/>
              <a:t>18</a:t>
            </a:fld>
            <a:endParaRPr lang="en-US" altLang="en-US">
              <a:latin typeface="Arial" panose="020B0604020202020204" pitchFamily="34" charset="0"/>
            </a:endParaRPr>
          </a:p>
        </p:txBody>
      </p:sp>
      <p:sp>
        <p:nvSpPr>
          <p:cNvPr id="44035" name="Rectangle 2">
            <a:extLst>
              <a:ext uri="{FF2B5EF4-FFF2-40B4-BE49-F238E27FC236}">
                <a16:creationId xmlns:a16="http://schemas.microsoft.com/office/drawing/2014/main" id="{73495EF8-AC40-42CC-8F10-1BB97A6C55B1}"/>
              </a:ext>
            </a:extLst>
          </p:cNvPr>
          <p:cNvSpPr>
            <a:spLocks noRot="1" noChangeArrowheads="1" noTextEdit="1"/>
          </p:cNvSpPr>
          <p:nvPr>
            <p:ph type="sldImg"/>
          </p:nvPr>
        </p:nvSpPr>
        <p:spPr>
          <a:xfrm>
            <a:off x="1181100" y="696913"/>
            <a:ext cx="4641850" cy="3481387"/>
          </a:xfrm>
          <a:ln/>
        </p:spPr>
      </p:sp>
      <p:sp>
        <p:nvSpPr>
          <p:cNvPr id="44036" name="Rectangle 3">
            <a:extLst>
              <a:ext uri="{FF2B5EF4-FFF2-40B4-BE49-F238E27FC236}">
                <a16:creationId xmlns:a16="http://schemas.microsoft.com/office/drawing/2014/main" id="{C4C2F631-E0F6-42FA-824B-C13E1C63BD88}"/>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Source: Ian Barlow and Susan Jenkins, Nez Perce NF and local wilderness contacts.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4BBA5A0C-EEE2-4597-919E-B707B185BA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6D504092-3C33-4DB2-BC9E-EE26979447B3}" type="slidenum">
              <a:rPr lang="en-US" altLang="en-US">
                <a:latin typeface="Arial" panose="020B0604020202020204" pitchFamily="34" charset="0"/>
              </a:rPr>
              <a:pPr eaLnBrk="1" hangingPunct="1"/>
              <a:t>19</a:t>
            </a:fld>
            <a:endParaRPr lang="en-US" altLang="en-US">
              <a:latin typeface="Arial" panose="020B0604020202020204" pitchFamily="34" charset="0"/>
            </a:endParaRPr>
          </a:p>
        </p:txBody>
      </p:sp>
      <p:sp>
        <p:nvSpPr>
          <p:cNvPr id="45059" name="Rectangle 2">
            <a:extLst>
              <a:ext uri="{FF2B5EF4-FFF2-40B4-BE49-F238E27FC236}">
                <a16:creationId xmlns:a16="http://schemas.microsoft.com/office/drawing/2014/main" id="{91736FC4-5D48-4BFB-9F63-7BBB618B09E4}"/>
              </a:ext>
            </a:extLst>
          </p:cNvPr>
          <p:cNvSpPr>
            <a:spLocks noRot="1" noChangeArrowheads="1" noTextEdit="1"/>
          </p:cNvSpPr>
          <p:nvPr>
            <p:ph type="sldImg"/>
          </p:nvPr>
        </p:nvSpPr>
        <p:spPr>
          <a:xfrm>
            <a:off x="1181100" y="696913"/>
            <a:ext cx="4641850" cy="3481387"/>
          </a:xfrm>
          <a:ln/>
        </p:spPr>
      </p:sp>
      <p:sp>
        <p:nvSpPr>
          <p:cNvPr id="45060" name="Rectangle 3">
            <a:extLst>
              <a:ext uri="{FF2B5EF4-FFF2-40B4-BE49-F238E27FC236}">
                <a16:creationId xmlns:a16="http://schemas.microsoft.com/office/drawing/2014/main" id="{812676C2-4751-43A9-BCFC-8B48F15A7991}"/>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Source: Ian Barlow and Susan Jenkins, Nez Perce NF and local wilderness contacts.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8D5875A7-7B89-4EA6-9675-84C851BC61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E6E31EF9-1669-4D10-B3F5-785FCE10412A}" type="slidenum">
              <a:rPr lang="en-US" altLang="en-US">
                <a:latin typeface="Arial" panose="020B0604020202020204" pitchFamily="34" charset="0"/>
              </a:rPr>
              <a:pPr eaLnBrk="1" hangingPunct="1"/>
              <a:t>20</a:t>
            </a:fld>
            <a:endParaRPr lang="en-US" altLang="en-US">
              <a:latin typeface="Arial" panose="020B0604020202020204" pitchFamily="34" charset="0"/>
            </a:endParaRPr>
          </a:p>
        </p:txBody>
      </p:sp>
      <p:sp>
        <p:nvSpPr>
          <p:cNvPr id="46083" name="Rectangle 2">
            <a:extLst>
              <a:ext uri="{FF2B5EF4-FFF2-40B4-BE49-F238E27FC236}">
                <a16:creationId xmlns:a16="http://schemas.microsoft.com/office/drawing/2014/main" id="{94DBE9A0-09FE-4905-BE75-DF2FB5C2EFA9}"/>
              </a:ext>
            </a:extLst>
          </p:cNvPr>
          <p:cNvSpPr>
            <a:spLocks noRot="1" noChangeArrowheads="1" noTextEdit="1"/>
          </p:cNvSpPr>
          <p:nvPr>
            <p:ph type="sldImg"/>
          </p:nvPr>
        </p:nvSpPr>
        <p:spPr>
          <a:xfrm>
            <a:off x="1181100" y="696913"/>
            <a:ext cx="4641850" cy="3481387"/>
          </a:xfrm>
          <a:ln/>
        </p:spPr>
      </p:sp>
      <p:sp>
        <p:nvSpPr>
          <p:cNvPr id="46084" name="Rectangle 3">
            <a:extLst>
              <a:ext uri="{FF2B5EF4-FFF2-40B4-BE49-F238E27FC236}">
                <a16:creationId xmlns:a16="http://schemas.microsoft.com/office/drawing/2014/main" id="{245CEDA9-6E72-4328-95C7-C332B84251CC}"/>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Source: Ian Barlow and Susan Jenkins, Nez Perce NF and BWCAW wilderness managers.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8E4E8CD-28C7-4CFD-A60C-CE30E207160F}"/>
              </a:ext>
            </a:extLst>
          </p:cNvPr>
          <p:cNvSpPr>
            <a:spLocks noRot="1" noChangeArrowheads="1" noTextEdit="1"/>
          </p:cNvSpPr>
          <p:nvPr>
            <p:ph type="sldImg"/>
          </p:nvPr>
        </p:nvSpPr>
        <p:spPr>
          <a:ln/>
        </p:spPr>
      </p:sp>
      <p:sp>
        <p:nvSpPr>
          <p:cNvPr id="28675" name="Rectangle 3">
            <a:extLst>
              <a:ext uri="{FF2B5EF4-FFF2-40B4-BE49-F238E27FC236}">
                <a16:creationId xmlns:a16="http://schemas.microsoft.com/office/drawing/2014/main" id="{A779E852-DF9A-409F-8BDA-6B3D69FF15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F6EB6C48-CC81-4503-8AF1-4D85D0E02555}"/>
              </a:ext>
            </a:extLst>
          </p:cNvPr>
          <p:cNvSpPr>
            <a:spLocks noRot="1" noChangeArrowheads="1" noTextEdit="1"/>
          </p:cNvSpPr>
          <p:nvPr>
            <p:ph type="sldImg"/>
          </p:nvPr>
        </p:nvSpPr>
        <p:spPr>
          <a:ln/>
        </p:spPr>
      </p:sp>
      <p:sp>
        <p:nvSpPr>
          <p:cNvPr id="47107" name="Rectangle 3">
            <a:extLst>
              <a:ext uri="{FF2B5EF4-FFF2-40B4-BE49-F238E27FC236}">
                <a16:creationId xmlns:a16="http://schemas.microsoft.com/office/drawing/2014/main" id="{07201E60-D24D-42B1-BE50-FEC686280B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22A82979-8295-4CE7-B047-5F9F9B051043}"/>
              </a:ext>
            </a:extLst>
          </p:cNvPr>
          <p:cNvSpPr>
            <a:spLocks noRot="1" noChangeArrowheads="1" noTextEdit="1"/>
          </p:cNvSpPr>
          <p:nvPr>
            <p:ph type="sldImg"/>
          </p:nvPr>
        </p:nvSpPr>
        <p:spPr>
          <a:ln/>
        </p:spPr>
      </p:sp>
      <p:sp>
        <p:nvSpPr>
          <p:cNvPr id="48131" name="Rectangle 3">
            <a:extLst>
              <a:ext uri="{FF2B5EF4-FFF2-40B4-BE49-F238E27FC236}">
                <a16:creationId xmlns:a16="http://schemas.microsoft.com/office/drawing/2014/main" id="{73BF98D4-FBD4-4DFE-B273-C64150D3FF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EFD66C4A-7C3F-48DA-93C7-70C1CEB12409}"/>
              </a:ext>
            </a:extLst>
          </p:cNvPr>
          <p:cNvSpPr>
            <a:spLocks noRot="1" noChangeArrowheads="1" noTextEdit="1"/>
          </p:cNvSpPr>
          <p:nvPr>
            <p:ph type="sldImg"/>
          </p:nvPr>
        </p:nvSpPr>
        <p:spPr>
          <a:ln/>
        </p:spPr>
      </p:sp>
      <p:sp>
        <p:nvSpPr>
          <p:cNvPr id="49155" name="Rectangle 3">
            <a:extLst>
              <a:ext uri="{FF2B5EF4-FFF2-40B4-BE49-F238E27FC236}">
                <a16:creationId xmlns:a16="http://schemas.microsoft.com/office/drawing/2014/main" id="{B2A6523A-78FC-4A76-8D00-7ADCC259E6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FA37C799-21A2-45FD-B75A-8A59167493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9EA204C2-D1A1-4B2C-8181-C46C1F721219}" type="slidenum">
              <a:rPr lang="en-US" altLang="en-US">
                <a:latin typeface="Arial" panose="020B0604020202020204" pitchFamily="34" charset="0"/>
              </a:rPr>
              <a:pPr eaLnBrk="1" hangingPunct="1"/>
              <a:t>24</a:t>
            </a:fld>
            <a:endParaRPr lang="en-US" altLang="en-US">
              <a:latin typeface="Arial" panose="020B0604020202020204" pitchFamily="34" charset="0"/>
            </a:endParaRPr>
          </a:p>
        </p:txBody>
      </p:sp>
      <p:sp>
        <p:nvSpPr>
          <p:cNvPr id="50179" name="Rectangle 2">
            <a:extLst>
              <a:ext uri="{FF2B5EF4-FFF2-40B4-BE49-F238E27FC236}">
                <a16:creationId xmlns:a16="http://schemas.microsoft.com/office/drawing/2014/main" id="{9A65CD41-69A4-4810-BABF-81DB0634AC9D}"/>
              </a:ext>
            </a:extLst>
          </p:cNvPr>
          <p:cNvSpPr>
            <a:spLocks noRot="1" noChangeArrowheads="1" noTextEdit="1"/>
          </p:cNvSpPr>
          <p:nvPr>
            <p:ph type="sldImg"/>
          </p:nvPr>
        </p:nvSpPr>
        <p:spPr>
          <a:ln/>
        </p:spPr>
      </p:sp>
      <p:sp>
        <p:nvSpPr>
          <p:cNvPr id="50180" name="Rectangle 3">
            <a:extLst>
              <a:ext uri="{FF2B5EF4-FFF2-40B4-BE49-F238E27FC236}">
                <a16:creationId xmlns:a16="http://schemas.microsoft.com/office/drawing/2014/main" id="{3F35B62B-4894-4398-AC80-4AB4D0F680B6}"/>
              </a:ext>
            </a:extLst>
          </p:cNvPr>
          <p:cNvSpPr>
            <a:spLocks noGrp="1" noChangeArrowheads="1"/>
          </p:cNvSpPr>
          <p:nvPr>
            <p:ph type="body" idx="1"/>
          </p:nvPr>
        </p:nvSpPr>
        <p:spPr>
          <a:xfrm>
            <a:off x="933450" y="4411663"/>
            <a:ext cx="513715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09" tIns="45805" rIns="91609" bIns="45805"/>
          <a:lstStyle/>
          <a:p>
            <a:pPr eaLnBrk="1" hangingPunct="1"/>
            <a:r>
              <a:rPr lang="en-US" altLang="en-US">
                <a:latin typeface="Arial" panose="020B0604020202020204" pitchFamily="34" charset="0"/>
              </a:rPr>
              <a:t>End slide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2D290D3-2F61-4ADF-880F-608854F1F7D1}"/>
              </a:ext>
            </a:extLst>
          </p:cNvPr>
          <p:cNvSpPr>
            <a:spLocks noRot="1" noChangeArrowheads="1" noTextEdit="1"/>
          </p:cNvSpPr>
          <p:nvPr>
            <p:ph type="sldImg"/>
          </p:nvPr>
        </p:nvSpPr>
        <p:spPr>
          <a:ln/>
        </p:spPr>
      </p:sp>
      <p:sp>
        <p:nvSpPr>
          <p:cNvPr id="29699" name="Rectangle 3">
            <a:extLst>
              <a:ext uri="{FF2B5EF4-FFF2-40B4-BE49-F238E27FC236}">
                <a16:creationId xmlns:a16="http://schemas.microsoft.com/office/drawing/2014/main" id="{BBA79B28-6424-4C91-95D1-AAE57A95A9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439CD1F-A0AF-4FAC-B41A-DFDDDFC018A9}"/>
              </a:ext>
            </a:extLst>
          </p:cNvPr>
          <p:cNvSpPr>
            <a:spLocks noRot="1" noChangeArrowheads="1" noTextEdit="1"/>
          </p:cNvSpPr>
          <p:nvPr>
            <p:ph type="sldImg"/>
          </p:nvPr>
        </p:nvSpPr>
        <p:spPr>
          <a:ln/>
        </p:spPr>
      </p:sp>
      <p:sp>
        <p:nvSpPr>
          <p:cNvPr id="30723" name="Rectangle 3">
            <a:extLst>
              <a:ext uri="{FF2B5EF4-FFF2-40B4-BE49-F238E27FC236}">
                <a16:creationId xmlns:a16="http://schemas.microsoft.com/office/drawing/2014/main" id="{E373D6A1-CE91-4424-8C6B-8C28D872A3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BC70281-68BC-48B1-849D-BC5FCD3C9078}"/>
              </a:ext>
            </a:extLst>
          </p:cNvPr>
          <p:cNvSpPr>
            <a:spLocks noRot="1" noChangeArrowheads="1" noTextEdit="1"/>
          </p:cNvSpPr>
          <p:nvPr>
            <p:ph type="sldImg"/>
          </p:nvPr>
        </p:nvSpPr>
        <p:spPr>
          <a:ln/>
        </p:spPr>
      </p:sp>
      <p:sp>
        <p:nvSpPr>
          <p:cNvPr id="31747" name="Rectangle 3">
            <a:extLst>
              <a:ext uri="{FF2B5EF4-FFF2-40B4-BE49-F238E27FC236}">
                <a16:creationId xmlns:a16="http://schemas.microsoft.com/office/drawing/2014/main" id="{7F38E111-42A0-493B-8FC7-D0F9D05A8E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903525BF-519E-44A1-938C-954E9641784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6E089DC-B100-44AF-8BB2-2933567499ED}" type="slidenum">
              <a:rPr lang="en-US" altLang="en-US">
                <a:latin typeface="Arial" panose="020B0604020202020204" pitchFamily="34" charset="0"/>
              </a:rPr>
              <a:pPr eaLnBrk="1" hangingPunct="1"/>
              <a:t>7</a:t>
            </a:fld>
            <a:endParaRPr lang="en-US" altLang="en-US">
              <a:latin typeface="Arial" panose="020B0604020202020204" pitchFamily="34" charset="0"/>
            </a:endParaRPr>
          </a:p>
        </p:txBody>
      </p:sp>
      <p:sp>
        <p:nvSpPr>
          <p:cNvPr id="32771" name="Rectangle 2">
            <a:extLst>
              <a:ext uri="{FF2B5EF4-FFF2-40B4-BE49-F238E27FC236}">
                <a16:creationId xmlns:a16="http://schemas.microsoft.com/office/drawing/2014/main" id="{675DB415-A2F9-4812-B0C1-4F23C7AFC890}"/>
              </a:ext>
            </a:extLst>
          </p:cNvPr>
          <p:cNvSpPr>
            <a:spLocks noRot="1" noChangeArrowheads="1" noTextEdit="1"/>
          </p:cNvSpPr>
          <p:nvPr>
            <p:ph type="sldImg"/>
          </p:nvPr>
        </p:nvSpPr>
        <p:spPr>
          <a:xfrm>
            <a:off x="1181100" y="696913"/>
            <a:ext cx="4641850" cy="3481387"/>
          </a:xfrm>
          <a:ln/>
        </p:spPr>
      </p:sp>
      <p:sp>
        <p:nvSpPr>
          <p:cNvPr id="32772" name="Rectangle 3">
            <a:extLst>
              <a:ext uri="{FF2B5EF4-FFF2-40B4-BE49-F238E27FC236}">
                <a16:creationId xmlns:a16="http://schemas.microsoft.com/office/drawing/2014/main" id="{6D6A0A8A-3728-49E1-A24F-11B83BC0952E}"/>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Recent data from FS safety records for the Northern, Rocky Mtn, and Pacific Northwest Regions:</a:t>
            </a:r>
          </a:p>
          <a:p>
            <a:pPr eaLnBrk="1" hangingPunct="1"/>
            <a:r>
              <a:rPr lang="en-US" altLang="en-US">
                <a:latin typeface="Arial" panose="020B0604020202020204" pitchFamily="34" charset="0"/>
              </a:rPr>
              <a:t>2001 – 2004</a:t>
            </a:r>
          </a:p>
          <a:p>
            <a:pPr eaLnBrk="1" hangingPunct="1"/>
            <a:r>
              <a:rPr lang="en-US" altLang="en-US">
                <a:latin typeface="Arial" panose="020B0604020202020204" pitchFamily="34" charset="0"/>
              </a:rPr>
              <a:t>	 Accidents with chainsaws = 49, Accidents using cross-cut saw = 3</a:t>
            </a:r>
          </a:p>
          <a:p>
            <a:pPr eaLnBrk="1" hangingPunct="1"/>
            <a:r>
              <a:rPr lang="en-US" altLang="en-US">
                <a:latin typeface="Arial" panose="020B0604020202020204" pitchFamily="34" charset="0"/>
              </a:rPr>
              <a:t> 	Accidents with power rock drills = 7,Accidents with hand drilling = 1</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AB57E995-A0E3-4FA6-A6C7-A18119BA10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7646E269-76A2-495B-B4FF-6AF46C70951C}" type="slidenum">
              <a:rPr lang="en-US" altLang="en-US">
                <a:latin typeface="Arial" panose="020B0604020202020204" pitchFamily="34" charset="0"/>
              </a:rPr>
              <a:pPr eaLnBrk="1" hangingPunct="1"/>
              <a:t>8</a:t>
            </a:fld>
            <a:endParaRPr lang="en-US" altLang="en-US">
              <a:latin typeface="Arial" panose="020B0604020202020204" pitchFamily="34" charset="0"/>
            </a:endParaRPr>
          </a:p>
        </p:txBody>
      </p:sp>
      <p:sp>
        <p:nvSpPr>
          <p:cNvPr id="33795" name="Rectangle 2">
            <a:extLst>
              <a:ext uri="{FF2B5EF4-FFF2-40B4-BE49-F238E27FC236}">
                <a16:creationId xmlns:a16="http://schemas.microsoft.com/office/drawing/2014/main" id="{4375CFBE-98E6-419C-BBFD-C04167905EC8}"/>
              </a:ext>
            </a:extLst>
          </p:cNvPr>
          <p:cNvSpPr>
            <a:spLocks noRot="1" noChangeArrowheads="1" noTextEdit="1"/>
          </p:cNvSpPr>
          <p:nvPr>
            <p:ph type="sldImg"/>
          </p:nvPr>
        </p:nvSpPr>
        <p:spPr>
          <a:xfrm>
            <a:off x="1181100" y="696913"/>
            <a:ext cx="4641850" cy="3481387"/>
          </a:xfrm>
          <a:ln/>
        </p:spPr>
      </p:sp>
      <p:sp>
        <p:nvSpPr>
          <p:cNvPr id="33796" name="Rectangle 3">
            <a:extLst>
              <a:ext uri="{FF2B5EF4-FFF2-40B4-BE49-F238E27FC236}">
                <a16:creationId xmlns:a16="http://schemas.microsoft.com/office/drawing/2014/main" id="{4F07EE81-D156-43A0-833D-C79FF1FEE60B}"/>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the real world the insurance industry calculates the rates based on the probability of an accident and the resulting costs.</a:t>
            </a:r>
          </a:p>
          <a:p>
            <a:pPr eaLnBrk="1" hangingPunct="1"/>
            <a:r>
              <a:rPr lang="en-US" altLang="en-US">
                <a:latin typeface="Arial" panose="020B0604020202020204" pitchFamily="34" charset="0"/>
              </a:rPr>
              <a:t>For most projects, approval to use motorized equipment requires an analysis and approval process that can be time consuming.</a:t>
            </a:r>
          </a:p>
          <a:p>
            <a:pPr eaLnBrk="1" hangingPunct="1"/>
            <a:r>
              <a:rPr lang="en-US" altLang="en-US">
                <a:latin typeface="Arial" panose="020B0604020202020204" pitchFamily="34" charset="0"/>
              </a:rPr>
              <a:t>The cost of procuring motorized equipment is far higher than for non-motorized tools.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6E78C166-5E50-46E9-9202-AA5C408EB84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0496BF93-C906-4E54-8D5E-7EE87EADAC74}" type="slidenum">
              <a:rPr lang="en-US" altLang="en-US">
                <a:latin typeface="Arial" panose="020B0604020202020204" pitchFamily="34" charset="0"/>
              </a:rPr>
              <a:pPr eaLnBrk="1" hangingPunct="1"/>
              <a:t>9</a:t>
            </a:fld>
            <a:endParaRPr lang="en-US" altLang="en-US">
              <a:latin typeface="Arial" panose="020B0604020202020204" pitchFamily="34" charset="0"/>
            </a:endParaRPr>
          </a:p>
        </p:txBody>
      </p:sp>
      <p:sp>
        <p:nvSpPr>
          <p:cNvPr id="34819" name="Rectangle 2">
            <a:extLst>
              <a:ext uri="{FF2B5EF4-FFF2-40B4-BE49-F238E27FC236}">
                <a16:creationId xmlns:a16="http://schemas.microsoft.com/office/drawing/2014/main" id="{13574029-22C8-42BD-8803-F19D68915320}"/>
              </a:ext>
            </a:extLst>
          </p:cNvPr>
          <p:cNvSpPr>
            <a:spLocks noRot="1" noChangeArrowheads="1" noTextEdit="1"/>
          </p:cNvSpPr>
          <p:nvPr>
            <p:ph type="sldImg"/>
          </p:nvPr>
        </p:nvSpPr>
        <p:spPr>
          <a:xfrm>
            <a:off x="1181100" y="696913"/>
            <a:ext cx="4641850" cy="3481387"/>
          </a:xfrm>
          <a:ln/>
        </p:spPr>
      </p:sp>
      <p:sp>
        <p:nvSpPr>
          <p:cNvPr id="34820" name="Rectangle 3">
            <a:extLst>
              <a:ext uri="{FF2B5EF4-FFF2-40B4-BE49-F238E27FC236}">
                <a16:creationId xmlns:a16="http://schemas.microsoft.com/office/drawing/2014/main" id="{988A4E23-6F28-4456-BF94-D08B785D53E6}"/>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work required for most projects entails lots more than just the actual use of the tool. For example, clearing fallen trees from a trail requires a little saw time but the majority of crew time is spent traveling to the project site and moving the cut logs and limbs (swamping). The travel and swamping time will be about the same for each method. There may be some efficiency in saw time but the amount of saw time is a low percentage of the overall project time.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874297B1-B05A-4DA7-B288-1241275D66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Times New Roman" panose="02020603050405020304" pitchFamily="18" charset="0"/>
              </a:defRPr>
            </a:lvl1pPr>
            <a:lvl2pPr marL="742950" indent="-285750" defTabSz="930275" eaLnBrk="0" hangingPunct="0">
              <a:defRPr>
                <a:solidFill>
                  <a:schemeClr val="tx1"/>
                </a:solidFill>
                <a:latin typeface="Times New Roman" panose="02020603050405020304" pitchFamily="18" charset="0"/>
              </a:defRPr>
            </a:lvl2pPr>
            <a:lvl3pPr marL="1143000" indent="-228600" defTabSz="930275" eaLnBrk="0" hangingPunct="0">
              <a:defRPr>
                <a:solidFill>
                  <a:schemeClr val="tx1"/>
                </a:solidFill>
                <a:latin typeface="Times New Roman" panose="02020603050405020304" pitchFamily="18" charset="0"/>
              </a:defRPr>
            </a:lvl3pPr>
            <a:lvl4pPr marL="1600200" indent="-228600" defTabSz="930275" eaLnBrk="0" hangingPunct="0">
              <a:defRPr>
                <a:solidFill>
                  <a:schemeClr val="tx1"/>
                </a:solidFill>
                <a:latin typeface="Times New Roman" panose="02020603050405020304" pitchFamily="18" charset="0"/>
              </a:defRPr>
            </a:lvl4pPr>
            <a:lvl5pPr marL="2057400" indent="-228600" defTabSz="930275" eaLnBrk="0" hangingPunct="0">
              <a:defRPr>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B44249CF-AF4A-46EA-8531-EE0074F3B21C}" type="slidenum">
              <a:rPr lang="en-US" altLang="en-US">
                <a:latin typeface="Arial" panose="020B0604020202020204" pitchFamily="34" charset="0"/>
              </a:rPr>
              <a:pPr eaLnBrk="1" hangingPunct="1"/>
              <a:t>10</a:t>
            </a:fld>
            <a:endParaRPr lang="en-US" altLang="en-US">
              <a:latin typeface="Arial" panose="020B0604020202020204" pitchFamily="34" charset="0"/>
            </a:endParaRPr>
          </a:p>
        </p:txBody>
      </p:sp>
      <p:sp>
        <p:nvSpPr>
          <p:cNvPr id="35843" name="Rectangle 2">
            <a:extLst>
              <a:ext uri="{FF2B5EF4-FFF2-40B4-BE49-F238E27FC236}">
                <a16:creationId xmlns:a16="http://schemas.microsoft.com/office/drawing/2014/main" id="{2EA2317B-9795-4147-8153-31C797ABE1D6}"/>
              </a:ext>
            </a:extLst>
          </p:cNvPr>
          <p:cNvSpPr>
            <a:spLocks noRot="1" noChangeArrowheads="1" noTextEdit="1"/>
          </p:cNvSpPr>
          <p:nvPr>
            <p:ph type="sldImg"/>
          </p:nvPr>
        </p:nvSpPr>
        <p:spPr>
          <a:xfrm>
            <a:off x="1181100" y="696913"/>
            <a:ext cx="4641850" cy="3481387"/>
          </a:xfrm>
          <a:ln/>
        </p:spPr>
      </p:sp>
      <p:sp>
        <p:nvSpPr>
          <p:cNvPr id="35844" name="Rectangle 3">
            <a:extLst>
              <a:ext uri="{FF2B5EF4-FFF2-40B4-BE49-F238E27FC236}">
                <a16:creationId xmlns:a16="http://schemas.microsoft.com/office/drawing/2014/main" id="{95E8B79A-A4A1-42EC-B479-9EB0B103F4FC}"/>
              </a:ext>
            </a:extLst>
          </p:cNvPr>
          <p:cNvSpPr>
            <a:spLocks noGrp="1" noChangeArrowheads="1"/>
          </p:cNvSpPr>
          <p:nvPr>
            <p:ph type="body" idx="1"/>
          </p:nvPr>
        </p:nvSpPr>
        <p:spPr>
          <a:xfrm>
            <a:off x="700088" y="4410075"/>
            <a:ext cx="56038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a:latin typeface="Arial" panose="020B0604020202020204" pitchFamily="34" charset="0"/>
              </a:rPr>
              <a:t>It is often assumed that use of non-motorized tools will require more time in camp, more travel on trails, result in increased wilderness resource impacts or be an unnecessary burden on commercial services providers. This does not have to be the case. Consider:</a:t>
            </a:r>
          </a:p>
          <a:p>
            <a:pPr eaLnBrk="1" hangingPunct="1">
              <a:lnSpc>
                <a:spcPct val="90000"/>
              </a:lnSpc>
            </a:pPr>
            <a:r>
              <a:rPr lang="en-US" altLang="en-US">
                <a:latin typeface="Arial" panose="020B0604020202020204" pitchFamily="34" charset="0"/>
              </a:rPr>
              <a:t>1) As discussed in the previous trail clearing example, the total amount of project time is not totally dependent on the tool used.</a:t>
            </a:r>
          </a:p>
          <a:p>
            <a:pPr eaLnBrk="1" hangingPunct="1">
              <a:lnSpc>
                <a:spcPct val="90000"/>
              </a:lnSpc>
            </a:pPr>
            <a:r>
              <a:rPr lang="en-US" altLang="en-US">
                <a:latin typeface="Arial" panose="020B0604020202020204" pitchFamily="34" charset="0"/>
              </a:rPr>
              <a:t>2) Crews should be using existing campsites and following Leave No Trace practices at all times to minimize impacts.</a:t>
            </a:r>
          </a:p>
          <a:p>
            <a:pPr eaLnBrk="1" hangingPunct="1">
              <a:lnSpc>
                <a:spcPct val="90000"/>
              </a:lnSpc>
            </a:pPr>
            <a:r>
              <a:rPr lang="en-US" altLang="en-US">
                <a:latin typeface="Arial" panose="020B0604020202020204" pitchFamily="34" charset="0"/>
              </a:rPr>
              <a:t>3) If trails are impacted by multiple trips with pack stock to move materials and crews in and out won’t they be impacted by normal visitor use also? If the trail is open for stock use, trail maintenance practices may need to be adjusted to mitigate resource impacts that likely would occur anyhow through normal use and the project can be scheduled to occur during the dry season to reduce effects.</a:t>
            </a:r>
          </a:p>
          <a:p>
            <a:pPr eaLnBrk="1" hangingPunct="1">
              <a:lnSpc>
                <a:spcPct val="90000"/>
              </a:lnSpc>
            </a:pPr>
            <a:r>
              <a:rPr lang="en-US" altLang="en-US">
                <a:latin typeface="Arial" panose="020B0604020202020204" pitchFamily="34" charset="0"/>
              </a:rPr>
              <a:t>4) In the trail clearing example, if the trail remains open while work is in progress, visitors may create new routes by going around areas that are not yet cleared. Resource impact problems can often be solved through temporary trail closures.</a:t>
            </a:r>
          </a:p>
          <a:p>
            <a:pPr eaLnBrk="1" hangingPunct="1">
              <a:lnSpc>
                <a:spcPct val="90000"/>
              </a:lnSpc>
            </a:pPr>
            <a:r>
              <a:rPr lang="en-US" altLang="en-US">
                <a:latin typeface="Arial" panose="020B0604020202020204" pitchFamily="34" charset="0"/>
              </a:rPr>
              <a:t>5) Commercial services (outfitter-guides) may be affected by trails that are not open due to fallen trees or closures, just as they are during fire events. Effects can often be mitigated by temporarily relocating providers to non-affected areas.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1B3A7F0B-531A-4668-95BE-BA63BC0B5B6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20142A-10F0-470B-A0CD-B2B9193AC5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553D006-03C4-4C78-ADA0-1529B8172FB6}"/>
              </a:ext>
            </a:extLst>
          </p:cNvPr>
          <p:cNvSpPr>
            <a:spLocks noGrp="1" noChangeArrowheads="1"/>
          </p:cNvSpPr>
          <p:nvPr>
            <p:ph type="sldNum" sz="quarter" idx="12"/>
          </p:nvPr>
        </p:nvSpPr>
        <p:spPr>
          <a:ln/>
        </p:spPr>
        <p:txBody>
          <a:bodyPr/>
          <a:lstStyle>
            <a:lvl1pPr>
              <a:defRPr/>
            </a:lvl1pPr>
          </a:lstStyle>
          <a:p>
            <a:fld id="{0813151A-1F0F-4C6A-8330-8DF88846E5B6}" type="slidenum">
              <a:rPr lang="en-US" altLang="en-US"/>
              <a:pPr/>
              <a:t>‹#›</a:t>
            </a:fld>
            <a:endParaRPr lang="en-US" altLang="en-US"/>
          </a:p>
        </p:txBody>
      </p:sp>
    </p:spTree>
    <p:extLst>
      <p:ext uri="{BB962C8B-B14F-4D97-AF65-F5344CB8AC3E}">
        <p14:creationId xmlns:p14="http://schemas.microsoft.com/office/powerpoint/2010/main" val="336249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482CB4E-241E-4BE7-88C2-73DE8BB5C72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FA24B3-1C08-4D2C-9310-58FEE9DC62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A0DB34C-8CCB-4101-977C-37BFCC4EF7FD}"/>
              </a:ext>
            </a:extLst>
          </p:cNvPr>
          <p:cNvSpPr>
            <a:spLocks noGrp="1" noChangeArrowheads="1"/>
          </p:cNvSpPr>
          <p:nvPr>
            <p:ph type="sldNum" sz="quarter" idx="12"/>
          </p:nvPr>
        </p:nvSpPr>
        <p:spPr>
          <a:ln/>
        </p:spPr>
        <p:txBody>
          <a:bodyPr/>
          <a:lstStyle>
            <a:lvl1pPr>
              <a:defRPr/>
            </a:lvl1pPr>
          </a:lstStyle>
          <a:p>
            <a:fld id="{361ED871-5585-4817-96F2-16959A000081}" type="slidenum">
              <a:rPr lang="en-US" altLang="en-US"/>
              <a:pPr/>
              <a:t>‹#›</a:t>
            </a:fld>
            <a:endParaRPr lang="en-US" altLang="en-US"/>
          </a:p>
        </p:txBody>
      </p:sp>
    </p:spTree>
    <p:extLst>
      <p:ext uri="{BB962C8B-B14F-4D97-AF65-F5344CB8AC3E}">
        <p14:creationId xmlns:p14="http://schemas.microsoft.com/office/powerpoint/2010/main" val="85635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4E03F0F-E98C-461C-AA3D-EF9381DD5E4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6A0F375-F4FC-45BB-9AD7-769E721271C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B7E20E5-8AD3-404D-B1D6-DB3419B92C17}"/>
              </a:ext>
            </a:extLst>
          </p:cNvPr>
          <p:cNvSpPr>
            <a:spLocks noGrp="1" noChangeArrowheads="1"/>
          </p:cNvSpPr>
          <p:nvPr>
            <p:ph type="sldNum" sz="quarter" idx="12"/>
          </p:nvPr>
        </p:nvSpPr>
        <p:spPr>
          <a:ln/>
        </p:spPr>
        <p:txBody>
          <a:bodyPr/>
          <a:lstStyle>
            <a:lvl1pPr>
              <a:defRPr/>
            </a:lvl1pPr>
          </a:lstStyle>
          <a:p>
            <a:fld id="{D1BC70F0-40D3-4243-9114-C1029F3281C2}" type="slidenum">
              <a:rPr lang="en-US" altLang="en-US"/>
              <a:pPr/>
              <a:t>‹#›</a:t>
            </a:fld>
            <a:endParaRPr lang="en-US" altLang="en-US"/>
          </a:p>
        </p:txBody>
      </p:sp>
    </p:spTree>
    <p:extLst>
      <p:ext uri="{BB962C8B-B14F-4D97-AF65-F5344CB8AC3E}">
        <p14:creationId xmlns:p14="http://schemas.microsoft.com/office/powerpoint/2010/main" val="3952128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81F0B9FC-A1F9-4D04-AC0C-03A19F4DFEB2}"/>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839F16FB-E459-4419-93A0-1DDC9A50B2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0B54158-6093-4213-A0DF-AE98F5225DBA}"/>
              </a:ext>
            </a:extLst>
          </p:cNvPr>
          <p:cNvSpPr>
            <a:spLocks noGrp="1" noChangeArrowheads="1"/>
          </p:cNvSpPr>
          <p:nvPr>
            <p:ph type="sldNum" sz="quarter" idx="12"/>
          </p:nvPr>
        </p:nvSpPr>
        <p:spPr>
          <a:ln/>
        </p:spPr>
        <p:txBody>
          <a:bodyPr/>
          <a:lstStyle>
            <a:lvl1pPr>
              <a:defRPr/>
            </a:lvl1pPr>
          </a:lstStyle>
          <a:p>
            <a:fld id="{991443D2-ABAA-451A-9FC5-F426D9BB4582}" type="slidenum">
              <a:rPr lang="en-US" altLang="en-US"/>
              <a:pPr/>
              <a:t>‹#›</a:t>
            </a:fld>
            <a:endParaRPr lang="en-US" altLang="en-US"/>
          </a:p>
        </p:txBody>
      </p:sp>
    </p:spTree>
    <p:extLst>
      <p:ext uri="{BB962C8B-B14F-4D97-AF65-F5344CB8AC3E}">
        <p14:creationId xmlns:p14="http://schemas.microsoft.com/office/powerpoint/2010/main" val="1148614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E9573D9-BF31-4B1B-A31C-9C3558C9C0F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41A9289-11A9-4C76-925F-017155CD49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80D1841-2FAB-4F05-8A6A-2549EDED442C}"/>
              </a:ext>
            </a:extLst>
          </p:cNvPr>
          <p:cNvSpPr>
            <a:spLocks noGrp="1" noChangeArrowheads="1"/>
          </p:cNvSpPr>
          <p:nvPr>
            <p:ph type="sldNum" sz="quarter" idx="12"/>
          </p:nvPr>
        </p:nvSpPr>
        <p:spPr>
          <a:ln/>
        </p:spPr>
        <p:txBody>
          <a:bodyPr/>
          <a:lstStyle>
            <a:lvl1pPr>
              <a:defRPr/>
            </a:lvl1pPr>
          </a:lstStyle>
          <a:p>
            <a:fld id="{8F62C206-3438-41F8-ADE1-56A725DEC466}" type="slidenum">
              <a:rPr lang="en-US" altLang="en-US"/>
              <a:pPr/>
              <a:t>‹#›</a:t>
            </a:fld>
            <a:endParaRPr lang="en-US" altLang="en-US"/>
          </a:p>
        </p:txBody>
      </p:sp>
    </p:spTree>
    <p:extLst>
      <p:ext uri="{BB962C8B-B14F-4D97-AF65-F5344CB8AC3E}">
        <p14:creationId xmlns:p14="http://schemas.microsoft.com/office/powerpoint/2010/main" val="4041616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47C14BE-E22D-452A-A4E4-05DC893528F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2756D53-59B7-45CE-8FF7-5B16321C30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832E457-C474-4764-9666-F93FF24C03A6}"/>
              </a:ext>
            </a:extLst>
          </p:cNvPr>
          <p:cNvSpPr>
            <a:spLocks noGrp="1" noChangeArrowheads="1"/>
          </p:cNvSpPr>
          <p:nvPr>
            <p:ph type="sldNum" sz="quarter" idx="12"/>
          </p:nvPr>
        </p:nvSpPr>
        <p:spPr>
          <a:ln/>
        </p:spPr>
        <p:txBody>
          <a:bodyPr/>
          <a:lstStyle>
            <a:lvl1pPr>
              <a:defRPr/>
            </a:lvl1pPr>
          </a:lstStyle>
          <a:p>
            <a:fld id="{A5E00AE3-0AEA-46A8-9D9A-6F00C37AF4C2}" type="slidenum">
              <a:rPr lang="en-US" altLang="en-US"/>
              <a:pPr/>
              <a:t>‹#›</a:t>
            </a:fld>
            <a:endParaRPr lang="en-US" altLang="en-US"/>
          </a:p>
        </p:txBody>
      </p:sp>
    </p:spTree>
    <p:extLst>
      <p:ext uri="{BB962C8B-B14F-4D97-AF65-F5344CB8AC3E}">
        <p14:creationId xmlns:p14="http://schemas.microsoft.com/office/powerpoint/2010/main" val="534372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EA84E55-704D-4512-BB48-25F0548B042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E6BB810-DFBB-4791-8456-D7DFEB7748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7592062-C389-49C9-B260-902E7995CD7D}"/>
              </a:ext>
            </a:extLst>
          </p:cNvPr>
          <p:cNvSpPr>
            <a:spLocks noGrp="1" noChangeArrowheads="1"/>
          </p:cNvSpPr>
          <p:nvPr>
            <p:ph type="sldNum" sz="quarter" idx="12"/>
          </p:nvPr>
        </p:nvSpPr>
        <p:spPr>
          <a:ln/>
        </p:spPr>
        <p:txBody>
          <a:bodyPr/>
          <a:lstStyle>
            <a:lvl1pPr>
              <a:defRPr/>
            </a:lvl1pPr>
          </a:lstStyle>
          <a:p>
            <a:fld id="{59E031C3-6E72-42AA-BF13-96F0A87E12C3}" type="slidenum">
              <a:rPr lang="en-US" altLang="en-US"/>
              <a:pPr/>
              <a:t>‹#›</a:t>
            </a:fld>
            <a:endParaRPr lang="en-US" altLang="en-US"/>
          </a:p>
        </p:txBody>
      </p:sp>
    </p:spTree>
    <p:extLst>
      <p:ext uri="{BB962C8B-B14F-4D97-AF65-F5344CB8AC3E}">
        <p14:creationId xmlns:p14="http://schemas.microsoft.com/office/powerpoint/2010/main" val="3917880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7DE1E224-1B39-4D37-A025-1B8DF1FA5C0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225588B-59F3-4912-9FF8-7FFDD6E999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6FEDB65-F17B-4CEA-BAB4-A95DFB76F18C}"/>
              </a:ext>
            </a:extLst>
          </p:cNvPr>
          <p:cNvSpPr>
            <a:spLocks noGrp="1" noChangeArrowheads="1"/>
          </p:cNvSpPr>
          <p:nvPr>
            <p:ph type="sldNum" sz="quarter" idx="12"/>
          </p:nvPr>
        </p:nvSpPr>
        <p:spPr>
          <a:ln/>
        </p:spPr>
        <p:txBody>
          <a:bodyPr/>
          <a:lstStyle>
            <a:lvl1pPr>
              <a:defRPr/>
            </a:lvl1pPr>
          </a:lstStyle>
          <a:p>
            <a:fld id="{B3D17C73-40E3-456A-A463-712E6E66C7AA}" type="slidenum">
              <a:rPr lang="en-US" altLang="en-US"/>
              <a:pPr/>
              <a:t>‹#›</a:t>
            </a:fld>
            <a:endParaRPr lang="en-US" altLang="en-US"/>
          </a:p>
        </p:txBody>
      </p:sp>
    </p:spTree>
    <p:extLst>
      <p:ext uri="{BB962C8B-B14F-4D97-AF65-F5344CB8AC3E}">
        <p14:creationId xmlns:p14="http://schemas.microsoft.com/office/powerpoint/2010/main" val="376991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C465A36-49D9-4936-AE9E-14D7B5EC862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68939D6-9139-428E-AD3E-A4279DB3E5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54EAD2E-003C-4B7A-82D3-A3477F5C8273}"/>
              </a:ext>
            </a:extLst>
          </p:cNvPr>
          <p:cNvSpPr>
            <a:spLocks noGrp="1" noChangeArrowheads="1"/>
          </p:cNvSpPr>
          <p:nvPr>
            <p:ph type="sldNum" sz="quarter" idx="12"/>
          </p:nvPr>
        </p:nvSpPr>
        <p:spPr>
          <a:ln/>
        </p:spPr>
        <p:txBody>
          <a:bodyPr/>
          <a:lstStyle>
            <a:lvl1pPr>
              <a:defRPr/>
            </a:lvl1pPr>
          </a:lstStyle>
          <a:p>
            <a:fld id="{BF3C41E5-8EC0-4BB8-934B-D19A0426A83C}" type="slidenum">
              <a:rPr lang="en-US" altLang="en-US"/>
              <a:pPr/>
              <a:t>‹#›</a:t>
            </a:fld>
            <a:endParaRPr lang="en-US" altLang="en-US"/>
          </a:p>
        </p:txBody>
      </p:sp>
    </p:spTree>
    <p:extLst>
      <p:ext uri="{BB962C8B-B14F-4D97-AF65-F5344CB8AC3E}">
        <p14:creationId xmlns:p14="http://schemas.microsoft.com/office/powerpoint/2010/main" val="266580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61F158A-ADC3-4C4C-B23F-435A875F125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DF5D50B-F32C-43F2-BF84-629B0CCACE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0415AE5-32EF-4B0D-84D4-860FF3B18BB1}"/>
              </a:ext>
            </a:extLst>
          </p:cNvPr>
          <p:cNvSpPr>
            <a:spLocks noGrp="1" noChangeArrowheads="1"/>
          </p:cNvSpPr>
          <p:nvPr>
            <p:ph type="sldNum" sz="quarter" idx="12"/>
          </p:nvPr>
        </p:nvSpPr>
        <p:spPr>
          <a:ln/>
        </p:spPr>
        <p:txBody>
          <a:bodyPr/>
          <a:lstStyle>
            <a:lvl1pPr>
              <a:defRPr/>
            </a:lvl1pPr>
          </a:lstStyle>
          <a:p>
            <a:fld id="{C51D1C0C-E5A7-4FFC-88AB-F643FBE86C10}" type="slidenum">
              <a:rPr lang="en-US" altLang="en-US"/>
              <a:pPr/>
              <a:t>‹#›</a:t>
            </a:fld>
            <a:endParaRPr lang="en-US" altLang="en-US"/>
          </a:p>
        </p:txBody>
      </p:sp>
    </p:spTree>
    <p:extLst>
      <p:ext uri="{BB962C8B-B14F-4D97-AF65-F5344CB8AC3E}">
        <p14:creationId xmlns:p14="http://schemas.microsoft.com/office/powerpoint/2010/main" val="2276952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ADC1572-D871-4457-99B5-E1D5954A960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BBB82B2-17A8-4A86-AD95-B640230BB7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A212E26-2615-43B7-8CEA-5EC770C16279}"/>
              </a:ext>
            </a:extLst>
          </p:cNvPr>
          <p:cNvSpPr>
            <a:spLocks noGrp="1" noChangeArrowheads="1"/>
          </p:cNvSpPr>
          <p:nvPr>
            <p:ph type="sldNum" sz="quarter" idx="12"/>
          </p:nvPr>
        </p:nvSpPr>
        <p:spPr>
          <a:ln/>
        </p:spPr>
        <p:txBody>
          <a:bodyPr/>
          <a:lstStyle>
            <a:lvl1pPr>
              <a:defRPr/>
            </a:lvl1pPr>
          </a:lstStyle>
          <a:p>
            <a:fld id="{6B7C9347-8C53-455D-AEAB-11E1F559BF86}" type="slidenum">
              <a:rPr lang="en-US" altLang="en-US"/>
              <a:pPr/>
              <a:t>‹#›</a:t>
            </a:fld>
            <a:endParaRPr lang="en-US" altLang="en-US"/>
          </a:p>
        </p:txBody>
      </p:sp>
    </p:spTree>
    <p:extLst>
      <p:ext uri="{BB962C8B-B14F-4D97-AF65-F5344CB8AC3E}">
        <p14:creationId xmlns:p14="http://schemas.microsoft.com/office/powerpoint/2010/main" val="2544243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8CEFFD9-E440-40B5-B6FA-901CE2C3ED3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FD4B2FB-489D-41E2-AAE4-0F3543E78E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AEBC08F-7A03-4FB2-81DC-CEAEE3DA95F2}"/>
              </a:ext>
            </a:extLst>
          </p:cNvPr>
          <p:cNvSpPr>
            <a:spLocks noGrp="1" noChangeArrowheads="1"/>
          </p:cNvSpPr>
          <p:nvPr>
            <p:ph type="sldNum" sz="quarter" idx="12"/>
          </p:nvPr>
        </p:nvSpPr>
        <p:spPr>
          <a:ln/>
        </p:spPr>
        <p:txBody>
          <a:bodyPr/>
          <a:lstStyle>
            <a:lvl1pPr>
              <a:defRPr/>
            </a:lvl1pPr>
          </a:lstStyle>
          <a:p>
            <a:fld id="{F4834D55-C993-4EAA-8C52-0C4E8D951981}" type="slidenum">
              <a:rPr lang="en-US" altLang="en-US"/>
              <a:pPr/>
              <a:t>‹#›</a:t>
            </a:fld>
            <a:endParaRPr lang="en-US" altLang="en-US"/>
          </a:p>
        </p:txBody>
      </p:sp>
    </p:spTree>
    <p:extLst>
      <p:ext uri="{BB962C8B-B14F-4D97-AF65-F5344CB8AC3E}">
        <p14:creationId xmlns:p14="http://schemas.microsoft.com/office/powerpoint/2010/main" val="94772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508C3EC-C42E-457B-8BEE-33D3E9C5131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9D8E35C-51E8-4324-992C-5E434D77EE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9AD02F1-A0C5-4680-81F2-E4E0DD955DD3}"/>
              </a:ext>
            </a:extLst>
          </p:cNvPr>
          <p:cNvSpPr>
            <a:spLocks noGrp="1" noChangeArrowheads="1"/>
          </p:cNvSpPr>
          <p:nvPr>
            <p:ph type="sldNum" sz="quarter" idx="12"/>
          </p:nvPr>
        </p:nvSpPr>
        <p:spPr>
          <a:ln/>
        </p:spPr>
        <p:txBody>
          <a:bodyPr/>
          <a:lstStyle>
            <a:lvl1pPr>
              <a:defRPr/>
            </a:lvl1pPr>
          </a:lstStyle>
          <a:p>
            <a:fld id="{ED8AEED8-0600-414C-AB35-D66C3B9CD0B7}" type="slidenum">
              <a:rPr lang="en-US" altLang="en-US"/>
              <a:pPr/>
              <a:t>‹#›</a:t>
            </a:fld>
            <a:endParaRPr lang="en-US" altLang="en-US"/>
          </a:p>
        </p:txBody>
      </p:sp>
    </p:spTree>
    <p:extLst>
      <p:ext uri="{BB962C8B-B14F-4D97-AF65-F5344CB8AC3E}">
        <p14:creationId xmlns:p14="http://schemas.microsoft.com/office/powerpoint/2010/main" val="1764257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3B1B717-5535-47D2-BDD9-CA0F3DB52E20}"/>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8539D2F-6AFB-4DC4-9D87-451688AB5D7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6C1A502-D7E5-490D-82C5-1F012B455072}"/>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a:extLst>
              <a:ext uri="{FF2B5EF4-FFF2-40B4-BE49-F238E27FC236}">
                <a16:creationId xmlns:a16="http://schemas.microsoft.com/office/drawing/2014/main" id="{E91DC602-5592-4E10-9007-567CE913475C}"/>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a:extLst>
              <a:ext uri="{FF2B5EF4-FFF2-40B4-BE49-F238E27FC236}">
                <a16:creationId xmlns:a16="http://schemas.microsoft.com/office/drawing/2014/main" id="{D233D8C0-32F8-4100-B075-796D62509E6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2900036C-0A08-4E37-A986-DF300E96F89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wilderness.net/fs/"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wilderness.net/toolboxe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2.xml"/><Relationship Id="rId5" Type="http://schemas.openxmlformats.org/officeDocument/2006/relationships/image" Target="../media/image11.jpeg"/><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openxmlformats.org/officeDocument/2006/relationships/image" Target="../media/image13.jpeg"/><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2.xml"/><Relationship Id="rId5" Type="http://schemas.openxmlformats.org/officeDocument/2006/relationships/image" Target="../media/image16.jpeg"/><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wilderness.net/toolboxes/"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a:extLst>
              <a:ext uri="{FF2B5EF4-FFF2-40B4-BE49-F238E27FC236}">
                <a16:creationId xmlns:a16="http://schemas.microsoft.com/office/drawing/2014/main" id="{3CE761DB-C29C-4D28-8AE8-97E3B9499620}"/>
              </a:ext>
            </a:extLst>
          </p:cNvPr>
          <p:cNvSpPr txBox="1">
            <a:spLocks noChangeArrowheads="1"/>
          </p:cNvSpPr>
          <p:nvPr/>
        </p:nvSpPr>
        <p:spPr bwMode="auto">
          <a:xfrm>
            <a:off x="1219200" y="1219200"/>
            <a:ext cx="7391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defRPr>
            </a:lvl1pPr>
            <a:lvl2pPr eaLnBrk="0" hangingPunct="0">
              <a:defRPr>
                <a:solidFill>
                  <a:schemeClr val="tx1"/>
                </a:solidFill>
                <a:latin typeface="Times New Roman" panose="02020603050405020304" pitchFamily="18" charset="0"/>
              </a:defRPr>
            </a:lvl2pPr>
            <a:lvl3pPr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a:t>Note to presenters - </a:t>
            </a:r>
          </a:p>
          <a:p>
            <a:pPr eaLnBrk="1" hangingPunct="1"/>
            <a:endParaRPr lang="en-US" altLang="en-US"/>
          </a:p>
          <a:p>
            <a:pPr eaLnBrk="1" hangingPunct="1"/>
            <a:r>
              <a:rPr lang="en-US" altLang="en-US"/>
              <a:t>This file is part of the FS Resources section at: </a:t>
            </a:r>
            <a:r>
              <a:rPr lang="en-US" altLang="en-US">
                <a:hlinkClick r:id="rId2"/>
              </a:rPr>
              <a:t>http://www.wilderness.net/fs/</a:t>
            </a:r>
            <a:endParaRPr lang="en-US" altLang="en-US"/>
          </a:p>
          <a:p>
            <a:pPr eaLnBrk="1" hangingPunct="1"/>
            <a:endParaRPr lang="en-US" altLang="en-US"/>
          </a:p>
          <a:p>
            <a:pPr eaLnBrk="1" hangingPunct="1"/>
            <a:r>
              <a:rPr lang="en-US" altLang="en-US"/>
              <a:t>This presentation should be reviewed and revised as needed to match the training objectives and target audience and to insert local images as needed</a:t>
            </a:r>
          </a:p>
          <a:p>
            <a:pPr eaLnBrk="1" hangingPunct="1"/>
            <a:endParaRPr lang="en-US" altLang="en-US"/>
          </a:p>
          <a:p>
            <a:pPr eaLnBrk="1" hangingPunct="1"/>
            <a:r>
              <a:rPr lang="en-US" altLang="en-US"/>
              <a:t>The Minimum Requirements Analysis training presentations are posted in 6 parts which may be combined and used as needed:</a:t>
            </a:r>
          </a:p>
          <a:p>
            <a:pPr lvl="1" eaLnBrk="1" hangingPunct="1">
              <a:buFont typeface="Arial" panose="020B0604020202020204" pitchFamily="34" charset="0"/>
              <a:buChar char="•"/>
            </a:pPr>
            <a:r>
              <a:rPr lang="en-US" altLang="en-US"/>
              <a:t>Introduction</a:t>
            </a:r>
          </a:p>
          <a:p>
            <a:pPr lvl="1" eaLnBrk="1" hangingPunct="1">
              <a:buFont typeface="Arial" panose="020B0604020202020204" pitchFamily="34" charset="0"/>
              <a:buChar char="•"/>
            </a:pPr>
            <a:r>
              <a:rPr lang="en-US" altLang="en-US"/>
              <a:t>Basis in Law and Policy</a:t>
            </a:r>
          </a:p>
          <a:p>
            <a:pPr lvl="1" eaLnBrk="1" hangingPunct="1">
              <a:buFont typeface="Arial" panose="020B0604020202020204" pitchFamily="34" charset="0"/>
              <a:buChar char="•"/>
            </a:pPr>
            <a:r>
              <a:rPr lang="en-US" altLang="en-US"/>
              <a:t>Definitions</a:t>
            </a:r>
          </a:p>
          <a:p>
            <a:pPr lvl="1" eaLnBrk="1" hangingPunct="1">
              <a:buFont typeface="Arial" panose="020B0604020202020204" pitchFamily="34" charset="0"/>
              <a:buChar char="•"/>
            </a:pPr>
            <a:r>
              <a:rPr lang="en-US" altLang="en-US"/>
              <a:t>Minimum Requirements process </a:t>
            </a:r>
          </a:p>
          <a:p>
            <a:pPr lvl="2" eaLnBrk="1" hangingPunct="1">
              <a:buFont typeface="Arial" panose="020B0604020202020204" pitchFamily="34" charset="0"/>
              <a:buChar char="•"/>
            </a:pPr>
            <a:r>
              <a:rPr lang="en-US" altLang="en-US"/>
              <a:t>Step 1</a:t>
            </a:r>
          </a:p>
          <a:p>
            <a:pPr lvl="2" eaLnBrk="1" hangingPunct="1">
              <a:buFont typeface="Arial" panose="020B0604020202020204" pitchFamily="34" charset="0"/>
              <a:buChar char="•"/>
            </a:pPr>
            <a:r>
              <a:rPr lang="en-US" altLang="en-US"/>
              <a:t>Step 2</a:t>
            </a:r>
          </a:p>
          <a:p>
            <a:pPr lvl="1" eaLnBrk="1" hangingPunct="1">
              <a:buFont typeface="Arial" panose="020B0604020202020204" pitchFamily="34" charset="0"/>
              <a:buChar char="•"/>
            </a:pPr>
            <a:r>
              <a:rPr lang="en-US" altLang="en-US"/>
              <a:t>Use of the MRA process</a:t>
            </a:r>
          </a:p>
          <a:p>
            <a:pPr lvl="1" eaLnBrk="1" hangingPunct="1">
              <a:buFont typeface="Arial" panose="020B0604020202020204" pitchFamily="34" charset="0"/>
              <a:buChar char="•"/>
            </a:pPr>
            <a:r>
              <a:rPr lang="en-US" altLang="en-US" b="1" i="1">
                <a:solidFill>
                  <a:srgbClr val="0000FF"/>
                </a:solidFill>
              </a:rPr>
              <a:t>Use of Traditional Skills and Tools </a:t>
            </a:r>
          </a:p>
        </p:txBody>
      </p:sp>
      <p:sp>
        <p:nvSpPr>
          <p:cNvPr id="3" name="Title 21">
            <a:extLst>
              <a:ext uri="{FF2B5EF4-FFF2-40B4-BE49-F238E27FC236}">
                <a16:creationId xmlns:a16="http://schemas.microsoft.com/office/drawing/2014/main" id="{BB4DCB89-A928-4AE7-AF2A-BE8873FBE7EC}"/>
              </a:ext>
            </a:extLst>
          </p:cNvPr>
          <p:cNvSpPr txBox="1">
            <a:spLocks noGrp="1"/>
          </p:cNvSpPr>
          <p:nvPr>
            <p:ph type="title" idx="4294967295"/>
          </p:nvPr>
        </p:nvSpPr>
        <p:spPr>
          <a:xfrm>
            <a:off x="304800" y="457200"/>
            <a:ext cx="8686800"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sz="3200"/>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rPr>
              <a:t>Minimum Requirements Analysis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9C4F74A-9EC8-40A6-B543-24E8D4C09FBA}"/>
              </a:ext>
            </a:extLst>
          </p:cNvPr>
          <p:cNvSpPr>
            <a:spLocks noGrp="1" noChangeArrowheads="1"/>
          </p:cNvSpPr>
          <p:nvPr>
            <p:ph type="title"/>
          </p:nvPr>
        </p:nvSpPr>
        <p:spPr>
          <a:xfrm>
            <a:off x="0" y="277813"/>
            <a:ext cx="9144000" cy="1139825"/>
          </a:xfrm>
        </p:spPr>
        <p:txBody>
          <a:bodyPr/>
          <a:lstStyle/>
          <a:p>
            <a:pPr eaLnBrk="1" hangingPunct="1"/>
            <a:r>
              <a:rPr lang="en-US" altLang="en-US" sz="3200">
                <a:solidFill>
                  <a:srgbClr val="000000"/>
                </a:solidFill>
              </a:rPr>
              <a:t>Non-motorized tools cause more</a:t>
            </a:r>
            <a:br>
              <a:rPr lang="en-US" altLang="en-US" sz="3200">
                <a:solidFill>
                  <a:srgbClr val="000000"/>
                </a:solidFill>
              </a:rPr>
            </a:br>
            <a:r>
              <a:rPr lang="en-US" altLang="en-US" sz="3200">
                <a:solidFill>
                  <a:srgbClr val="000000"/>
                </a:solidFill>
              </a:rPr>
              <a:t> resource impacts ?</a:t>
            </a:r>
          </a:p>
        </p:txBody>
      </p:sp>
      <p:sp>
        <p:nvSpPr>
          <p:cNvPr id="776195" name="Rectangle 3">
            <a:extLst>
              <a:ext uri="{FF2B5EF4-FFF2-40B4-BE49-F238E27FC236}">
                <a16:creationId xmlns:a16="http://schemas.microsoft.com/office/drawing/2014/main" id="{022C43A8-D72E-479E-A26D-46EAF1DEF3F6}"/>
              </a:ext>
            </a:extLst>
          </p:cNvPr>
          <p:cNvSpPr>
            <a:spLocks noGrp="1" noChangeArrowheads="1"/>
          </p:cNvSpPr>
          <p:nvPr>
            <p:ph type="body" idx="1"/>
          </p:nvPr>
        </p:nvSpPr>
        <p:spPr>
          <a:xfrm>
            <a:off x="457200" y="1600200"/>
            <a:ext cx="8458200" cy="4525963"/>
          </a:xfrm>
        </p:spPr>
        <p:txBody>
          <a:bodyPr/>
          <a:lstStyle/>
          <a:p>
            <a:pPr eaLnBrk="1" hangingPunct="1">
              <a:lnSpc>
                <a:spcPct val="80000"/>
              </a:lnSpc>
              <a:buClr>
                <a:schemeClr val="accent2"/>
              </a:buClr>
              <a:defRPr/>
            </a:pPr>
            <a:r>
              <a:rPr lang="en-US" sz="2800" dirty="0">
                <a:solidFill>
                  <a:srgbClr val="000099"/>
                </a:solidFill>
              </a:rPr>
              <a:t>Crew camps in wilderness</a:t>
            </a:r>
          </a:p>
          <a:p>
            <a:pPr eaLnBrk="1" hangingPunct="1">
              <a:lnSpc>
                <a:spcPct val="80000"/>
              </a:lnSpc>
              <a:buClr>
                <a:schemeClr val="accent2"/>
              </a:buClr>
              <a:buFontTx/>
              <a:buNone/>
              <a:defRPr/>
            </a:pPr>
            <a:r>
              <a:rPr lang="en-US" sz="2800" dirty="0">
                <a:solidFill>
                  <a:schemeClr val="bg1"/>
                </a:solidFill>
              </a:rPr>
              <a:t>	 </a:t>
            </a:r>
            <a:r>
              <a:rPr lang="en-US" sz="2800" dirty="0">
                <a:solidFill>
                  <a:srgbClr val="000000"/>
                </a:solidFill>
              </a:rPr>
              <a:t>- Practice Leave No Trace, use established sites</a:t>
            </a:r>
            <a:r>
              <a:rPr lang="en-US" sz="2800" dirty="0">
                <a:solidFill>
                  <a:schemeClr val="bg1"/>
                </a:solidFill>
              </a:rPr>
              <a:t> </a:t>
            </a:r>
          </a:p>
          <a:p>
            <a:pPr eaLnBrk="1" hangingPunct="1">
              <a:lnSpc>
                <a:spcPct val="80000"/>
              </a:lnSpc>
              <a:buClr>
                <a:schemeClr val="accent2"/>
              </a:buClr>
              <a:defRPr/>
            </a:pPr>
            <a:r>
              <a:rPr lang="en-US" sz="2800" dirty="0">
                <a:solidFill>
                  <a:srgbClr val="000099"/>
                </a:solidFill>
              </a:rPr>
              <a:t>Multiple trips on trails using pack stock</a:t>
            </a:r>
          </a:p>
          <a:p>
            <a:pPr eaLnBrk="1" hangingPunct="1">
              <a:lnSpc>
                <a:spcPct val="80000"/>
              </a:lnSpc>
              <a:buClr>
                <a:schemeClr val="accent2"/>
              </a:buClr>
              <a:buFontTx/>
              <a:buNone/>
              <a:defRPr/>
            </a:pPr>
            <a:r>
              <a:rPr lang="en-US" sz="2800" dirty="0">
                <a:solidFill>
                  <a:schemeClr val="bg1"/>
                </a:solidFill>
              </a:rPr>
              <a:t>	 </a:t>
            </a:r>
            <a:r>
              <a:rPr lang="en-US" sz="2800" dirty="0">
                <a:solidFill>
                  <a:srgbClr val="000000"/>
                </a:solidFill>
              </a:rPr>
              <a:t>- Resolve existing trail condition issues</a:t>
            </a:r>
          </a:p>
          <a:p>
            <a:pPr eaLnBrk="1" hangingPunct="1">
              <a:lnSpc>
                <a:spcPct val="80000"/>
              </a:lnSpc>
              <a:buClr>
                <a:schemeClr val="accent2"/>
              </a:buClr>
              <a:buFontTx/>
              <a:buNone/>
              <a:defRPr/>
            </a:pPr>
            <a:r>
              <a:rPr lang="en-US" sz="2800" dirty="0">
                <a:solidFill>
                  <a:srgbClr val="000000"/>
                </a:solidFill>
              </a:rPr>
              <a:t>	 - Inform and educate visitors to address issues ?</a:t>
            </a:r>
          </a:p>
          <a:p>
            <a:pPr eaLnBrk="1" hangingPunct="1">
              <a:lnSpc>
                <a:spcPct val="80000"/>
              </a:lnSpc>
              <a:buClr>
                <a:schemeClr val="accent2"/>
              </a:buClr>
              <a:defRPr/>
            </a:pPr>
            <a:r>
              <a:rPr lang="en-US" sz="2800" dirty="0">
                <a:solidFill>
                  <a:srgbClr val="000099"/>
                </a:solidFill>
              </a:rPr>
              <a:t>Visitor created impacts (i.e. new trails around fallen trees)</a:t>
            </a:r>
            <a:r>
              <a:rPr lang="en-US" sz="2800" dirty="0">
                <a:solidFill>
                  <a:srgbClr val="000099"/>
                </a:solidFill>
                <a:effectLst>
                  <a:outerShdw blurRad="38100" dist="38100" dir="2700000" algn="tl">
                    <a:srgbClr val="C0C0C0"/>
                  </a:outerShdw>
                </a:effectLst>
              </a:rPr>
              <a:t> </a:t>
            </a:r>
          </a:p>
          <a:p>
            <a:pPr eaLnBrk="1" hangingPunct="1">
              <a:lnSpc>
                <a:spcPct val="80000"/>
              </a:lnSpc>
              <a:buClr>
                <a:schemeClr val="accent2"/>
              </a:buClr>
              <a:buFontTx/>
              <a:buNone/>
              <a:defRPr/>
            </a:pPr>
            <a:r>
              <a:rPr lang="en-US" sz="2800" dirty="0">
                <a:solidFill>
                  <a:schemeClr val="bg1"/>
                </a:solidFill>
              </a:rPr>
              <a:t>	 </a:t>
            </a:r>
            <a:r>
              <a:rPr lang="en-US" sz="2800" dirty="0">
                <a:solidFill>
                  <a:srgbClr val="000000"/>
                </a:solidFill>
              </a:rPr>
              <a:t>- Consider option to temporarily close affected area</a:t>
            </a:r>
          </a:p>
          <a:p>
            <a:pPr eaLnBrk="1" hangingPunct="1">
              <a:lnSpc>
                <a:spcPct val="80000"/>
              </a:lnSpc>
              <a:buClr>
                <a:schemeClr val="accent2"/>
              </a:buClr>
              <a:defRPr/>
            </a:pPr>
            <a:r>
              <a:rPr lang="en-US" sz="2800" dirty="0">
                <a:solidFill>
                  <a:srgbClr val="000099"/>
                </a:solidFill>
              </a:rPr>
              <a:t>Commercial use (outfitter-guides) business impairment</a:t>
            </a:r>
          </a:p>
          <a:p>
            <a:pPr eaLnBrk="1" hangingPunct="1">
              <a:lnSpc>
                <a:spcPct val="80000"/>
              </a:lnSpc>
              <a:buClr>
                <a:schemeClr val="accent2"/>
              </a:buClr>
              <a:buFontTx/>
              <a:buNone/>
              <a:defRPr/>
            </a:pPr>
            <a:r>
              <a:rPr lang="en-US" sz="2800" dirty="0">
                <a:solidFill>
                  <a:schemeClr val="bg1"/>
                </a:solidFill>
              </a:rPr>
              <a:t>	 </a:t>
            </a:r>
            <a:r>
              <a:rPr lang="en-US" sz="2800" dirty="0">
                <a:solidFill>
                  <a:srgbClr val="000000"/>
                </a:solidFill>
              </a:rPr>
              <a:t>- Temporarily relocate operations</a:t>
            </a:r>
          </a:p>
          <a:p>
            <a:pPr eaLnBrk="1" hangingPunct="1">
              <a:lnSpc>
                <a:spcPct val="80000"/>
              </a:lnSpc>
              <a:buFontTx/>
              <a:buNone/>
              <a:defRPr/>
            </a:pPr>
            <a:endParaRPr lang="en-US" sz="2800" dirty="0">
              <a:solidFill>
                <a:schemeClr val="bg1"/>
              </a:solidFill>
            </a:endParaRPr>
          </a:p>
          <a:p>
            <a:pPr eaLnBrk="1" hangingPunct="1">
              <a:lnSpc>
                <a:spcPct val="80000"/>
              </a:lnSpc>
              <a:defRPr/>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6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761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761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761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7619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7619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7619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77619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7761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D5E81C1-D657-4813-9920-7C9B6000D6F1}"/>
              </a:ext>
            </a:extLst>
          </p:cNvPr>
          <p:cNvSpPr>
            <a:spLocks noGrp="1" noChangeArrowheads="1"/>
          </p:cNvSpPr>
          <p:nvPr>
            <p:ph type="title"/>
          </p:nvPr>
        </p:nvSpPr>
        <p:spPr/>
        <p:txBody>
          <a:bodyPr/>
          <a:lstStyle/>
          <a:p>
            <a:pPr eaLnBrk="1" hangingPunct="1"/>
            <a:r>
              <a:rPr lang="en-US" altLang="en-US" sz="3200">
                <a:solidFill>
                  <a:srgbClr val="000000"/>
                </a:solidFill>
              </a:rPr>
              <a:t>Non-motorized tools are more </a:t>
            </a:r>
            <a:br>
              <a:rPr lang="en-US" altLang="en-US" sz="3200">
                <a:solidFill>
                  <a:srgbClr val="000000"/>
                </a:solidFill>
              </a:rPr>
            </a:br>
            <a:r>
              <a:rPr lang="en-US" altLang="en-US" sz="3200">
                <a:solidFill>
                  <a:srgbClr val="000000"/>
                </a:solidFill>
              </a:rPr>
              <a:t>difficult to learn ?</a:t>
            </a:r>
          </a:p>
        </p:txBody>
      </p:sp>
      <p:sp>
        <p:nvSpPr>
          <p:cNvPr id="778243" name="Rectangle 3">
            <a:extLst>
              <a:ext uri="{FF2B5EF4-FFF2-40B4-BE49-F238E27FC236}">
                <a16:creationId xmlns:a16="http://schemas.microsoft.com/office/drawing/2014/main" id="{1A543BD8-D992-491F-AA6B-62DCF1C10E3D}"/>
              </a:ext>
            </a:extLst>
          </p:cNvPr>
          <p:cNvSpPr>
            <a:spLocks noGrp="1" noChangeArrowheads="1"/>
          </p:cNvSpPr>
          <p:nvPr>
            <p:ph type="body" idx="1"/>
          </p:nvPr>
        </p:nvSpPr>
        <p:spPr>
          <a:xfrm>
            <a:off x="457200" y="1600200"/>
            <a:ext cx="8229600" cy="4876800"/>
          </a:xfrm>
        </p:spPr>
        <p:txBody>
          <a:bodyPr/>
          <a:lstStyle/>
          <a:p>
            <a:pPr eaLnBrk="1" hangingPunct="1">
              <a:buClr>
                <a:srgbClr val="000000"/>
              </a:buClr>
              <a:buFontTx/>
              <a:buNone/>
            </a:pPr>
            <a:endParaRPr lang="en-US" altLang="en-US">
              <a:solidFill>
                <a:schemeClr val="bg1"/>
              </a:solidFill>
            </a:endParaRPr>
          </a:p>
          <a:p>
            <a:pPr eaLnBrk="1" hangingPunct="1">
              <a:buClr>
                <a:schemeClr val="accent2"/>
              </a:buClr>
            </a:pPr>
            <a:r>
              <a:rPr lang="en-US" altLang="en-US">
                <a:solidFill>
                  <a:srgbClr val="000099"/>
                </a:solidFill>
              </a:rPr>
              <a:t>Consider using skilled detailers to do project and train and certify local crews and partners in traditional skills while working</a:t>
            </a:r>
          </a:p>
          <a:p>
            <a:pPr eaLnBrk="1" hangingPunct="1">
              <a:buClr>
                <a:schemeClr val="accent2"/>
              </a:buClr>
              <a:buFontTx/>
              <a:buNone/>
            </a:pPr>
            <a:endParaRPr lang="en-US" altLang="en-US">
              <a:solidFill>
                <a:srgbClr val="000099"/>
              </a:solidFill>
            </a:endParaRPr>
          </a:p>
          <a:p>
            <a:pPr eaLnBrk="1" hangingPunct="1">
              <a:buClr>
                <a:schemeClr val="accent2"/>
              </a:buClr>
            </a:pPr>
            <a:r>
              <a:rPr lang="en-US" altLang="en-US" u="sng">
                <a:solidFill>
                  <a:srgbClr val="000099"/>
                </a:solidFill>
              </a:rPr>
              <a:t>Both</a:t>
            </a:r>
            <a:r>
              <a:rPr lang="en-US" altLang="en-US">
                <a:solidFill>
                  <a:srgbClr val="000099"/>
                </a:solidFill>
              </a:rPr>
              <a:t> motorized and non-motorized tools require training and certification</a:t>
            </a:r>
          </a:p>
          <a:p>
            <a:pPr eaLnBrk="1" hangingPunct="1">
              <a:buClr>
                <a:srgbClr val="000000"/>
              </a:buClr>
              <a:buFontTx/>
              <a:buNone/>
            </a:pPr>
            <a:endParaRPr lang="en-US" altLang="en-US">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82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78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E3FDDE4-C341-4800-A1D5-15EECECA3B45}"/>
              </a:ext>
            </a:extLst>
          </p:cNvPr>
          <p:cNvSpPr>
            <a:spLocks noGrp="1" noChangeArrowheads="1"/>
          </p:cNvSpPr>
          <p:nvPr>
            <p:ph type="title"/>
          </p:nvPr>
        </p:nvSpPr>
        <p:spPr/>
        <p:txBody>
          <a:bodyPr/>
          <a:lstStyle/>
          <a:p>
            <a:pPr eaLnBrk="1" hangingPunct="1"/>
            <a:r>
              <a:rPr lang="en-US" altLang="en-US" sz="3200" dirty="0">
                <a:solidFill>
                  <a:srgbClr val="000000"/>
                </a:solidFill>
              </a:rPr>
              <a:t>Non-motorized tools are more </a:t>
            </a:r>
            <a:br>
              <a:rPr lang="en-US" altLang="en-US" sz="3200" dirty="0">
                <a:solidFill>
                  <a:srgbClr val="000000"/>
                </a:solidFill>
              </a:rPr>
            </a:br>
            <a:r>
              <a:rPr lang="en-US" altLang="en-US" sz="3200" dirty="0">
                <a:solidFill>
                  <a:srgbClr val="000000"/>
                </a:solidFill>
              </a:rPr>
              <a:t>difficult to learn ?</a:t>
            </a:r>
          </a:p>
        </p:txBody>
      </p:sp>
      <p:sp>
        <p:nvSpPr>
          <p:cNvPr id="780291" name="Rectangle 3">
            <a:extLst>
              <a:ext uri="{FF2B5EF4-FFF2-40B4-BE49-F238E27FC236}">
                <a16:creationId xmlns:a16="http://schemas.microsoft.com/office/drawing/2014/main" id="{C1EF02BA-AC97-45BB-925F-CC6B28BCA388}"/>
              </a:ext>
            </a:extLst>
          </p:cNvPr>
          <p:cNvSpPr>
            <a:spLocks noGrp="1" noChangeArrowheads="1"/>
          </p:cNvSpPr>
          <p:nvPr>
            <p:ph type="body" sz="half" idx="1"/>
          </p:nvPr>
        </p:nvSpPr>
        <p:spPr>
          <a:xfrm>
            <a:off x="381000" y="1447800"/>
            <a:ext cx="5029200" cy="4525963"/>
          </a:xfrm>
        </p:spPr>
        <p:txBody>
          <a:bodyPr/>
          <a:lstStyle/>
          <a:p>
            <a:pPr eaLnBrk="1" hangingPunct="1">
              <a:buClr>
                <a:srgbClr val="000000"/>
              </a:buClr>
              <a:defRPr/>
            </a:pPr>
            <a:r>
              <a:rPr lang="en-US">
                <a:solidFill>
                  <a:srgbClr val="000099"/>
                </a:solidFill>
              </a:rPr>
              <a:t>Volunteers can be trained and certified and volunteers are trainers</a:t>
            </a:r>
          </a:p>
          <a:p>
            <a:pPr eaLnBrk="1" hangingPunct="1">
              <a:buClr>
                <a:srgbClr val="000000"/>
              </a:buClr>
              <a:buFontTx/>
              <a:buNone/>
              <a:defRPr/>
            </a:pPr>
            <a:endParaRPr lang="en-US">
              <a:solidFill>
                <a:schemeClr val="bg1"/>
              </a:solidFill>
              <a:effectLst>
                <a:outerShdw blurRad="38100" dist="38100" dir="2700000" algn="tl">
                  <a:srgbClr val="C0C0C0"/>
                </a:outerShdw>
              </a:effectLst>
            </a:endParaRPr>
          </a:p>
        </p:txBody>
      </p:sp>
      <p:pic>
        <p:nvPicPr>
          <p:cNvPr id="13316" name="Picture 5" descr="Text &quot;Frank Church Wilderness Citizen Stewardship&quot; with an illustration of two hikers and a dog in a landscape with trees and hills">
            <a:extLst>
              <a:ext uri="{FF2B5EF4-FFF2-40B4-BE49-F238E27FC236}">
                <a16:creationId xmlns:a16="http://schemas.microsoft.com/office/drawing/2014/main" id="{3B86156A-BCFE-40B9-BA21-1688B8AE737F}"/>
              </a:ext>
            </a:extLst>
          </p:cNvPr>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2362200" y="3971925"/>
            <a:ext cx="2819400" cy="2647950"/>
          </a:xfrm>
          <a:noFill/>
          <a:ln>
            <a:solidFill>
              <a:schemeClr val="tx1"/>
            </a:solidFill>
            <a:miter lim="800000"/>
            <a:headEnd/>
            <a:tailEnd/>
          </a:ln>
        </p:spPr>
      </p:pic>
      <p:pic>
        <p:nvPicPr>
          <p:cNvPr id="13319" name="Picture 9" descr="A sign with text &quot;Great Appalachian Trail Club; Volunteer Trail Crew At Work; 75 Years of Stewardship &amp; Friendship&quot; ">
            <a:extLst>
              <a:ext uri="{FF2B5EF4-FFF2-40B4-BE49-F238E27FC236}">
                <a16:creationId xmlns:a16="http://schemas.microsoft.com/office/drawing/2014/main" id="{85528EC9-473F-4A17-9757-70829786F8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11111" t="10014" r="8888" b="22758"/>
          <a:stretch>
            <a:fillRect/>
          </a:stretch>
        </p:blipFill>
        <p:spPr bwMode="auto">
          <a:xfrm>
            <a:off x="5257800" y="1582738"/>
            <a:ext cx="3657600" cy="2032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3317" name="Picture 7" descr="Text &quot;SCA&quot; with an illustration of the earth and an eagle ">
            <a:extLst>
              <a:ext uri="{FF2B5EF4-FFF2-40B4-BE49-F238E27FC236}">
                <a16:creationId xmlns:a16="http://schemas.microsoft.com/office/drawing/2014/main" id="{769F0967-5B99-49B1-A317-32756717034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3886200"/>
            <a:ext cx="20034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8" descr="Text &quot;Back Country Horsemen of America' with an illustration of a person on a horse leading a mule.">
            <a:extLst>
              <a:ext uri="{FF2B5EF4-FFF2-40B4-BE49-F238E27FC236}">
                <a16:creationId xmlns:a16="http://schemas.microsoft.com/office/drawing/2014/main" id="{09748663-5D5E-4E3A-ABDB-62C67445620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4038600"/>
            <a:ext cx="3581400" cy="2041525"/>
          </a:xfrm>
          <a:prstGeom prst="rect">
            <a:avLst/>
          </a:prstGeom>
          <a:solidFill>
            <a:schemeClr val="bg1"/>
          </a:solid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02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93D0B6B-CFBB-440F-B2DC-BC0218E51516}"/>
              </a:ext>
            </a:extLst>
          </p:cNvPr>
          <p:cNvSpPr>
            <a:spLocks noGrp="1" noChangeArrowheads="1"/>
          </p:cNvSpPr>
          <p:nvPr>
            <p:ph type="title"/>
          </p:nvPr>
        </p:nvSpPr>
        <p:spPr/>
        <p:txBody>
          <a:bodyPr/>
          <a:lstStyle/>
          <a:p>
            <a:pPr eaLnBrk="1" hangingPunct="1"/>
            <a:r>
              <a:rPr lang="en-US" altLang="en-US" sz="3200">
                <a:solidFill>
                  <a:srgbClr val="000000"/>
                </a:solidFill>
              </a:rPr>
              <a:t>Non-motorized tools are more </a:t>
            </a:r>
            <a:br>
              <a:rPr lang="en-US" altLang="en-US" sz="3200">
                <a:solidFill>
                  <a:srgbClr val="000000"/>
                </a:solidFill>
              </a:rPr>
            </a:br>
            <a:r>
              <a:rPr lang="en-US" altLang="en-US" sz="3200">
                <a:solidFill>
                  <a:srgbClr val="000000"/>
                </a:solidFill>
              </a:rPr>
              <a:t>difficult to learn ?</a:t>
            </a:r>
          </a:p>
        </p:txBody>
      </p:sp>
      <p:sp>
        <p:nvSpPr>
          <p:cNvPr id="782339" name="Rectangle 3">
            <a:extLst>
              <a:ext uri="{FF2B5EF4-FFF2-40B4-BE49-F238E27FC236}">
                <a16:creationId xmlns:a16="http://schemas.microsoft.com/office/drawing/2014/main" id="{23BFA9CE-EFF8-4986-9228-6BD51990A248}"/>
              </a:ext>
            </a:extLst>
          </p:cNvPr>
          <p:cNvSpPr>
            <a:spLocks noGrp="1" noChangeArrowheads="1"/>
          </p:cNvSpPr>
          <p:nvPr>
            <p:ph type="body" idx="1"/>
          </p:nvPr>
        </p:nvSpPr>
        <p:spPr>
          <a:xfrm>
            <a:off x="457200" y="1600200"/>
            <a:ext cx="8229600" cy="4876800"/>
          </a:xfrm>
        </p:spPr>
        <p:txBody>
          <a:bodyPr/>
          <a:lstStyle/>
          <a:p>
            <a:pPr eaLnBrk="1" hangingPunct="1">
              <a:buClr>
                <a:srgbClr val="000000"/>
              </a:buClr>
              <a:defRPr/>
            </a:pPr>
            <a:r>
              <a:rPr lang="en-US">
                <a:solidFill>
                  <a:srgbClr val="000099"/>
                </a:solidFill>
              </a:rPr>
              <a:t>Intellectual challenge</a:t>
            </a:r>
            <a:r>
              <a:rPr lang="en-US">
                <a:solidFill>
                  <a:schemeClr val="bg1"/>
                </a:solidFill>
                <a:effectLst>
                  <a:outerShdw blurRad="38100" dist="38100" dir="2700000" algn="tl">
                    <a:srgbClr val="C0C0C0"/>
                  </a:outerShdw>
                </a:effectLst>
              </a:rPr>
              <a:t> </a:t>
            </a:r>
          </a:p>
          <a:p>
            <a:pPr eaLnBrk="1" hangingPunct="1">
              <a:buClr>
                <a:schemeClr val="bg1"/>
              </a:buClr>
              <a:buFontTx/>
              <a:buNone/>
              <a:defRPr/>
            </a:pPr>
            <a:r>
              <a:rPr lang="en-US">
                <a:solidFill>
                  <a:schemeClr val="bg1"/>
                </a:solidFill>
              </a:rPr>
              <a:t>	</a:t>
            </a:r>
            <a:r>
              <a:rPr lang="en-US">
                <a:solidFill>
                  <a:srgbClr val="000000"/>
                </a:solidFill>
              </a:rPr>
              <a:t>- Problem solving and team work </a:t>
            </a:r>
          </a:p>
          <a:p>
            <a:pPr eaLnBrk="1" hangingPunct="1">
              <a:buClr>
                <a:schemeClr val="bg1"/>
              </a:buClr>
              <a:buFontTx/>
              <a:buNone/>
              <a:defRPr/>
            </a:pPr>
            <a:r>
              <a:rPr lang="en-US">
                <a:solidFill>
                  <a:srgbClr val="000000"/>
                </a:solidFill>
              </a:rPr>
              <a:t>				vs.</a:t>
            </a:r>
          </a:p>
          <a:p>
            <a:pPr eaLnBrk="1" hangingPunct="1">
              <a:buClr>
                <a:schemeClr val="bg1"/>
              </a:buClr>
              <a:buFontTx/>
              <a:buNone/>
              <a:defRPr/>
            </a:pPr>
            <a:r>
              <a:rPr lang="en-US">
                <a:solidFill>
                  <a:srgbClr val="000000"/>
                </a:solidFill>
              </a:rPr>
              <a:t>	- Power tool use and routine work</a:t>
            </a:r>
          </a:p>
          <a:p>
            <a:pPr eaLnBrk="1" hangingPunct="1">
              <a:buClr>
                <a:schemeClr val="bg1"/>
              </a:buClr>
              <a:buFontTx/>
              <a:buNone/>
              <a:defRPr/>
            </a:pP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8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8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8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A5ACCE2-7AB9-4323-8E16-42F85ECAE723}"/>
              </a:ext>
            </a:extLst>
          </p:cNvPr>
          <p:cNvSpPr>
            <a:spLocks noGrp="1" noChangeArrowheads="1"/>
          </p:cNvSpPr>
          <p:nvPr>
            <p:ph type="title"/>
          </p:nvPr>
        </p:nvSpPr>
        <p:spPr>
          <a:xfrm>
            <a:off x="381000" y="-152400"/>
            <a:ext cx="8229600" cy="1139825"/>
          </a:xfrm>
        </p:spPr>
        <p:txBody>
          <a:bodyPr/>
          <a:lstStyle/>
          <a:p>
            <a:pPr eaLnBrk="1" hangingPunct="1"/>
            <a:r>
              <a:rPr lang="en-US" altLang="en-US" sz="3200">
                <a:solidFill>
                  <a:srgbClr val="000000"/>
                </a:solidFill>
              </a:rPr>
              <a:t>Training Not available ?</a:t>
            </a:r>
          </a:p>
        </p:txBody>
      </p:sp>
      <p:sp>
        <p:nvSpPr>
          <p:cNvPr id="784387" name="Rectangle 3">
            <a:extLst>
              <a:ext uri="{FF2B5EF4-FFF2-40B4-BE49-F238E27FC236}">
                <a16:creationId xmlns:a16="http://schemas.microsoft.com/office/drawing/2014/main" id="{730CFF4E-6D26-4A79-97B2-BC5C851065B7}"/>
              </a:ext>
            </a:extLst>
          </p:cNvPr>
          <p:cNvSpPr>
            <a:spLocks noGrp="1" noChangeArrowheads="1"/>
          </p:cNvSpPr>
          <p:nvPr>
            <p:ph type="body" idx="1"/>
          </p:nvPr>
        </p:nvSpPr>
        <p:spPr>
          <a:xfrm>
            <a:off x="381000" y="914400"/>
            <a:ext cx="8534400" cy="5943600"/>
          </a:xfrm>
        </p:spPr>
        <p:txBody>
          <a:bodyPr/>
          <a:lstStyle/>
          <a:p>
            <a:pPr eaLnBrk="1" hangingPunct="1">
              <a:buClr>
                <a:srgbClr val="000000"/>
              </a:buClr>
            </a:pPr>
            <a:endParaRPr lang="en-US" altLang="en-US">
              <a:solidFill>
                <a:schemeClr val="bg1"/>
              </a:solidFill>
            </a:endParaRPr>
          </a:p>
          <a:p>
            <a:pPr eaLnBrk="1" hangingPunct="1">
              <a:buClr>
                <a:srgbClr val="000000"/>
              </a:buClr>
            </a:pPr>
            <a:r>
              <a:rPr lang="en-US" altLang="en-US">
                <a:solidFill>
                  <a:srgbClr val="000099"/>
                </a:solidFill>
              </a:rPr>
              <a:t>Ninemile Wildlands Training Center</a:t>
            </a:r>
            <a:r>
              <a:rPr lang="en-US" altLang="en-US">
                <a:solidFill>
                  <a:schemeClr val="bg1"/>
                </a:solidFill>
              </a:rPr>
              <a:t> </a:t>
            </a:r>
            <a:r>
              <a:rPr lang="en-US" altLang="en-US" u="sng"/>
              <a:t>www.fs.fed.us/r1/lolo/resources-cultural/nwtc/</a:t>
            </a:r>
          </a:p>
          <a:p>
            <a:pPr eaLnBrk="1" hangingPunct="1">
              <a:buClr>
                <a:srgbClr val="000000"/>
              </a:buClr>
              <a:buFontTx/>
              <a:buNone/>
            </a:pPr>
            <a:endParaRPr lang="en-US" altLang="en-US" u="sng"/>
          </a:p>
          <a:p>
            <a:pPr eaLnBrk="1" hangingPunct="1">
              <a:buClr>
                <a:srgbClr val="000000"/>
              </a:buClr>
            </a:pPr>
            <a:r>
              <a:rPr lang="en-US" altLang="en-US">
                <a:solidFill>
                  <a:srgbClr val="000099"/>
                </a:solidFill>
              </a:rPr>
              <a:t>Volunteer/Partner group training programs See the </a:t>
            </a:r>
            <a:r>
              <a:rPr lang="en-US" altLang="en-US" i="1">
                <a:solidFill>
                  <a:srgbClr val="000099"/>
                </a:solidFill>
              </a:rPr>
              <a:t>Volunteers and Partners Toolbox</a:t>
            </a:r>
          </a:p>
          <a:p>
            <a:pPr eaLnBrk="1" hangingPunct="1">
              <a:buClr>
                <a:srgbClr val="000000"/>
              </a:buClr>
              <a:buFontTx/>
              <a:buNone/>
            </a:pPr>
            <a:r>
              <a:rPr lang="en-US" altLang="en-US"/>
              <a:t>	</a:t>
            </a:r>
            <a:r>
              <a:rPr lang="en-US" altLang="en-US" u="sng"/>
              <a:t>www.wilderness.net/toolboxes/</a:t>
            </a:r>
          </a:p>
          <a:p>
            <a:pPr eaLnBrk="1" hangingPunct="1">
              <a:buClr>
                <a:srgbClr val="000000"/>
              </a:buClr>
              <a:buFontTx/>
              <a:buNone/>
            </a:pPr>
            <a:endParaRPr lang="en-US" altLang="en-US" u="sng"/>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438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8438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84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F9B331D-D246-4CD0-9E44-1B895BC8E379}"/>
              </a:ext>
            </a:extLst>
          </p:cNvPr>
          <p:cNvSpPr>
            <a:spLocks noGrp="1" noChangeArrowheads="1"/>
          </p:cNvSpPr>
          <p:nvPr>
            <p:ph type="title"/>
          </p:nvPr>
        </p:nvSpPr>
        <p:spPr>
          <a:xfrm>
            <a:off x="457200" y="0"/>
            <a:ext cx="8229600" cy="1143000"/>
          </a:xfrm>
        </p:spPr>
        <p:txBody>
          <a:bodyPr/>
          <a:lstStyle/>
          <a:p>
            <a:pPr eaLnBrk="1" hangingPunct="1"/>
            <a:r>
              <a:rPr lang="en-US" altLang="en-US" sz="3200" dirty="0">
                <a:solidFill>
                  <a:srgbClr val="000000"/>
                </a:solidFill>
              </a:rPr>
              <a:t>Training Not available ?</a:t>
            </a:r>
          </a:p>
        </p:txBody>
      </p:sp>
      <p:sp>
        <p:nvSpPr>
          <p:cNvPr id="786435" name="Rectangle 3">
            <a:extLst>
              <a:ext uri="{FF2B5EF4-FFF2-40B4-BE49-F238E27FC236}">
                <a16:creationId xmlns:a16="http://schemas.microsoft.com/office/drawing/2014/main" id="{D75E1B8E-4A1A-4136-A312-5ED0182A8615}"/>
              </a:ext>
            </a:extLst>
          </p:cNvPr>
          <p:cNvSpPr>
            <a:spLocks noGrp="1" noChangeArrowheads="1"/>
          </p:cNvSpPr>
          <p:nvPr>
            <p:ph type="body" sz="half" idx="1"/>
          </p:nvPr>
        </p:nvSpPr>
        <p:spPr>
          <a:xfrm>
            <a:off x="457200" y="990600"/>
            <a:ext cx="7924800" cy="4530725"/>
          </a:xfrm>
        </p:spPr>
        <p:txBody>
          <a:bodyPr/>
          <a:lstStyle/>
          <a:p>
            <a:pPr eaLnBrk="1" hangingPunct="1">
              <a:buClr>
                <a:srgbClr val="000000"/>
              </a:buClr>
              <a:defRPr/>
            </a:pPr>
            <a:r>
              <a:rPr lang="en-US" sz="2800">
                <a:solidFill>
                  <a:srgbClr val="000099"/>
                </a:solidFill>
              </a:rPr>
              <a:t>Regions/forests provide and require training and certification for employees, contractors, and volunteers</a:t>
            </a:r>
          </a:p>
          <a:p>
            <a:pPr eaLnBrk="1" hangingPunct="1">
              <a:buClr>
                <a:srgbClr val="000000"/>
              </a:buClr>
              <a:defRPr/>
            </a:pPr>
            <a:endParaRPr lang="en-US" sz="2800">
              <a:solidFill>
                <a:srgbClr val="000099"/>
              </a:solidFill>
              <a:effectLst>
                <a:outerShdw blurRad="38100" dist="38100" dir="2700000" algn="tl">
                  <a:srgbClr val="C0C0C0"/>
                </a:outerShdw>
              </a:effectLst>
            </a:endParaRPr>
          </a:p>
        </p:txBody>
      </p:sp>
      <p:pic>
        <p:nvPicPr>
          <p:cNvPr id="16390" name="Picture 10" descr="A person pulling a lever on a winch ">
            <a:extLst>
              <a:ext uri="{FF2B5EF4-FFF2-40B4-BE49-F238E27FC236}">
                <a16:creationId xmlns:a16="http://schemas.microsoft.com/office/drawing/2014/main" id="{DBD952C1-8892-45E2-9B83-00A06BA8E8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2107" t="6717" r="9091" b="8209"/>
          <a:stretch>
            <a:fillRect/>
          </a:stretch>
        </p:blipFill>
        <p:spPr bwMode="auto">
          <a:xfrm>
            <a:off x="304800" y="3352800"/>
            <a:ext cx="3190875" cy="3276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6391" name="Picture 11" descr="A person kneeling on the ground next to sticks set up in a campfire with gear scattered around it. The legs of people standing nearby are visible.">
            <a:extLst>
              <a:ext uri="{FF2B5EF4-FFF2-40B4-BE49-F238E27FC236}">
                <a16:creationId xmlns:a16="http://schemas.microsoft.com/office/drawing/2014/main" id="{C4AD7609-7419-47C0-BA28-2F80A1FC40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11111" t="6349" r="5556" b="11111"/>
          <a:stretch>
            <a:fillRect/>
          </a:stretch>
        </p:blipFill>
        <p:spPr bwMode="auto">
          <a:xfrm>
            <a:off x="3048000" y="2362200"/>
            <a:ext cx="2286000" cy="1981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6389" name="Picture 9" descr="Two people using a crosscut saw. Another group of people is in the background">
            <a:extLst>
              <a:ext uri="{FF2B5EF4-FFF2-40B4-BE49-F238E27FC236}">
                <a16:creationId xmlns:a16="http://schemas.microsoft.com/office/drawing/2014/main" id="{0A7F2D75-38E3-44FD-834D-E628A61D55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7631" t="3392" r="795" b="5017"/>
          <a:stretch>
            <a:fillRect/>
          </a:stretch>
        </p:blipFill>
        <p:spPr bwMode="auto">
          <a:xfrm>
            <a:off x="5791200" y="4381500"/>
            <a:ext cx="3124200" cy="2343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6388" name="Picture 8" descr="A group of people facing two people standing near a trail with mules">
            <a:extLst>
              <a:ext uri="{FF2B5EF4-FFF2-40B4-BE49-F238E27FC236}">
                <a16:creationId xmlns:a16="http://schemas.microsoft.com/office/drawing/2014/main" id="{3C8312D3-F1DC-4E62-A520-18E04FEEB16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13637" t="14285" r="13637" b="14285"/>
          <a:stretch>
            <a:fillRect/>
          </a:stretch>
        </p:blipFill>
        <p:spPr bwMode="auto">
          <a:xfrm>
            <a:off x="5638800" y="2076450"/>
            <a:ext cx="3276600" cy="2047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6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417C03C-3ADA-4A41-A26C-B52036AF8A00}"/>
              </a:ext>
            </a:extLst>
          </p:cNvPr>
          <p:cNvSpPr>
            <a:spLocks noGrp="1" noChangeArrowheads="1"/>
          </p:cNvSpPr>
          <p:nvPr>
            <p:ph type="title"/>
          </p:nvPr>
        </p:nvSpPr>
        <p:spPr>
          <a:xfrm>
            <a:off x="381000" y="-152400"/>
            <a:ext cx="8229600" cy="1139825"/>
          </a:xfrm>
        </p:spPr>
        <p:txBody>
          <a:bodyPr/>
          <a:lstStyle/>
          <a:p>
            <a:pPr eaLnBrk="1" hangingPunct="1"/>
            <a:r>
              <a:rPr lang="en-US" altLang="en-US" sz="3200">
                <a:solidFill>
                  <a:srgbClr val="000000"/>
                </a:solidFill>
              </a:rPr>
              <a:t>Tools Not available ?</a:t>
            </a:r>
          </a:p>
        </p:txBody>
      </p:sp>
      <p:sp>
        <p:nvSpPr>
          <p:cNvPr id="788483" name="Rectangle 3">
            <a:extLst>
              <a:ext uri="{FF2B5EF4-FFF2-40B4-BE49-F238E27FC236}">
                <a16:creationId xmlns:a16="http://schemas.microsoft.com/office/drawing/2014/main" id="{35E404C6-BDCB-4E46-AE0C-B13FC4A38006}"/>
              </a:ext>
            </a:extLst>
          </p:cNvPr>
          <p:cNvSpPr>
            <a:spLocks noGrp="1" noChangeArrowheads="1"/>
          </p:cNvSpPr>
          <p:nvPr>
            <p:ph type="body" idx="1"/>
          </p:nvPr>
        </p:nvSpPr>
        <p:spPr>
          <a:xfrm>
            <a:off x="304800" y="914400"/>
            <a:ext cx="8839200" cy="5638800"/>
          </a:xfrm>
        </p:spPr>
        <p:txBody>
          <a:bodyPr/>
          <a:lstStyle/>
          <a:p>
            <a:pPr algn="ctr" eaLnBrk="1" hangingPunct="1">
              <a:buFontTx/>
              <a:buNone/>
              <a:defRPr/>
            </a:pPr>
            <a:r>
              <a:rPr lang="en-US" sz="2800"/>
              <a:t>Information and resources are available:</a:t>
            </a:r>
          </a:p>
          <a:p>
            <a:pPr eaLnBrk="1" hangingPunct="1">
              <a:buFontTx/>
              <a:buNone/>
              <a:defRPr/>
            </a:pPr>
            <a:r>
              <a:rPr lang="en-US" sz="2800">
                <a:solidFill>
                  <a:schemeClr val="bg1"/>
                </a:solidFill>
              </a:rPr>
              <a:t>	</a:t>
            </a:r>
          </a:p>
          <a:p>
            <a:pPr eaLnBrk="1" hangingPunct="1">
              <a:defRPr/>
            </a:pPr>
            <a:r>
              <a:rPr lang="en-US" sz="2800">
                <a:solidFill>
                  <a:srgbClr val="000099"/>
                </a:solidFill>
              </a:rPr>
              <a:t>Missoula Technology Development Center Resources for tools and equipment</a:t>
            </a:r>
            <a:r>
              <a:rPr lang="en-US" sz="2800">
                <a:solidFill>
                  <a:schemeClr val="bg1"/>
                </a:solidFill>
                <a:effectLst>
                  <a:outerShdw blurRad="38100" dist="38100" dir="2700000" algn="tl">
                    <a:srgbClr val="C0C0C0"/>
                  </a:outerShdw>
                </a:effectLst>
              </a:rPr>
              <a:t> </a:t>
            </a:r>
          </a:p>
          <a:p>
            <a:pPr eaLnBrk="1" hangingPunct="1">
              <a:buClr>
                <a:schemeClr val="bg1"/>
              </a:buClr>
              <a:buFont typeface="Wingdings" pitchFamily="2" charset="2"/>
              <a:buChar char="q"/>
              <a:defRPr/>
            </a:pPr>
            <a:endParaRPr lang="en-US" sz="2800">
              <a:solidFill>
                <a:schemeClr val="bg1"/>
              </a:solidFill>
              <a:effectLst>
                <a:outerShdw blurRad="38100" dist="38100" dir="2700000" algn="tl">
                  <a:srgbClr val="C0C0C0"/>
                </a:outerShdw>
              </a:effectLst>
            </a:endParaRPr>
          </a:p>
          <a:p>
            <a:pPr eaLnBrk="1" hangingPunct="1">
              <a:buClr>
                <a:schemeClr val="bg1"/>
              </a:buClr>
              <a:buFont typeface="Wingdings" pitchFamily="2" charset="2"/>
              <a:buNone/>
              <a:defRPr/>
            </a:pPr>
            <a:r>
              <a:rPr lang="en-US" sz="2800" u="sng"/>
              <a:t>http://fsweb.mtdc.wo.fs.fed.us/programs/rec/index.htm</a:t>
            </a:r>
          </a:p>
          <a:p>
            <a:pPr eaLnBrk="1" hangingPunct="1">
              <a:buClr>
                <a:schemeClr val="bg1"/>
              </a:buClr>
              <a:buFont typeface="Wingdings" pitchFamily="2" charset="2"/>
              <a:buChar char="q"/>
              <a:defRPr/>
            </a:pPr>
            <a:endParaRPr lang="en-US" sz="2800" u="sng">
              <a:solidFill>
                <a:srgbClr val="04A4E4"/>
              </a:solidFill>
            </a:endParaRPr>
          </a:p>
          <a:p>
            <a:pPr eaLnBrk="1" hangingPunct="1">
              <a:buClr>
                <a:srgbClr val="000000"/>
              </a:buClr>
              <a:defRPr/>
            </a:pPr>
            <a:r>
              <a:rPr lang="en-US" sz="2800">
                <a:solidFill>
                  <a:srgbClr val="000099"/>
                </a:solidFill>
              </a:rPr>
              <a:t>Traditional Tools and Skills Toolbox</a:t>
            </a:r>
          </a:p>
          <a:p>
            <a:pPr eaLnBrk="1" hangingPunct="1">
              <a:buClr>
                <a:schemeClr val="bg1"/>
              </a:buClr>
              <a:buFont typeface="Wingdings" pitchFamily="2" charset="2"/>
              <a:buNone/>
              <a:defRPr/>
            </a:pPr>
            <a:r>
              <a:rPr lang="en-US" sz="2800">
                <a:solidFill>
                  <a:schemeClr val="bg1"/>
                </a:solidFill>
              </a:rPr>
              <a:t> </a:t>
            </a:r>
          </a:p>
          <a:p>
            <a:pPr eaLnBrk="1" hangingPunct="1">
              <a:buClr>
                <a:schemeClr val="bg1"/>
              </a:buClr>
              <a:buFont typeface="Wingdings" pitchFamily="2" charset="2"/>
              <a:buNone/>
              <a:defRPr/>
            </a:pPr>
            <a:r>
              <a:rPr lang="en-US" sz="2800"/>
              <a:t>http://</a:t>
            </a:r>
            <a:r>
              <a:rPr lang="en-US" sz="2800" u="sng"/>
              <a:t>www.wilderness.net/toolboxes</a:t>
            </a:r>
            <a:r>
              <a:rPr lang="en-US" sz="2800" u="sng">
                <a:hlinkClick r:id="rId4"/>
              </a:rPr>
              <a:t>/</a:t>
            </a:r>
            <a:endParaRPr lang="en-US" sz="2800" u="sng"/>
          </a:p>
          <a:p>
            <a:pPr eaLnBrk="1" hangingPunct="1">
              <a:buClr>
                <a:schemeClr val="bg1"/>
              </a:buClr>
              <a:buFont typeface="Wingdings" pitchFamily="2" charset="2"/>
              <a:buNone/>
              <a:defRPr/>
            </a:pPr>
            <a:endParaRPr lang="en-US" sz="2800" u="sng"/>
          </a:p>
          <a:p>
            <a:pPr eaLnBrk="1" hangingPunct="1">
              <a:buFontTx/>
              <a:buChar char="-"/>
              <a:defRPr/>
            </a:pPr>
            <a:endParaRPr lang="en-US" sz="2400" u="sng">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8848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8848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8848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8848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884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67D8E44-85B1-40ED-BC55-D78D6A925A26}"/>
              </a:ext>
            </a:extLst>
          </p:cNvPr>
          <p:cNvSpPr>
            <a:spLocks noGrp="1" noChangeArrowheads="1"/>
          </p:cNvSpPr>
          <p:nvPr>
            <p:ph type="title"/>
          </p:nvPr>
        </p:nvSpPr>
        <p:spPr>
          <a:xfrm>
            <a:off x="457200" y="0"/>
            <a:ext cx="8229600" cy="1139825"/>
          </a:xfrm>
        </p:spPr>
        <p:txBody>
          <a:bodyPr/>
          <a:lstStyle/>
          <a:p>
            <a:pPr eaLnBrk="1" hangingPunct="1"/>
            <a:r>
              <a:rPr lang="en-US" altLang="en-US" sz="3600">
                <a:solidFill>
                  <a:srgbClr val="000000"/>
                </a:solidFill>
              </a:rPr>
              <a:t>Still not convinced ?</a:t>
            </a:r>
            <a:br>
              <a:rPr lang="en-US" altLang="en-US" sz="4000">
                <a:solidFill>
                  <a:srgbClr val="000000"/>
                </a:solidFill>
              </a:rPr>
            </a:br>
            <a:r>
              <a:rPr lang="en-US" altLang="en-US" sz="3200" i="1">
                <a:solidFill>
                  <a:srgbClr val="000000"/>
                </a:solidFill>
              </a:rPr>
              <a:t>-Examples -</a:t>
            </a:r>
          </a:p>
        </p:txBody>
      </p:sp>
      <p:sp>
        <p:nvSpPr>
          <p:cNvPr id="792579" name="Rectangle 3">
            <a:extLst>
              <a:ext uri="{FF2B5EF4-FFF2-40B4-BE49-F238E27FC236}">
                <a16:creationId xmlns:a16="http://schemas.microsoft.com/office/drawing/2014/main" id="{B46DE95D-7838-4636-AA97-2E6858C73134}"/>
              </a:ext>
            </a:extLst>
          </p:cNvPr>
          <p:cNvSpPr>
            <a:spLocks noGrp="1" noChangeArrowheads="1"/>
          </p:cNvSpPr>
          <p:nvPr>
            <p:ph type="body" sz="half" idx="1"/>
          </p:nvPr>
        </p:nvSpPr>
        <p:spPr>
          <a:xfrm>
            <a:off x="228600" y="1219200"/>
            <a:ext cx="5181600" cy="5410200"/>
          </a:xfrm>
        </p:spPr>
        <p:txBody>
          <a:bodyPr/>
          <a:lstStyle/>
          <a:p>
            <a:pPr eaLnBrk="1" hangingPunct="1">
              <a:buClr>
                <a:schemeClr val="accent2"/>
              </a:buClr>
            </a:pPr>
            <a:r>
              <a:rPr lang="en-US" altLang="en-US" sz="2800">
                <a:solidFill>
                  <a:srgbClr val="000099"/>
                </a:solidFill>
              </a:rPr>
              <a:t>Hurricane – Juniper Prairie Wilderness, FL, 2004-2005</a:t>
            </a:r>
          </a:p>
          <a:p>
            <a:pPr eaLnBrk="1" hangingPunct="1">
              <a:buClr>
                <a:schemeClr val="bg1"/>
              </a:buClr>
              <a:buFontTx/>
              <a:buNone/>
            </a:pPr>
            <a:r>
              <a:rPr lang="en-US" altLang="en-US" sz="2800">
                <a:solidFill>
                  <a:schemeClr val="bg1"/>
                </a:solidFill>
              </a:rPr>
              <a:t>	</a:t>
            </a:r>
          </a:p>
          <a:p>
            <a:pPr eaLnBrk="1" hangingPunct="1">
              <a:buClr>
                <a:schemeClr val="bg1"/>
              </a:buClr>
              <a:buFontTx/>
              <a:buNone/>
            </a:pPr>
            <a:r>
              <a:rPr lang="en-US" altLang="en-US" sz="2800">
                <a:solidFill>
                  <a:schemeClr val="bg1"/>
                </a:solidFill>
              </a:rPr>
              <a:t> - </a:t>
            </a:r>
            <a:r>
              <a:rPr lang="en-US" altLang="en-US" sz="2800">
                <a:solidFill>
                  <a:srgbClr val="000000"/>
                </a:solidFill>
              </a:rPr>
              <a:t>Rigging, winching, and log moving skills needed </a:t>
            </a:r>
          </a:p>
          <a:p>
            <a:pPr eaLnBrk="1" hangingPunct="1">
              <a:buClr>
                <a:schemeClr val="bg1"/>
              </a:buClr>
              <a:buFontTx/>
              <a:buNone/>
            </a:pPr>
            <a:endParaRPr lang="en-US" altLang="en-US" sz="2800">
              <a:solidFill>
                <a:srgbClr val="000000"/>
              </a:solidFill>
            </a:endParaRPr>
          </a:p>
          <a:p>
            <a:pPr eaLnBrk="1" hangingPunct="1">
              <a:buClr>
                <a:schemeClr val="bg1"/>
              </a:buClr>
              <a:buFontTx/>
              <a:buNone/>
            </a:pPr>
            <a:r>
              <a:rPr lang="en-US" altLang="en-US" sz="2800">
                <a:solidFill>
                  <a:srgbClr val="000000"/>
                </a:solidFill>
              </a:rPr>
              <a:t> - Work included cutting and moving logs to re-open canoe trail</a:t>
            </a:r>
          </a:p>
          <a:p>
            <a:pPr eaLnBrk="1" hangingPunct="1">
              <a:buClr>
                <a:schemeClr val="bg1"/>
              </a:buClr>
              <a:buFontTx/>
              <a:buNone/>
            </a:pPr>
            <a:endParaRPr lang="en-US" altLang="en-US" sz="2800">
              <a:solidFill>
                <a:srgbClr val="000000"/>
              </a:solidFill>
            </a:endParaRPr>
          </a:p>
          <a:p>
            <a:pPr eaLnBrk="1" hangingPunct="1">
              <a:buClr>
                <a:schemeClr val="bg1"/>
              </a:buClr>
              <a:buFontTx/>
              <a:buNone/>
            </a:pPr>
            <a:r>
              <a:rPr lang="en-US" altLang="en-US" sz="2800">
                <a:solidFill>
                  <a:srgbClr val="000000"/>
                </a:solidFill>
              </a:rPr>
              <a:t>- Some logs underwater</a:t>
            </a:r>
          </a:p>
          <a:p>
            <a:pPr eaLnBrk="1" hangingPunct="1">
              <a:buClr>
                <a:schemeClr val="bg1"/>
              </a:buClr>
              <a:buFontTx/>
              <a:buNone/>
            </a:pPr>
            <a:endParaRPr lang="en-US" altLang="en-US" sz="2400">
              <a:solidFill>
                <a:srgbClr val="000000"/>
              </a:solidFill>
            </a:endParaRPr>
          </a:p>
        </p:txBody>
      </p:sp>
      <p:pic>
        <p:nvPicPr>
          <p:cNvPr id="18436" name="Picture 4" descr="Two people wearing helmets using a crosscut saw to cut a log  ">
            <a:extLst>
              <a:ext uri="{FF2B5EF4-FFF2-40B4-BE49-F238E27FC236}">
                <a16:creationId xmlns:a16="http://schemas.microsoft.com/office/drawing/2014/main" id="{761B2643-DA8A-4D84-BD46-2CBB82810416}"/>
              </a:ext>
            </a:extLst>
          </p:cNvPr>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715000" y="1219200"/>
            <a:ext cx="3224213" cy="2417763"/>
          </a:xfrm>
          <a:noFill/>
          <a:ln>
            <a:solidFill>
              <a:schemeClr val="tx1"/>
            </a:solidFill>
            <a:miter lim="800000"/>
            <a:headEnd/>
            <a:tailEnd/>
          </a:ln>
        </p:spPr>
      </p:pic>
      <p:pic>
        <p:nvPicPr>
          <p:cNvPr id="18437" name="Picture 6" descr="A person wearing a helmet pointing off to the side. Other people are standing next to them.">
            <a:extLst>
              <a:ext uri="{FF2B5EF4-FFF2-40B4-BE49-F238E27FC236}">
                <a16:creationId xmlns:a16="http://schemas.microsoft.com/office/drawing/2014/main" id="{EC7469E9-804F-4D83-A7BE-C0F35DEC78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16170" r="15318"/>
          <a:stretch>
            <a:fillRect/>
          </a:stretch>
        </p:blipFill>
        <p:spPr bwMode="auto">
          <a:xfrm>
            <a:off x="6048375" y="3810000"/>
            <a:ext cx="2398713" cy="2819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92579">
                                            <p:txEl>
                                              <p:pRg st="0" end="0"/>
                                            </p:txEl>
                                          </p:spTgt>
                                        </p:tgtEl>
                                        <p:attrNameLst>
                                          <p:attrName>style.visibility</p:attrName>
                                        </p:attrNameLst>
                                      </p:cBhvr>
                                      <p:to>
                                        <p:strVal val="visible"/>
                                      </p:to>
                                    </p:set>
                                    <p:anim calcmode="lin" valueType="num">
                                      <p:cBhvr additive="base">
                                        <p:cTn id="7" dur="500" fill="hold"/>
                                        <p:tgtEl>
                                          <p:spTgt spid="792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92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92579">
                                            <p:txEl>
                                              <p:pRg st="1" end="1"/>
                                            </p:txEl>
                                          </p:spTgt>
                                        </p:tgtEl>
                                        <p:attrNameLst>
                                          <p:attrName>style.visibility</p:attrName>
                                        </p:attrNameLst>
                                      </p:cBhvr>
                                      <p:to>
                                        <p:strVal val="visible"/>
                                      </p:to>
                                    </p:set>
                                    <p:anim calcmode="lin" valueType="num">
                                      <p:cBhvr additive="base">
                                        <p:cTn id="13" dur="500" fill="hold"/>
                                        <p:tgtEl>
                                          <p:spTgt spid="7925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92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792579">
                                            <p:txEl>
                                              <p:pRg st="2" end="2"/>
                                            </p:txEl>
                                          </p:spTgt>
                                        </p:tgtEl>
                                        <p:attrNameLst>
                                          <p:attrName>style.visibility</p:attrName>
                                        </p:attrNameLst>
                                      </p:cBhvr>
                                      <p:to>
                                        <p:strVal val="visible"/>
                                      </p:to>
                                    </p:set>
                                    <p:anim calcmode="lin" valueType="num">
                                      <p:cBhvr additive="base">
                                        <p:cTn id="19" dur="500" fill="hold"/>
                                        <p:tgtEl>
                                          <p:spTgt spid="7925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925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792579">
                                            <p:txEl>
                                              <p:pRg st="4" end="4"/>
                                            </p:txEl>
                                          </p:spTgt>
                                        </p:tgtEl>
                                        <p:attrNameLst>
                                          <p:attrName>style.visibility</p:attrName>
                                        </p:attrNameLst>
                                      </p:cBhvr>
                                      <p:to>
                                        <p:strVal val="visible"/>
                                      </p:to>
                                    </p:set>
                                    <p:anim calcmode="lin" valueType="num">
                                      <p:cBhvr additive="base">
                                        <p:cTn id="25" dur="500" fill="hold"/>
                                        <p:tgtEl>
                                          <p:spTgt spid="79257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925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92579">
                                            <p:txEl>
                                              <p:pRg st="6" end="6"/>
                                            </p:txEl>
                                          </p:spTgt>
                                        </p:tgtEl>
                                        <p:attrNameLst>
                                          <p:attrName>style.visibility</p:attrName>
                                        </p:attrNameLst>
                                      </p:cBhvr>
                                      <p:to>
                                        <p:strVal val="visible"/>
                                      </p:to>
                                    </p:set>
                                    <p:anim calcmode="lin" valueType="num">
                                      <p:cBhvr additive="base">
                                        <p:cTn id="31" dur="500" fill="hold"/>
                                        <p:tgtEl>
                                          <p:spTgt spid="792579">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9257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BB14B2C-9FC2-4259-9133-42E343315D58}"/>
              </a:ext>
            </a:extLst>
          </p:cNvPr>
          <p:cNvSpPr>
            <a:spLocks noGrp="1" noChangeArrowheads="1"/>
          </p:cNvSpPr>
          <p:nvPr>
            <p:ph type="title"/>
          </p:nvPr>
        </p:nvSpPr>
        <p:spPr>
          <a:xfrm>
            <a:off x="457200" y="0"/>
            <a:ext cx="8229600" cy="1139825"/>
          </a:xfrm>
        </p:spPr>
        <p:txBody>
          <a:bodyPr/>
          <a:lstStyle/>
          <a:p>
            <a:pPr eaLnBrk="1" hangingPunct="1"/>
            <a:r>
              <a:rPr lang="en-US" altLang="en-US" sz="3600">
                <a:solidFill>
                  <a:srgbClr val="000000"/>
                </a:solidFill>
              </a:rPr>
              <a:t>Still not convinced ?</a:t>
            </a:r>
            <a:br>
              <a:rPr lang="en-US" altLang="en-US" sz="4000">
                <a:solidFill>
                  <a:srgbClr val="000000"/>
                </a:solidFill>
              </a:rPr>
            </a:br>
            <a:r>
              <a:rPr lang="en-US" altLang="en-US" sz="3200" i="1">
                <a:solidFill>
                  <a:srgbClr val="000000"/>
                </a:solidFill>
              </a:rPr>
              <a:t>-Examples -</a:t>
            </a:r>
          </a:p>
        </p:txBody>
      </p:sp>
      <p:sp>
        <p:nvSpPr>
          <p:cNvPr id="794627" name="Rectangle 3">
            <a:extLst>
              <a:ext uri="{FF2B5EF4-FFF2-40B4-BE49-F238E27FC236}">
                <a16:creationId xmlns:a16="http://schemas.microsoft.com/office/drawing/2014/main" id="{8AA9AEFE-9D08-4560-AD38-060C6CAAF88D}"/>
              </a:ext>
            </a:extLst>
          </p:cNvPr>
          <p:cNvSpPr>
            <a:spLocks noGrp="1" noChangeArrowheads="1"/>
          </p:cNvSpPr>
          <p:nvPr>
            <p:ph type="body" sz="half" idx="1"/>
          </p:nvPr>
        </p:nvSpPr>
        <p:spPr>
          <a:xfrm>
            <a:off x="228600" y="1219200"/>
            <a:ext cx="5181600" cy="5410200"/>
          </a:xfrm>
        </p:spPr>
        <p:txBody>
          <a:bodyPr/>
          <a:lstStyle/>
          <a:p>
            <a:pPr eaLnBrk="1" hangingPunct="1">
              <a:buClr>
                <a:schemeClr val="accent2"/>
              </a:buClr>
            </a:pPr>
            <a:r>
              <a:rPr lang="en-US" altLang="en-US" sz="2400">
                <a:solidFill>
                  <a:srgbClr val="000099"/>
                </a:solidFill>
              </a:rPr>
              <a:t>Hurricane – Juniper Prairie Wilderness, FL, 2004-2005</a:t>
            </a:r>
          </a:p>
          <a:p>
            <a:pPr eaLnBrk="1" hangingPunct="1">
              <a:buClr>
                <a:schemeClr val="bg1"/>
              </a:buClr>
              <a:buFontTx/>
              <a:buNone/>
            </a:pPr>
            <a:r>
              <a:rPr lang="en-US" altLang="en-US" sz="2400">
                <a:solidFill>
                  <a:schemeClr val="bg1"/>
                </a:solidFill>
              </a:rPr>
              <a:t>	</a:t>
            </a:r>
          </a:p>
          <a:p>
            <a:pPr eaLnBrk="1" hangingPunct="1">
              <a:buClr>
                <a:schemeClr val="bg1"/>
              </a:buClr>
              <a:buFontTx/>
              <a:buNone/>
            </a:pPr>
            <a:r>
              <a:rPr lang="en-US" altLang="en-US" sz="2400">
                <a:solidFill>
                  <a:schemeClr val="bg1"/>
                </a:solidFill>
              </a:rPr>
              <a:t>- </a:t>
            </a:r>
            <a:r>
              <a:rPr lang="en-US" altLang="en-US" sz="2400">
                <a:solidFill>
                  <a:srgbClr val="000000"/>
                </a:solidFill>
              </a:rPr>
              <a:t>Detailers from out of region during winter</a:t>
            </a:r>
          </a:p>
          <a:p>
            <a:pPr eaLnBrk="1" hangingPunct="1">
              <a:buClr>
                <a:schemeClr val="tx1"/>
              </a:buClr>
              <a:buFont typeface="Arial" panose="020B0604020202020204" pitchFamily="34" charset="0"/>
              <a:buChar char="-"/>
            </a:pPr>
            <a:r>
              <a:rPr lang="en-US" altLang="en-US" sz="2400">
                <a:solidFill>
                  <a:srgbClr val="000000"/>
                </a:solidFill>
              </a:rPr>
              <a:t>Local crews and </a:t>
            </a:r>
            <a:r>
              <a:rPr lang="en-US" altLang="en-US" sz="2400" u="sng">
                <a:solidFill>
                  <a:srgbClr val="000000"/>
                </a:solidFill>
              </a:rPr>
              <a:t>volunteers</a:t>
            </a:r>
            <a:r>
              <a:rPr lang="en-US" altLang="en-US" sz="2400">
                <a:solidFill>
                  <a:srgbClr val="000000"/>
                </a:solidFill>
              </a:rPr>
              <a:t> trained by detailers while clearing trail</a:t>
            </a:r>
          </a:p>
          <a:p>
            <a:pPr eaLnBrk="1" hangingPunct="1">
              <a:buClr>
                <a:schemeClr val="tx1"/>
              </a:buClr>
              <a:buFont typeface="Arial" panose="020B0604020202020204" pitchFamily="34" charset="0"/>
              <a:buChar char="-"/>
            </a:pPr>
            <a:r>
              <a:rPr lang="en-US" altLang="en-US" sz="2400">
                <a:solidFill>
                  <a:srgbClr val="000000"/>
                </a:solidFill>
              </a:rPr>
              <a:t>Florida Trail Association now utilizes non-motorized tools outside wilderness</a:t>
            </a:r>
          </a:p>
          <a:p>
            <a:pPr eaLnBrk="1" hangingPunct="1">
              <a:buClr>
                <a:schemeClr val="tx1"/>
              </a:buClr>
              <a:buFont typeface="Arial" panose="020B0604020202020204" pitchFamily="34" charset="0"/>
              <a:buChar char="-"/>
            </a:pPr>
            <a:r>
              <a:rPr lang="en-US" altLang="en-US" sz="2400">
                <a:solidFill>
                  <a:srgbClr val="000000"/>
                </a:solidFill>
              </a:rPr>
              <a:t>Traditional skills and tools part of heritage and source of pride.</a:t>
            </a:r>
          </a:p>
          <a:p>
            <a:pPr eaLnBrk="1" hangingPunct="1">
              <a:buClr>
                <a:schemeClr val="bg1"/>
              </a:buClr>
              <a:buFontTx/>
              <a:buNone/>
            </a:pPr>
            <a:endParaRPr lang="en-US" altLang="en-US" sz="2400">
              <a:solidFill>
                <a:schemeClr val="tx2"/>
              </a:solidFill>
            </a:endParaRPr>
          </a:p>
        </p:txBody>
      </p:sp>
      <p:pic>
        <p:nvPicPr>
          <p:cNvPr id="19460" name="Picture 4" descr="A person standing in water pushing a cut log onto the bank. A crosscut saw is propped up against a tree.">
            <a:extLst>
              <a:ext uri="{FF2B5EF4-FFF2-40B4-BE49-F238E27FC236}">
                <a16:creationId xmlns:a16="http://schemas.microsoft.com/office/drawing/2014/main" id="{F54B0E41-42FF-42EC-BA3F-4D8A24E212FA}"/>
              </a:ext>
            </a:extLst>
          </p:cNvPr>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5334000" y="4057650"/>
            <a:ext cx="3581400" cy="2686050"/>
          </a:xfrm>
          <a:ln>
            <a:solidFill>
              <a:schemeClr val="tx1"/>
            </a:solidFill>
            <a:miter lim="800000"/>
            <a:headEnd/>
            <a:tailEnd/>
          </a:ln>
        </p:spPr>
      </p:pic>
      <p:pic>
        <p:nvPicPr>
          <p:cNvPr id="19461" name="Picture 6" descr="Two people wearing helmets standing in water">
            <a:extLst>
              <a:ext uri="{FF2B5EF4-FFF2-40B4-BE49-F238E27FC236}">
                <a16:creationId xmlns:a16="http://schemas.microsoft.com/office/drawing/2014/main" id="{C1600705-3A35-4585-9E64-CE4C34E2E0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17392" r="10869" b="17188"/>
          <a:stretch>
            <a:fillRect/>
          </a:stretch>
        </p:blipFill>
        <p:spPr bwMode="auto">
          <a:xfrm>
            <a:off x="5867400" y="1119188"/>
            <a:ext cx="3048000" cy="2708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94627">
                                            <p:txEl>
                                              <p:pRg st="1" end="1"/>
                                            </p:txEl>
                                          </p:spTgt>
                                        </p:tgtEl>
                                        <p:attrNameLst>
                                          <p:attrName>style.visibility</p:attrName>
                                        </p:attrNameLst>
                                      </p:cBhvr>
                                      <p:to>
                                        <p:strVal val="visible"/>
                                      </p:to>
                                    </p:set>
                                    <p:anim calcmode="lin" valueType="num">
                                      <p:cBhvr additive="base">
                                        <p:cTn id="7" dur="500" fill="hold"/>
                                        <p:tgtEl>
                                          <p:spTgt spid="79462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94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94627">
                                            <p:txEl>
                                              <p:pRg st="2" end="2"/>
                                            </p:txEl>
                                          </p:spTgt>
                                        </p:tgtEl>
                                        <p:attrNameLst>
                                          <p:attrName>style.visibility</p:attrName>
                                        </p:attrNameLst>
                                      </p:cBhvr>
                                      <p:to>
                                        <p:strVal val="visible"/>
                                      </p:to>
                                    </p:set>
                                    <p:anim calcmode="lin" valueType="num">
                                      <p:cBhvr additive="base">
                                        <p:cTn id="13" dur="500" fill="hold"/>
                                        <p:tgtEl>
                                          <p:spTgt spid="79462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94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794627">
                                            <p:txEl>
                                              <p:pRg st="3" end="3"/>
                                            </p:txEl>
                                          </p:spTgt>
                                        </p:tgtEl>
                                        <p:attrNameLst>
                                          <p:attrName>style.visibility</p:attrName>
                                        </p:attrNameLst>
                                      </p:cBhvr>
                                      <p:to>
                                        <p:strVal val="visible"/>
                                      </p:to>
                                    </p:set>
                                    <p:anim calcmode="lin" valueType="num">
                                      <p:cBhvr additive="base">
                                        <p:cTn id="19" dur="500" fill="hold"/>
                                        <p:tgtEl>
                                          <p:spTgt spid="794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94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794627">
                                            <p:txEl>
                                              <p:pRg st="4" end="4"/>
                                            </p:txEl>
                                          </p:spTgt>
                                        </p:tgtEl>
                                        <p:attrNameLst>
                                          <p:attrName>style.visibility</p:attrName>
                                        </p:attrNameLst>
                                      </p:cBhvr>
                                      <p:to>
                                        <p:strVal val="visible"/>
                                      </p:to>
                                    </p:set>
                                    <p:anim calcmode="lin" valueType="num">
                                      <p:cBhvr additive="base">
                                        <p:cTn id="25" dur="500" fill="hold"/>
                                        <p:tgtEl>
                                          <p:spTgt spid="7946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946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94627">
                                            <p:txEl>
                                              <p:pRg st="5" end="5"/>
                                            </p:txEl>
                                          </p:spTgt>
                                        </p:tgtEl>
                                        <p:attrNameLst>
                                          <p:attrName>style.visibility</p:attrName>
                                        </p:attrNameLst>
                                      </p:cBhvr>
                                      <p:to>
                                        <p:strVal val="visible"/>
                                      </p:to>
                                    </p:set>
                                    <p:anim calcmode="lin" valueType="num">
                                      <p:cBhvr additive="base">
                                        <p:cTn id="31" dur="500" fill="hold"/>
                                        <p:tgtEl>
                                          <p:spTgt spid="79462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9462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C7D808A-0CE5-44DD-B76F-64E105524AB3}"/>
              </a:ext>
            </a:extLst>
          </p:cNvPr>
          <p:cNvSpPr>
            <a:spLocks noGrp="1" noChangeArrowheads="1"/>
          </p:cNvSpPr>
          <p:nvPr>
            <p:ph type="title"/>
          </p:nvPr>
        </p:nvSpPr>
        <p:spPr/>
        <p:txBody>
          <a:bodyPr/>
          <a:lstStyle/>
          <a:p>
            <a:pPr eaLnBrk="1" hangingPunct="1"/>
            <a:r>
              <a:rPr lang="en-US" altLang="en-US" sz="3600">
                <a:solidFill>
                  <a:srgbClr val="000000"/>
                </a:solidFill>
              </a:rPr>
              <a:t>Still not convinced ?</a:t>
            </a:r>
            <a:br>
              <a:rPr lang="en-US" altLang="en-US" sz="4000">
                <a:solidFill>
                  <a:srgbClr val="000000"/>
                </a:solidFill>
              </a:rPr>
            </a:br>
            <a:r>
              <a:rPr lang="en-US" altLang="en-US" sz="3200" i="1">
                <a:solidFill>
                  <a:srgbClr val="000000"/>
                </a:solidFill>
              </a:rPr>
              <a:t>-Examples -</a:t>
            </a:r>
          </a:p>
        </p:txBody>
      </p:sp>
      <p:sp>
        <p:nvSpPr>
          <p:cNvPr id="845827" name="Rectangle 3">
            <a:extLst>
              <a:ext uri="{FF2B5EF4-FFF2-40B4-BE49-F238E27FC236}">
                <a16:creationId xmlns:a16="http://schemas.microsoft.com/office/drawing/2014/main" id="{BEC060F7-E101-45E5-9E49-C7397A829667}"/>
              </a:ext>
            </a:extLst>
          </p:cNvPr>
          <p:cNvSpPr>
            <a:spLocks noGrp="1" noChangeArrowheads="1"/>
          </p:cNvSpPr>
          <p:nvPr>
            <p:ph type="body" sz="half" idx="1"/>
          </p:nvPr>
        </p:nvSpPr>
        <p:spPr>
          <a:xfrm>
            <a:off x="228600" y="1524000"/>
            <a:ext cx="8305800" cy="4530725"/>
          </a:xfrm>
        </p:spPr>
        <p:txBody>
          <a:bodyPr/>
          <a:lstStyle/>
          <a:p>
            <a:pPr eaLnBrk="1" hangingPunct="1">
              <a:buClr>
                <a:schemeClr val="accent2"/>
              </a:buClr>
            </a:pPr>
            <a:r>
              <a:rPr lang="en-US" altLang="en-US" sz="2800">
                <a:solidFill>
                  <a:srgbClr val="000099"/>
                </a:solidFill>
              </a:rPr>
              <a:t>Selway-Bitteroot Wilderness, MT - 2003</a:t>
            </a:r>
            <a:r>
              <a:rPr lang="en-US" altLang="en-US" sz="2800">
                <a:solidFill>
                  <a:schemeClr val="bg1"/>
                </a:solidFill>
              </a:rPr>
              <a:t> </a:t>
            </a:r>
          </a:p>
          <a:p>
            <a:pPr eaLnBrk="1" hangingPunct="1">
              <a:buClr>
                <a:schemeClr val="bg1"/>
              </a:buClr>
              <a:buFontTx/>
              <a:buNone/>
            </a:pPr>
            <a:r>
              <a:rPr lang="en-US" altLang="en-US" sz="2800">
                <a:solidFill>
                  <a:schemeClr val="bg1"/>
                </a:solidFill>
              </a:rPr>
              <a:t>   - </a:t>
            </a:r>
            <a:r>
              <a:rPr lang="en-US" altLang="en-US" sz="2800"/>
              <a:t>Partial breach of Canyon Lake</a:t>
            </a:r>
            <a:r>
              <a:rPr lang="en-US" altLang="en-US" sz="2800">
                <a:solidFill>
                  <a:schemeClr val="bg1"/>
                </a:solidFill>
              </a:rPr>
              <a:t> </a:t>
            </a:r>
            <a:r>
              <a:rPr lang="en-US" altLang="en-US" sz="2800"/>
              <a:t>d</a:t>
            </a:r>
            <a:r>
              <a:rPr lang="en-US" altLang="en-US" sz="2800">
                <a:solidFill>
                  <a:srgbClr val="000000"/>
                </a:solidFill>
              </a:rPr>
              <a:t>am </a:t>
            </a:r>
          </a:p>
          <a:p>
            <a:pPr eaLnBrk="1" hangingPunct="1">
              <a:buClr>
                <a:schemeClr val="bg1"/>
              </a:buClr>
              <a:buFontTx/>
              <a:buNone/>
            </a:pPr>
            <a:r>
              <a:rPr lang="en-US" altLang="en-US" sz="2800">
                <a:solidFill>
                  <a:srgbClr val="000000"/>
                </a:solidFill>
              </a:rPr>
              <a:t>   - Non-motorized work project cost $ 375,000 less than motorized equipment alternative</a:t>
            </a:r>
          </a:p>
          <a:p>
            <a:pPr eaLnBrk="1" hangingPunct="1">
              <a:buClr>
                <a:schemeClr val="bg1"/>
              </a:buClr>
              <a:buFontTx/>
              <a:buNone/>
            </a:pPr>
            <a:r>
              <a:rPr lang="en-US" altLang="en-US" sz="2800">
                <a:solidFill>
                  <a:srgbClr val="000000"/>
                </a:solidFill>
              </a:rPr>
              <a:t>   - Accomplished                                                 with help from  </a:t>
            </a:r>
          </a:p>
          <a:p>
            <a:pPr eaLnBrk="1" hangingPunct="1">
              <a:buClr>
                <a:schemeClr val="bg1"/>
              </a:buClr>
              <a:buFontTx/>
              <a:buNone/>
            </a:pPr>
            <a:r>
              <a:rPr lang="en-US" altLang="en-US" sz="2800">
                <a:solidFill>
                  <a:srgbClr val="000000"/>
                </a:solidFill>
              </a:rPr>
              <a:t>	the Montana </a:t>
            </a:r>
          </a:p>
          <a:p>
            <a:pPr eaLnBrk="1" hangingPunct="1">
              <a:buClr>
                <a:schemeClr val="bg1"/>
              </a:buClr>
              <a:buFontTx/>
              <a:buNone/>
            </a:pPr>
            <a:r>
              <a:rPr lang="en-US" altLang="en-US" sz="2800">
                <a:solidFill>
                  <a:srgbClr val="000000"/>
                </a:solidFill>
              </a:rPr>
              <a:t>	Conservation </a:t>
            </a:r>
          </a:p>
          <a:p>
            <a:pPr eaLnBrk="1" hangingPunct="1">
              <a:buClr>
                <a:schemeClr val="bg1"/>
              </a:buClr>
              <a:buFontTx/>
              <a:buNone/>
            </a:pPr>
            <a:r>
              <a:rPr lang="en-US" altLang="en-US" sz="2800">
                <a:solidFill>
                  <a:srgbClr val="000000"/>
                </a:solidFill>
              </a:rPr>
              <a:t>	Corps</a:t>
            </a:r>
          </a:p>
        </p:txBody>
      </p:sp>
      <p:pic>
        <p:nvPicPr>
          <p:cNvPr id="20484" name="Picture 5" descr="A large pile of earth, rocks, and other rubble with paths cut through it. ">
            <a:extLst>
              <a:ext uri="{FF2B5EF4-FFF2-40B4-BE49-F238E27FC236}">
                <a16:creationId xmlns:a16="http://schemas.microsoft.com/office/drawing/2014/main" id="{3EF882CB-57FF-4C22-8CDF-A94628AEAC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9091" t="7370" r="6061" b="6653"/>
          <a:stretch>
            <a:fillRect/>
          </a:stretch>
        </p:blipFill>
        <p:spPr bwMode="auto">
          <a:xfrm>
            <a:off x="4038600" y="3619500"/>
            <a:ext cx="4800600" cy="30003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845827">
                                            <p:txEl>
                                              <p:pRg st="0" end="0"/>
                                            </p:txEl>
                                          </p:spTgt>
                                        </p:tgtEl>
                                        <p:attrNameLst>
                                          <p:attrName>style.visibility</p:attrName>
                                        </p:attrNameLst>
                                      </p:cBhvr>
                                      <p:to>
                                        <p:strVal val="visible"/>
                                      </p:to>
                                    </p:set>
                                    <p:anim calcmode="lin" valueType="num">
                                      <p:cBhvr additive="base">
                                        <p:cTn id="7" dur="500" fill="hold"/>
                                        <p:tgtEl>
                                          <p:spTgt spid="8458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458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845827">
                                            <p:txEl>
                                              <p:pRg st="1" end="1"/>
                                            </p:txEl>
                                          </p:spTgt>
                                        </p:tgtEl>
                                        <p:attrNameLst>
                                          <p:attrName>style.visibility</p:attrName>
                                        </p:attrNameLst>
                                      </p:cBhvr>
                                      <p:to>
                                        <p:strVal val="visible"/>
                                      </p:to>
                                    </p:set>
                                    <p:anim calcmode="lin" valueType="num">
                                      <p:cBhvr additive="base">
                                        <p:cTn id="13" dur="500" fill="hold"/>
                                        <p:tgtEl>
                                          <p:spTgt spid="8458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458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845827">
                                            <p:txEl>
                                              <p:pRg st="2" end="2"/>
                                            </p:txEl>
                                          </p:spTgt>
                                        </p:tgtEl>
                                        <p:attrNameLst>
                                          <p:attrName>style.visibility</p:attrName>
                                        </p:attrNameLst>
                                      </p:cBhvr>
                                      <p:to>
                                        <p:strVal val="visible"/>
                                      </p:to>
                                    </p:set>
                                    <p:anim calcmode="lin" valueType="num">
                                      <p:cBhvr additive="base">
                                        <p:cTn id="19" dur="500" fill="hold"/>
                                        <p:tgtEl>
                                          <p:spTgt spid="8458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458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845827">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45827">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45827">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458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9CB808B-969A-488B-A250-79E5E57AC1ED}"/>
              </a:ext>
            </a:extLst>
          </p:cNvPr>
          <p:cNvSpPr>
            <a:spLocks noGrp="1" noChangeArrowheads="1"/>
          </p:cNvSpPr>
          <p:nvPr>
            <p:ph type="title"/>
          </p:nvPr>
        </p:nvSpPr>
        <p:spPr/>
        <p:txBody>
          <a:bodyPr/>
          <a:lstStyle/>
          <a:p>
            <a:pPr eaLnBrk="1" hangingPunct="1"/>
            <a:r>
              <a:rPr lang="en-US" altLang="en-US" sz="2800"/>
              <a:t> </a:t>
            </a:r>
            <a:r>
              <a:rPr lang="en-US" altLang="en-US" sz="3200">
                <a:solidFill>
                  <a:srgbClr val="000000"/>
                </a:solidFill>
              </a:rPr>
              <a:t>Traditional Tools and Skills</a:t>
            </a:r>
            <a:br>
              <a:rPr lang="en-US" altLang="en-US" sz="3200">
                <a:solidFill>
                  <a:srgbClr val="000000"/>
                </a:solidFill>
              </a:rPr>
            </a:br>
            <a:r>
              <a:rPr lang="en-US" altLang="en-US" sz="2800" i="1">
                <a:solidFill>
                  <a:srgbClr val="000000"/>
                </a:solidFill>
              </a:rPr>
              <a:t>- Safety, Cost, Resource Impacts, and Training  -</a:t>
            </a:r>
            <a:r>
              <a:rPr lang="en-US" altLang="en-US" sz="3600"/>
              <a:t> </a:t>
            </a:r>
          </a:p>
        </p:txBody>
      </p:sp>
      <p:sp>
        <p:nvSpPr>
          <p:cNvPr id="3075" name="Rectangle 3">
            <a:extLst>
              <a:ext uri="{FF2B5EF4-FFF2-40B4-BE49-F238E27FC236}">
                <a16:creationId xmlns:a16="http://schemas.microsoft.com/office/drawing/2014/main" id="{141F8B97-FEDC-4E18-B460-771D00051AB0}"/>
              </a:ext>
            </a:extLst>
          </p:cNvPr>
          <p:cNvSpPr>
            <a:spLocks noGrp="1" noChangeArrowheads="1"/>
          </p:cNvSpPr>
          <p:nvPr>
            <p:ph type="body" idx="1"/>
          </p:nvPr>
        </p:nvSpPr>
        <p:spPr/>
        <p:txBody>
          <a:bodyPr/>
          <a:lstStyle/>
          <a:p>
            <a:pPr eaLnBrk="1" hangingPunct="1">
              <a:lnSpc>
                <a:spcPct val="80000"/>
              </a:lnSpc>
              <a:buFontTx/>
              <a:buNone/>
            </a:pPr>
            <a:r>
              <a:rPr lang="en-US" altLang="en-US" sz="2000"/>
              <a:t>Notes to presenter:</a:t>
            </a:r>
          </a:p>
          <a:p>
            <a:pPr eaLnBrk="1" hangingPunct="1">
              <a:lnSpc>
                <a:spcPct val="80000"/>
              </a:lnSpc>
              <a:buFontTx/>
              <a:buNone/>
            </a:pPr>
            <a:endParaRPr lang="en-US" altLang="en-US" sz="2000"/>
          </a:p>
          <a:p>
            <a:pPr eaLnBrk="1" hangingPunct="1">
              <a:lnSpc>
                <a:spcPct val="80000"/>
              </a:lnSpc>
            </a:pPr>
            <a:r>
              <a:rPr lang="en-US" altLang="en-US" sz="2000"/>
              <a:t>These training materials are intended to help facilitate a discussion of the use of traditional skills and tools vs. motorized equipment, mechanical transport, aircraft, etc. </a:t>
            </a:r>
          </a:p>
          <a:p>
            <a:pPr eaLnBrk="1" hangingPunct="1">
              <a:lnSpc>
                <a:spcPct val="80000"/>
              </a:lnSpc>
            </a:pPr>
            <a:r>
              <a:rPr lang="en-US" altLang="en-US" sz="2000"/>
              <a:t>The data cited comes from an informal study of safety records for backcountry trail work in Regions 1, 2, and 6 for the 2001-2004 period.</a:t>
            </a:r>
          </a:p>
          <a:p>
            <a:pPr eaLnBrk="1" hangingPunct="1">
              <a:lnSpc>
                <a:spcPct val="80000"/>
              </a:lnSpc>
            </a:pPr>
            <a:r>
              <a:rPr lang="en-US" altLang="en-US" sz="2000"/>
              <a:t>Examples are based on communications with local managers and others who participated in the projects. </a:t>
            </a:r>
          </a:p>
          <a:p>
            <a:pPr eaLnBrk="1" hangingPunct="1">
              <a:lnSpc>
                <a:spcPct val="80000"/>
              </a:lnSpc>
            </a:pPr>
            <a:r>
              <a:rPr lang="en-US" altLang="en-US" sz="2000"/>
              <a:t>Local examples, images, and data may be added to tailor the presentation to fit the intended audience.</a:t>
            </a:r>
          </a:p>
          <a:p>
            <a:pPr eaLnBrk="1" hangingPunct="1">
              <a:lnSpc>
                <a:spcPct val="80000"/>
              </a:lnSpc>
            </a:pPr>
            <a:r>
              <a:rPr lang="en-US" altLang="en-US" sz="2000"/>
              <a:t>Both a short and long version of the Minimum Requirements Analysis and Decision Guide process presentations are available.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EA4D2588-730A-467E-A476-2F79642D8A83}"/>
              </a:ext>
            </a:extLst>
          </p:cNvPr>
          <p:cNvSpPr>
            <a:spLocks noGrp="1" noChangeArrowheads="1"/>
          </p:cNvSpPr>
          <p:nvPr>
            <p:ph type="title"/>
          </p:nvPr>
        </p:nvSpPr>
        <p:spPr>
          <a:xfrm>
            <a:off x="381000" y="0"/>
            <a:ext cx="8229600" cy="838200"/>
          </a:xfrm>
        </p:spPr>
        <p:txBody>
          <a:bodyPr/>
          <a:lstStyle/>
          <a:p>
            <a:pPr eaLnBrk="1" hangingPunct="1"/>
            <a:r>
              <a:rPr lang="en-US" altLang="en-US" sz="4000">
                <a:solidFill>
                  <a:srgbClr val="000000"/>
                </a:solidFill>
              </a:rPr>
              <a:t>Still not convinced ? -</a:t>
            </a:r>
            <a:r>
              <a:rPr lang="en-US" altLang="en-US" sz="3600" i="1">
                <a:solidFill>
                  <a:srgbClr val="000000"/>
                </a:solidFill>
              </a:rPr>
              <a:t>Examples -</a:t>
            </a:r>
          </a:p>
        </p:txBody>
      </p:sp>
      <p:sp>
        <p:nvSpPr>
          <p:cNvPr id="847875" name="Rectangle 3">
            <a:extLst>
              <a:ext uri="{FF2B5EF4-FFF2-40B4-BE49-F238E27FC236}">
                <a16:creationId xmlns:a16="http://schemas.microsoft.com/office/drawing/2014/main" id="{9131D29C-43CB-43E6-B502-7F0A599D974C}"/>
              </a:ext>
            </a:extLst>
          </p:cNvPr>
          <p:cNvSpPr>
            <a:spLocks noGrp="1" noChangeArrowheads="1"/>
          </p:cNvSpPr>
          <p:nvPr>
            <p:ph type="body" sz="half" idx="1"/>
          </p:nvPr>
        </p:nvSpPr>
        <p:spPr>
          <a:xfrm>
            <a:off x="228600" y="762000"/>
            <a:ext cx="8610600" cy="4530725"/>
          </a:xfrm>
        </p:spPr>
        <p:txBody>
          <a:bodyPr/>
          <a:lstStyle/>
          <a:p>
            <a:pPr eaLnBrk="1" hangingPunct="1">
              <a:buClr>
                <a:schemeClr val="accent2"/>
              </a:buClr>
            </a:pPr>
            <a:r>
              <a:rPr lang="en-US" altLang="en-US" sz="2400">
                <a:solidFill>
                  <a:srgbClr val="000099"/>
                </a:solidFill>
              </a:rPr>
              <a:t>Boundary Waters Canoe Area Wilderness, MN         175,000 acres of blowdown trees, July 4, 2000</a:t>
            </a:r>
          </a:p>
        </p:txBody>
      </p:sp>
      <p:sp>
        <p:nvSpPr>
          <p:cNvPr id="847877" name="Text Box 5">
            <a:extLst>
              <a:ext uri="{FF2B5EF4-FFF2-40B4-BE49-F238E27FC236}">
                <a16:creationId xmlns:a16="http://schemas.microsoft.com/office/drawing/2014/main" id="{9DC7724B-1AAA-461A-8425-F38357AA21A8}"/>
              </a:ext>
            </a:extLst>
          </p:cNvPr>
          <p:cNvSpPr txBox="1">
            <a:spLocks noChangeArrowheads="1"/>
          </p:cNvSpPr>
          <p:nvPr/>
        </p:nvSpPr>
        <p:spPr bwMode="auto">
          <a:xfrm>
            <a:off x="304800" y="1676400"/>
            <a:ext cx="5334000" cy="575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buFontTx/>
              <a:buChar char="-"/>
            </a:pPr>
            <a:r>
              <a:rPr lang="en-US" altLang="en-US" sz="2400">
                <a:solidFill>
                  <a:srgbClr val="000000"/>
                </a:solidFill>
                <a:latin typeface="Arial" panose="020B0604020202020204" pitchFamily="34" charset="0"/>
              </a:rPr>
              <a:t>Chainsaws used to evacuate visitors, then most work done with cross-cut saws</a:t>
            </a:r>
          </a:p>
          <a:p>
            <a:pPr>
              <a:buFontTx/>
              <a:buChar char="-"/>
            </a:pPr>
            <a:endParaRPr lang="en-US" altLang="en-US" sz="2400">
              <a:solidFill>
                <a:srgbClr val="000000"/>
              </a:solidFill>
              <a:latin typeface="Arial" panose="020B0604020202020204" pitchFamily="34" charset="0"/>
            </a:endParaRPr>
          </a:p>
          <a:p>
            <a:pPr>
              <a:buFontTx/>
              <a:buChar char="-"/>
            </a:pPr>
            <a:r>
              <a:rPr lang="en-US" altLang="en-US" sz="2400">
                <a:solidFill>
                  <a:srgbClr val="000000"/>
                </a:solidFill>
                <a:latin typeface="Arial" panose="020B0604020202020204" pitchFamily="34" charset="0"/>
              </a:rPr>
              <a:t>2 crews, chainsaw vs. cross-cut saw, up to 1000 trees per mile</a:t>
            </a:r>
          </a:p>
          <a:p>
            <a:pPr>
              <a:buFontTx/>
              <a:buChar char="-"/>
            </a:pPr>
            <a:endParaRPr lang="en-US" altLang="en-US" sz="2400">
              <a:solidFill>
                <a:srgbClr val="000000"/>
              </a:solidFill>
              <a:latin typeface="Arial" panose="020B0604020202020204" pitchFamily="34" charset="0"/>
            </a:endParaRPr>
          </a:p>
          <a:p>
            <a:pPr>
              <a:buFontTx/>
              <a:buChar char="-"/>
            </a:pPr>
            <a:r>
              <a:rPr lang="en-US" altLang="en-US" sz="2400">
                <a:solidFill>
                  <a:srgbClr val="000000"/>
                </a:solidFill>
                <a:latin typeface="Arial" panose="020B0604020202020204" pitchFamily="34" charset="0"/>
              </a:rPr>
              <a:t>after 38 hours of ‘saw time’ (17 days or work) amount of trail cleared by each crew within 100 feet</a:t>
            </a:r>
          </a:p>
          <a:p>
            <a:pPr>
              <a:buFontTx/>
              <a:buChar char="-"/>
            </a:pPr>
            <a:endParaRPr lang="en-US" altLang="en-US" sz="2400">
              <a:solidFill>
                <a:srgbClr val="000000"/>
              </a:solidFill>
              <a:latin typeface="Arial" panose="020B0604020202020204" pitchFamily="34" charset="0"/>
            </a:endParaRPr>
          </a:p>
          <a:p>
            <a:r>
              <a:rPr lang="en-US" altLang="en-US" sz="2400">
                <a:solidFill>
                  <a:srgbClr val="000000"/>
                </a:solidFill>
                <a:latin typeface="Arial" panose="020B0604020202020204" pitchFamily="34" charset="0"/>
              </a:rPr>
              <a:t>- chain saw work area had more ‘modified’ look despite identical project standards  </a:t>
            </a:r>
          </a:p>
          <a:p>
            <a:pPr>
              <a:spcBef>
                <a:spcPct val="50000"/>
              </a:spcBef>
            </a:pPr>
            <a:endParaRPr lang="en-US" altLang="en-US" sz="2400">
              <a:solidFill>
                <a:srgbClr val="000000"/>
              </a:solidFill>
              <a:latin typeface="Arial" panose="020B0604020202020204" pitchFamily="34" charset="0"/>
            </a:endParaRPr>
          </a:p>
        </p:txBody>
      </p:sp>
      <p:pic>
        <p:nvPicPr>
          <p:cNvPr id="21509" name="Picture 7" descr="Two people sawing a log">
            <a:extLst>
              <a:ext uri="{FF2B5EF4-FFF2-40B4-BE49-F238E27FC236}">
                <a16:creationId xmlns:a16="http://schemas.microsoft.com/office/drawing/2014/main" id="{24C1FC17-1BA1-4020-8D9F-CBF36649F3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4419600"/>
            <a:ext cx="3148013" cy="2189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1510" name="Picture 8" descr="A person using a chainsaw to cut a fallen tree">
            <a:extLst>
              <a:ext uri="{FF2B5EF4-FFF2-40B4-BE49-F238E27FC236}">
                <a16:creationId xmlns:a16="http://schemas.microsoft.com/office/drawing/2014/main" id="{D651B387-9A1E-4564-90C9-1B5E267114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1200" y="2057400"/>
            <a:ext cx="3124200" cy="2189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7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847877">
                                            <p:txEl>
                                              <p:pRg st="0" end="0"/>
                                            </p:txEl>
                                          </p:spTgt>
                                        </p:tgtEl>
                                        <p:attrNameLst>
                                          <p:attrName>style.visibility</p:attrName>
                                        </p:attrNameLst>
                                      </p:cBhvr>
                                      <p:to>
                                        <p:strVal val="visible"/>
                                      </p:to>
                                    </p:set>
                                    <p:anim calcmode="lin" valueType="num">
                                      <p:cBhvr additive="base">
                                        <p:cTn id="11" dur="500" fill="hold"/>
                                        <p:tgtEl>
                                          <p:spTgt spid="847877">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8478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847877">
                                            <p:txEl>
                                              <p:pRg st="2" end="2"/>
                                            </p:txEl>
                                          </p:spTgt>
                                        </p:tgtEl>
                                        <p:attrNameLst>
                                          <p:attrName>style.visibility</p:attrName>
                                        </p:attrNameLst>
                                      </p:cBhvr>
                                      <p:to>
                                        <p:strVal val="visible"/>
                                      </p:to>
                                    </p:set>
                                    <p:anim calcmode="lin" valueType="num">
                                      <p:cBhvr additive="base">
                                        <p:cTn id="17" dur="500" fill="hold"/>
                                        <p:tgtEl>
                                          <p:spTgt spid="84787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478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847877">
                                            <p:txEl>
                                              <p:pRg st="4" end="4"/>
                                            </p:txEl>
                                          </p:spTgt>
                                        </p:tgtEl>
                                        <p:attrNameLst>
                                          <p:attrName>style.visibility</p:attrName>
                                        </p:attrNameLst>
                                      </p:cBhvr>
                                      <p:to>
                                        <p:strVal val="visible"/>
                                      </p:to>
                                    </p:set>
                                    <p:anim calcmode="lin" valueType="num">
                                      <p:cBhvr additive="base">
                                        <p:cTn id="23" dur="500" fill="hold"/>
                                        <p:tgtEl>
                                          <p:spTgt spid="84787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84787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847877">
                                            <p:txEl>
                                              <p:pRg st="6" end="6"/>
                                            </p:txEl>
                                          </p:spTgt>
                                        </p:tgtEl>
                                        <p:attrNameLst>
                                          <p:attrName>style.visibility</p:attrName>
                                        </p:attrNameLst>
                                      </p:cBhvr>
                                      <p:to>
                                        <p:strVal val="visible"/>
                                      </p:to>
                                    </p:set>
                                    <p:anim calcmode="lin" valueType="num">
                                      <p:cBhvr additive="base">
                                        <p:cTn id="29" dur="500" fill="hold"/>
                                        <p:tgtEl>
                                          <p:spTgt spid="847877">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84787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242E2C0-0658-4501-9562-5BAAE8B074E3}"/>
              </a:ext>
            </a:extLst>
          </p:cNvPr>
          <p:cNvSpPr>
            <a:spLocks noGrp="1" noChangeArrowheads="1"/>
          </p:cNvSpPr>
          <p:nvPr>
            <p:ph type="title"/>
          </p:nvPr>
        </p:nvSpPr>
        <p:spPr>
          <a:xfrm>
            <a:off x="0" y="228600"/>
            <a:ext cx="9144000" cy="1139825"/>
          </a:xfrm>
        </p:spPr>
        <p:txBody>
          <a:bodyPr/>
          <a:lstStyle/>
          <a:p>
            <a:pPr eaLnBrk="1" hangingPunct="1"/>
            <a:r>
              <a:rPr lang="en-US" altLang="en-US" sz="3600">
                <a:solidFill>
                  <a:srgbClr val="000000"/>
                </a:solidFill>
              </a:rPr>
              <a:t>Conclusion</a:t>
            </a:r>
            <a:br>
              <a:rPr lang="en-US" altLang="en-US" sz="3600">
                <a:solidFill>
                  <a:srgbClr val="000000"/>
                </a:solidFill>
              </a:rPr>
            </a:br>
            <a:r>
              <a:rPr lang="en-US" altLang="en-US" sz="3200" i="1">
                <a:solidFill>
                  <a:srgbClr val="000000"/>
                </a:solidFill>
              </a:rPr>
              <a:t>Assumptions and Facts for Non-motorized Tools</a:t>
            </a:r>
            <a:r>
              <a:rPr lang="en-US" altLang="en-US" sz="4000">
                <a:solidFill>
                  <a:srgbClr val="525000"/>
                </a:solidFill>
              </a:rPr>
              <a:t> </a:t>
            </a:r>
          </a:p>
        </p:txBody>
      </p:sp>
      <p:sp>
        <p:nvSpPr>
          <p:cNvPr id="798723" name="Rectangle 3">
            <a:extLst>
              <a:ext uri="{FF2B5EF4-FFF2-40B4-BE49-F238E27FC236}">
                <a16:creationId xmlns:a16="http://schemas.microsoft.com/office/drawing/2014/main" id="{CFAE9F41-6E56-44C9-A0AA-F5555481376A}"/>
              </a:ext>
            </a:extLst>
          </p:cNvPr>
          <p:cNvSpPr>
            <a:spLocks noGrp="1" noChangeArrowheads="1"/>
          </p:cNvSpPr>
          <p:nvPr>
            <p:ph type="body" idx="1"/>
          </p:nvPr>
        </p:nvSpPr>
        <p:spPr>
          <a:xfrm>
            <a:off x="152400" y="1447800"/>
            <a:ext cx="8991600" cy="5715000"/>
          </a:xfrm>
        </p:spPr>
        <p:txBody>
          <a:bodyPr/>
          <a:lstStyle/>
          <a:p>
            <a:pPr eaLnBrk="1" hangingPunct="1">
              <a:buClr>
                <a:srgbClr val="000000"/>
              </a:buClr>
              <a:defRPr/>
            </a:pPr>
            <a:r>
              <a:rPr lang="en-US">
                <a:solidFill>
                  <a:srgbClr val="000099"/>
                </a:solidFill>
              </a:rPr>
              <a:t>Non-motorized tools can be found </a:t>
            </a:r>
          </a:p>
          <a:p>
            <a:pPr eaLnBrk="1" hangingPunct="1">
              <a:buClr>
                <a:srgbClr val="000000"/>
              </a:buClr>
              <a:defRPr/>
            </a:pPr>
            <a:r>
              <a:rPr lang="en-US">
                <a:solidFill>
                  <a:srgbClr val="000099"/>
                </a:solidFill>
              </a:rPr>
              <a:t>Traditional skills can be taught/learned</a:t>
            </a:r>
          </a:p>
          <a:p>
            <a:pPr eaLnBrk="1" hangingPunct="1">
              <a:buClr>
                <a:srgbClr val="000000"/>
              </a:buClr>
              <a:defRPr/>
            </a:pPr>
            <a:r>
              <a:rPr lang="en-US">
                <a:solidFill>
                  <a:srgbClr val="000099"/>
                </a:solidFill>
              </a:rPr>
              <a:t>Skilled help can be found </a:t>
            </a:r>
          </a:p>
          <a:p>
            <a:pPr eaLnBrk="1" hangingPunct="1">
              <a:buClr>
                <a:srgbClr val="000000"/>
              </a:buClr>
              <a:defRPr/>
            </a:pPr>
            <a:r>
              <a:rPr lang="en-US">
                <a:solidFill>
                  <a:srgbClr val="000099"/>
                </a:solidFill>
              </a:rPr>
              <a:t>Partnerships and can be built/enhanced</a:t>
            </a:r>
          </a:p>
          <a:p>
            <a:pPr eaLnBrk="1" hangingPunct="1">
              <a:buClr>
                <a:srgbClr val="000000"/>
              </a:buClr>
              <a:defRPr/>
            </a:pPr>
            <a:r>
              <a:rPr lang="en-US">
                <a:solidFill>
                  <a:srgbClr val="000099"/>
                </a:solidFill>
              </a:rPr>
              <a:t>The wilderness resource can be protected</a:t>
            </a:r>
          </a:p>
          <a:p>
            <a:pPr eaLnBrk="1" hangingPunct="1">
              <a:buClr>
                <a:srgbClr val="000000"/>
              </a:buClr>
              <a:defRPr/>
            </a:pPr>
            <a:r>
              <a:rPr lang="en-US">
                <a:solidFill>
                  <a:srgbClr val="000099"/>
                </a:solidFill>
              </a:rPr>
              <a:t>Cost effective projects are possible</a:t>
            </a:r>
          </a:p>
          <a:p>
            <a:pPr eaLnBrk="1" hangingPunct="1">
              <a:buClr>
                <a:srgbClr val="000000"/>
              </a:buClr>
              <a:defRPr/>
            </a:pPr>
            <a:r>
              <a:rPr lang="en-US">
                <a:solidFill>
                  <a:srgbClr val="000099"/>
                </a:solidFill>
              </a:rPr>
              <a:t>Safety requirements can be met</a:t>
            </a:r>
          </a:p>
          <a:p>
            <a:pPr eaLnBrk="1" hangingPunct="1">
              <a:buFontTx/>
              <a:buNone/>
              <a:defRPr/>
            </a:pPr>
            <a:r>
              <a:rPr lang="en-US" sz="3600">
                <a:solidFill>
                  <a:srgbClr val="525000"/>
                </a:solidFill>
                <a:effectLst>
                  <a:outerShdw blurRad="38100" dist="38100" dir="2700000" algn="tl">
                    <a:srgbClr val="C0C0C0"/>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98723">
                                            <p:txEl>
                                              <p:pRg st="0" end="0"/>
                                            </p:txEl>
                                          </p:spTgt>
                                        </p:tgtEl>
                                        <p:attrNameLst>
                                          <p:attrName>style.visibility</p:attrName>
                                        </p:attrNameLst>
                                      </p:cBhvr>
                                      <p:to>
                                        <p:strVal val="visible"/>
                                      </p:to>
                                    </p:set>
                                    <p:anim calcmode="lin" valueType="num">
                                      <p:cBhvr additive="base">
                                        <p:cTn id="7" dur="500" fill="hold"/>
                                        <p:tgtEl>
                                          <p:spTgt spid="798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98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98723">
                                            <p:txEl>
                                              <p:pRg st="1" end="1"/>
                                            </p:txEl>
                                          </p:spTgt>
                                        </p:tgtEl>
                                        <p:attrNameLst>
                                          <p:attrName>style.visibility</p:attrName>
                                        </p:attrNameLst>
                                      </p:cBhvr>
                                      <p:to>
                                        <p:strVal val="visible"/>
                                      </p:to>
                                    </p:set>
                                    <p:anim calcmode="lin" valueType="num">
                                      <p:cBhvr additive="base">
                                        <p:cTn id="13" dur="500" fill="hold"/>
                                        <p:tgtEl>
                                          <p:spTgt spid="798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98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798723">
                                            <p:txEl>
                                              <p:pRg st="2" end="2"/>
                                            </p:txEl>
                                          </p:spTgt>
                                        </p:tgtEl>
                                        <p:attrNameLst>
                                          <p:attrName>style.visibility</p:attrName>
                                        </p:attrNameLst>
                                      </p:cBhvr>
                                      <p:to>
                                        <p:strVal val="visible"/>
                                      </p:to>
                                    </p:set>
                                    <p:anim calcmode="lin" valueType="num">
                                      <p:cBhvr additive="base">
                                        <p:cTn id="19" dur="500" fill="hold"/>
                                        <p:tgtEl>
                                          <p:spTgt spid="7987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98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798723">
                                            <p:txEl>
                                              <p:pRg st="3" end="3"/>
                                            </p:txEl>
                                          </p:spTgt>
                                        </p:tgtEl>
                                        <p:attrNameLst>
                                          <p:attrName>style.visibility</p:attrName>
                                        </p:attrNameLst>
                                      </p:cBhvr>
                                      <p:to>
                                        <p:strVal val="visible"/>
                                      </p:to>
                                    </p:set>
                                    <p:anim calcmode="lin" valueType="num">
                                      <p:cBhvr additive="base">
                                        <p:cTn id="25" dur="500" fill="hold"/>
                                        <p:tgtEl>
                                          <p:spTgt spid="7987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987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98723">
                                            <p:txEl>
                                              <p:pRg st="4" end="4"/>
                                            </p:txEl>
                                          </p:spTgt>
                                        </p:tgtEl>
                                        <p:attrNameLst>
                                          <p:attrName>style.visibility</p:attrName>
                                        </p:attrNameLst>
                                      </p:cBhvr>
                                      <p:to>
                                        <p:strVal val="visible"/>
                                      </p:to>
                                    </p:set>
                                    <p:anim calcmode="lin" valueType="num">
                                      <p:cBhvr additive="base">
                                        <p:cTn id="31" dur="500" fill="hold"/>
                                        <p:tgtEl>
                                          <p:spTgt spid="7987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987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798723">
                                            <p:txEl>
                                              <p:pRg st="5" end="5"/>
                                            </p:txEl>
                                          </p:spTgt>
                                        </p:tgtEl>
                                        <p:attrNameLst>
                                          <p:attrName>style.visibility</p:attrName>
                                        </p:attrNameLst>
                                      </p:cBhvr>
                                      <p:to>
                                        <p:strVal val="visible"/>
                                      </p:to>
                                    </p:set>
                                    <p:anim calcmode="lin" valueType="num">
                                      <p:cBhvr additive="base">
                                        <p:cTn id="37" dur="500" fill="hold"/>
                                        <p:tgtEl>
                                          <p:spTgt spid="79872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9872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798723">
                                            <p:txEl>
                                              <p:pRg st="6" end="6"/>
                                            </p:txEl>
                                          </p:spTgt>
                                        </p:tgtEl>
                                        <p:attrNameLst>
                                          <p:attrName>style.visibility</p:attrName>
                                        </p:attrNameLst>
                                      </p:cBhvr>
                                      <p:to>
                                        <p:strVal val="visible"/>
                                      </p:to>
                                    </p:set>
                                    <p:anim calcmode="lin" valueType="num">
                                      <p:cBhvr additive="base">
                                        <p:cTn id="43" dur="500" fill="hold"/>
                                        <p:tgtEl>
                                          <p:spTgt spid="79872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9872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835586" name="Rectangle 2">
            <a:extLst>
              <a:ext uri="{FF2B5EF4-FFF2-40B4-BE49-F238E27FC236}">
                <a16:creationId xmlns:a16="http://schemas.microsoft.com/office/drawing/2014/main" id="{1017AC85-EB6B-4D4C-9C9F-66856BCD77E9}"/>
              </a:ext>
            </a:extLst>
          </p:cNvPr>
          <p:cNvSpPr>
            <a:spLocks noGrp="1" noChangeArrowheads="1"/>
          </p:cNvSpPr>
          <p:nvPr>
            <p:ph type="body" idx="1"/>
          </p:nvPr>
        </p:nvSpPr>
        <p:spPr>
          <a:xfrm>
            <a:off x="457200" y="1600200"/>
            <a:ext cx="8229600" cy="5029200"/>
          </a:xfrm>
          <a:ln>
            <a:solidFill>
              <a:schemeClr val="bg1"/>
            </a:solidFill>
          </a:ln>
        </p:spPr>
        <p:txBody>
          <a:bodyPr/>
          <a:lstStyle/>
          <a:p>
            <a:pPr marL="609600" indent="-609600" eaLnBrk="1" hangingPunct="1">
              <a:lnSpc>
                <a:spcPct val="80000"/>
              </a:lnSpc>
              <a:defRPr/>
            </a:pPr>
            <a:r>
              <a:rPr lang="en-US" sz="2800" dirty="0">
                <a:solidFill>
                  <a:srgbClr val="4D4D4D"/>
                </a:solidFill>
              </a:rPr>
              <a:t>Budget, staff, time</a:t>
            </a:r>
          </a:p>
          <a:p>
            <a:pPr marL="609600" indent="-609600" eaLnBrk="1" hangingPunct="1">
              <a:lnSpc>
                <a:spcPct val="80000"/>
              </a:lnSpc>
              <a:buClr>
                <a:schemeClr val="bg2"/>
              </a:buClr>
              <a:defRPr/>
            </a:pPr>
            <a:r>
              <a:rPr lang="en-US" sz="2800" dirty="0">
                <a:solidFill>
                  <a:srgbClr val="4D4D4D"/>
                </a:solidFill>
              </a:rPr>
              <a:t>Other targets and priorities</a:t>
            </a:r>
          </a:p>
          <a:p>
            <a:pPr marL="609600" indent="-609600" eaLnBrk="1" hangingPunct="1">
              <a:lnSpc>
                <a:spcPct val="80000"/>
              </a:lnSpc>
              <a:buClr>
                <a:schemeClr val="bg2"/>
              </a:buClr>
              <a:defRPr/>
            </a:pPr>
            <a:r>
              <a:rPr lang="en-US" sz="2800" dirty="0">
                <a:solidFill>
                  <a:srgbClr val="4D4D4D"/>
                </a:solidFill>
              </a:rPr>
              <a:t>Public pressure to keep public lands open</a:t>
            </a:r>
          </a:p>
          <a:p>
            <a:pPr marL="609600" indent="-609600" eaLnBrk="1" hangingPunct="1">
              <a:lnSpc>
                <a:spcPct val="80000"/>
              </a:lnSpc>
              <a:buClr>
                <a:schemeClr val="bg2"/>
              </a:buClr>
              <a:defRPr/>
            </a:pPr>
            <a:r>
              <a:rPr lang="en-US" sz="2800" dirty="0">
                <a:solidFill>
                  <a:srgbClr val="4D4D4D"/>
                </a:solidFill>
              </a:rPr>
              <a:t>Assumptions about cost, safety, skills needed</a:t>
            </a:r>
          </a:p>
          <a:p>
            <a:pPr marL="609600" indent="-609600" eaLnBrk="1" hangingPunct="1">
              <a:lnSpc>
                <a:spcPct val="80000"/>
              </a:lnSpc>
              <a:buClr>
                <a:schemeClr val="bg1"/>
              </a:buClr>
              <a:buFontTx/>
              <a:buNone/>
              <a:defRPr/>
            </a:pPr>
            <a:r>
              <a:rPr lang="en-US" sz="2800" dirty="0">
                <a:solidFill>
                  <a:schemeClr val="accent2"/>
                </a:solidFill>
                <a:effectLst>
                  <a:outerShdw blurRad="38100" dist="38100" dir="2700000" algn="tl">
                    <a:srgbClr val="C0C0C0"/>
                  </a:outerShdw>
                </a:effectLst>
              </a:rPr>
              <a:t>				</a:t>
            </a:r>
            <a:r>
              <a:rPr lang="en-US" sz="2800" dirty="0">
                <a:effectLst>
                  <a:outerShdw blurRad="38100" dist="38100" dir="2700000" algn="tl">
                    <a:srgbClr val="C0C0C0"/>
                  </a:outerShdw>
                </a:effectLst>
              </a:rPr>
              <a:t>vs.</a:t>
            </a:r>
          </a:p>
          <a:p>
            <a:pPr marL="609600" indent="-609600" eaLnBrk="1" hangingPunct="1">
              <a:lnSpc>
                <a:spcPct val="80000"/>
              </a:lnSpc>
              <a:buClr>
                <a:schemeClr val="accent2"/>
              </a:buClr>
              <a:defRPr/>
            </a:pPr>
            <a:r>
              <a:rPr lang="en-US" sz="2800" dirty="0">
                <a:solidFill>
                  <a:srgbClr val="000066"/>
                </a:solidFill>
              </a:rPr>
              <a:t>Mandate of law and intent of policy</a:t>
            </a:r>
          </a:p>
          <a:p>
            <a:pPr marL="609600" indent="-609600" eaLnBrk="1" hangingPunct="1">
              <a:lnSpc>
                <a:spcPct val="80000"/>
              </a:lnSpc>
              <a:buClr>
                <a:schemeClr val="accent2"/>
              </a:buClr>
              <a:buFontTx/>
              <a:buNone/>
              <a:defRPr/>
            </a:pPr>
            <a:r>
              <a:rPr lang="en-US" sz="2800" dirty="0">
                <a:solidFill>
                  <a:srgbClr val="000066"/>
                </a:solidFill>
              </a:rPr>
              <a:t>	 – primarily non-motorized management</a:t>
            </a:r>
          </a:p>
          <a:p>
            <a:pPr marL="609600" indent="-609600" eaLnBrk="1" hangingPunct="1">
              <a:lnSpc>
                <a:spcPct val="80000"/>
              </a:lnSpc>
              <a:buClr>
                <a:schemeClr val="accent2"/>
              </a:buClr>
              <a:buFontTx/>
              <a:buNone/>
              <a:defRPr/>
            </a:pPr>
            <a:r>
              <a:rPr lang="en-US" sz="2800" dirty="0">
                <a:solidFill>
                  <a:srgbClr val="000066"/>
                </a:solidFill>
              </a:rPr>
              <a:t>	 -  in contrast to other areas</a:t>
            </a:r>
          </a:p>
          <a:p>
            <a:pPr marL="609600" indent="-609600" eaLnBrk="1" hangingPunct="1">
              <a:lnSpc>
                <a:spcPct val="80000"/>
              </a:lnSpc>
              <a:buClr>
                <a:schemeClr val="accent2"/>
              </a:buClr>
              <a:defRPr/>
            </a:pPr>
            <a:r>
              <a:rPr lang="en-US" sz="2800" dirty="0">
                <a:solidFill>
                  <a:srgbClr val="000066"/>
                </a:solidFill>
              </a:rPr>
              <a:t>Traditional skill retention through training and partnerships</a:t>
            </a:r>
          </a:p>
          <a:p>
            <a:pPr marL="609600" indent="-609600" eaLnBrk="1" hangingPunct="1">
              <a:lnSpc>
                <a:spcPct val="80000"/>
              </a:lnSpc>
              <a:buClr>
                <a:schemeClr val="accent2"/>
              </a:buClr>
              <a:defRPr/>
            </a:pPr>
            <a:r>
              <a:rPr lang="en-US" sz="2800" dirty="0">
                <a:solidFill>
                  <a:srgbClr val="000066"/>
                </a:solidFill>
              </a:rPr>
              <a:t>Public awareness of wilderness and appreciation of traditional skills and heritage</a:t>
            </a:r>
          </a:p>
          <a:p>
            <a:pPr marL="609600" indent="-609600" eaLnBrk="1" hangingPunct="1">
              <a:lnSpc>
                <a:spcPct val="80000"/>
              </a:lnSpc>
              <a:buClr>
                <a:schemeClr val="tx2"/>
              </a:buClr>
              <a:buFontTx/>
              <a:buNone/>
              <a:defRPr/>
            </a:pPr>
            <a:endParaRPr lang="en-US" sz="2800" dirty="0">
              <a:solidFill>
                <a:srgbClr val="000066"/>
              </a:solidFill>
            </a:endParaRPr>
          </a:p>
        </p:txBody>
      </p:sp>
      <p:sp>
        <p:nvSpPr>
          <p:cNvPr id="23555" name="Rectangle 3">
            <a:extLst>
              <a:ext uri="{FF2B5EF4-FFF2-40B4-BE49-F238E27FC236}">
                <a16:creationId xmlns:a16="http://schemas.microsoft.com/office/drawing/2014/main" id="{3C544E95-F1CC-42F3-8B17-BA40A7AF5FA9}"/>
              </a:ext>
            </a:extLst>
          </p:cNvPr>
          <p:cNvSpPr>
            <a:spLocks noGrp="1" noChangeArrowheads="1"/>
          </p:cNvSpPr>
          <p:nvPr>
            <p:ph type="title" idx="4294967295"/>
          </p:nvPr>
        </p:nvSpPr>
        <p:spPr bwMode="auto">
          <a:xfrm>
            <a:off x="457200" y="228600"/>
            <a:ext cx="8229600" cy="1139825"/>
          </a:xfrm>
          <a:prstGeom prst="rect">
            <a:avLst/>
          </a:prstGeom>
          <a:noFill/>
          <a:ln w="9525">
            <a:solidFill>
              <a:srgbClr val="525000"/>
            </a:solidFill>
            <a:prstDash/>
            <a:miter lim="800000"/>
            <a:headEnd/>
            <a:tailEnd/>
          </a:ln>
          <a:effectLst/>
          <a:extLst>
            <a:ext uri="{909E8E84-426E-40DD-AFC4-6F175D3DCCD1}">
              <a14:hiddenFill xmlns:a14="http://schemas.microsoft.com/office/drawing/2010/main">
                <a:solidFill>
                  <a:srgbClr val="FFFFFF"/>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Use of Motorized Tools vs. Traditional Skills</a:t>
            </a:r>
            <a:br>
              <a:rPr kumimoji="0" lang="en-US" altLang="en-U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br>
            <a:r>
              <a:rPr kumimoji="0" lang="en-US" altLang="en-US" sz="28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 What’s the problem ? -</a:t>
            </a:r>
            <a:r>
              <a:rPr kumimoji="0" lang="en-US" altLang="en-US" sz="3600" b="0" i="0" u="none" strike="noStrike" kern="1200" cap="none" spc="0" normalizeH="0" baseline="0" noProof="0" dirty="0">
                <a:ln>
                  <a:noFill/>
                </a:ln>
                <a:solidFill>
                  <a:schemeClr val="tx2"/>
                </a:solidFill>
                <a:effectLst/>
                <a:uLnTx/>
                <a:uFillTx/>
                <a:latin typeface="Arial" panose="020B0604020202020204" pitchFamily="34" charset="0"/>
                <a:ea typeface="+mn-ea"/>
                <a:cs typeface="+mn-cs"/>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558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3558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3558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3558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3558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3558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835586">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35586">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835586">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83558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2387689-E29A-4978-80B9-7A2FA8AFB7F6}"/>
              </a:ext>
            </a:extLst>
          </p:cNvPr>
          <p:cNvSpPr>
            <a:spLocks noGrp="1" noChangeArrowheads="1"/>
          </p:cNvSpPr>
          <p:nvPr>
            <p:ph type="title"/>
          </p:nvPr>
        </p:nvSpPr>
        <p:spPr>
          <a:xfrm>
            <a:off x="0" y="228600"/>
            <a:ext cx="9144000" cy="1139825"/>
          </a:xfrm>
        </p:spPr>
        <p:txBody>
          <a:bodyPr/>
          <a:lstStyle/>
          <a:p>
            <a:pPr eaLnBrk="1" hangingPunct="1"/>
            <a:r>
              <a:rPr lang="en-US" altLang="en-US" sz="3600">
                <a:solidFill>
                  <a:srgbClr val="000000"/>
                </a:solidFill>
              </a:rPr>
              <a:t>The Bottom Line</a:t>
            </a:r>
            <a:br>
              <a:rPr lang="en-US" altLang="en-US" sz="3600">
                <a:solidFill>
                  <a:srgbClr val="000000"/>
                </a:solidFill>
              </a:rPr>
            </a:br>
            <a:r>
              <a:rPr lang="en-US" altLang="en-US" sz="3200" i="1">
                <a:solidFill>
                  <a:srgbClr val="000000"/>
                </a:solidFill>
              </a:rPr>
              <a:t>-We can do it !!!-</a:t>
            </a:r>
            <a:r>
              <a:rPr lang="en-US" altLang="en-US" sz="4000">
                <a:solidFill>
                  <a:srgbClr val="525000"/>
                </a:solidFill>
              </a:rPr>
              <a:t> </a:t>
            </a:r>
          </a:p>
        </p:txBody>
      </p:sp>
      <p:sp>
        <p:nvSpPr>
          <p:cNvPr id="799747" name="Rectangle 3">
            <a:extLst>
              <a:ext uri="{FF2B5EF4-FFF2-40B4-BE49-F238E27FC236}">
                <a16:creationId xmlns:a16="http://schemas.microsoft.com/office/drawing/2014/main" id="{539D0AF1-B41C-4CF6-A3A7-2A279517BBD1}"/>
              </a:ext>
            </a:extLst>
          </p:cNvPr>
          <p:cNvSpPr>
            <a:spLocks noGrp="1" noChangeArrowheads="1"/>
          </p:cNvSpPr>
          <p:nvPr>
            <p:ph type="body" idx="1"/>
          </p:nvPr>
        </p:nvSpPr>
        <p:spPr>
          <a:xfrm>
            <a:off x="304800" y="1447800"/>
            <a:ext cx="8686800" cy="5715000"/>
          </a:xfrm>
        </p:spPr>
        <p:txBody>
          <a:bodyPr/>
          <a:lstStyle/>
          <a:p>
            <a:pPr eaLnBrk="1" hangingPunct="1">
              <a:buClr>
                <a:schemeClr val="bg1"/>
              </a:buClr>
              <a:buFontTx/>
              <a:buNone/>
              <a:defRPr/>
            </a:pPr>
            <a:r>
              <a:rPr lang="en-US" sz="2800">
                <a:solidFill>
                  <a:srgbClr val="000066"/>
                </a:solidFill>
                <a:effectLst>
                  <a:outerShdw blurRad="38100" dist="38100" dir="2700000" algn="tl">
                    <a:srgbClr val="C0C0C0"/>
                  </a:outerShdw>
                </a:effectLst>
              </a:rPr>
              <a:t>Your time and commitment to wilderness is both required and appreciated</a:t>
            </a:r>
          </a:p>
          <a:p>
            <a:pPr eaLnBrk="1" hangingPunct="1">
              <a:buClr>
                <a:schemeClr val="accent2"/>
              </a:buClr>
              <a:defRPr/>
            </a:pPr>
            <a:r>
              <a:rPr lang="en-US" sz="2800">
                <a:solidFill>
                  <a:srgbClr val="000066"/>
                </a:solidFill>
                <a:effectLst>
                  <a:outerShdw blurRad="38100" dist="38100" dir="2700000" algn="tl">
                    <a:srgbClr val="C0C0C0"/>
                  </a:outerShdw>
                </a:effectLst>
              </a:rPr>
              <a:t>Adopt a ‘wilderness ethic’ – a perspective that recognizes the unique resource of wilderness and how work can be done</a:t>
            </a:r>
          </a:p>
          <a:p>
            <a:pPr eaLnBrk="1" hangingPunct="1">
              <a:buClr>
                <a:schemeClr val="accent2"/>
              </a:buClr>
              <a:defRPr/>
            </a:pPr>
            <a:r>
              <a:rPr lang="en-US" sz="2800">
                <a:solidFill>
                  <a:srgbClr val="000066"/>
                </a:solidFill>
                <a:effectLst>
                  <a:outerShdw blurRad="38100" dist="38100" dir="2700000" algn="tl">
                    <a:srgbClr val="C0C0C0"/>
                  </a:outerShdw>
                </a:effectLst>
              </a:rPr>
              <a:t>Assess projects and make decisions without false assumptions</a:t>
            </a:r>
          </a:p>
          <a:p>
            <a:pPr eaLnBrk="1" hangingPunct="1">
              <a:buClr>
                <a:schemeClr val="accent2"/>
              </a:buClr>
              <a:defRPr/>
            </a:pPr>
            <a:r>
              <a:rPr lang="en-US" sz="2800">
                <a:solidFill>
                  <a:srgbClr val="000066"/>
                </a:solidFill>
                <a:effectLst>
                  <a:outerShdw blurRad="38100" dist="38100" dir="2700000" algn="tl">
                    <a:srgbClr val="C0C0C0"/>
                  </a:outerShdw>
                </a:effectLst>
              </a:rPr>
              <a:t>Train and work safely</a:t>
            </a:r>
            <a:r>
              <a:rPr lang="en-US" sz="2800">
                <a:solidFill>
                  <a:schemeClr val="accent2"/>
                </a:solidFill>
                <a:effectLst>
                  <a:outerShdw blurRad="38100" dist="38100" dir="2700000" algn="tl">
                    <a:srgbClr val="C0C0C0"/>
                  </a:outerShdw>
                </a:effectLst>
              </a:rPr>
              <a:t> </a:t>
            </a:r>
          </a:p>
          <a:p>
            <a:pPr eaLnBrk="1" hangingPunct="1">
              <a:buClr>
                <a:schemeClr val="accent2"/>
              </a:buClr>
              <a:buFontTx/>
              <a:buNone/>
              <a:defRPr/>
            </a:pPr>
            <a:endParaRPr lang="en-US" sz="2800">
              <a:solidFill>
                <a:schemeClr val="accent2"/>
              </a:solidFill>
              <a:effectLst>
                <a:outerShdw blurRad="38100" dist="38100" dir="2700000" algn="tl">
                  <a:srgbClr val="C0C0C0"/>
                </a:outerShdw>
              </a:effectLst>
            </a:endParaRPr>
          </a:p>
          <a:p>
            <a:pPr eaLnBrk="1" hangingPunct="1">
              <a:buClr>
                <a:schemeClr val="accent2"/>
              </a:buClr>
              <a:buFontTx/>
              <a:buNone/>
              <a:defRPr/>
            </a:pPr>
            <a:r>
              <a:rPr lang="en-US" sz="2800" i="1">
                <a:solidFill>
                  <a:schemeClr val="accent2"/>
                </a:solidFill>
                <a:effectLst>
                  <a:outerShdw blurRad="38100" dist="38100" dir="2700000" algn="tl">
                    <a:srgbClr val="C0C0C0"/>
                  </a:outerShdw>
                </a:effectLst>
              </a:rPr>
              <a:t>For more information visit the Traditional Tools and Skills Toolbox at </a:t>
            </a:r>
            <a:r>
              <a:rPr lang="en-US" sz="2800" i="1">
                <a:solidFill>
                  <a:schemeClr val="accent2"/>
                </a:solidFill>
                <a:effectLst>
                  <a:outerShdw blurRad="38100" dist="38100" dir="2700000" algn="tl">
                    <a:srgbClr val="C0C0C0"/>
                  </a:outerShdw>
                </a:effectLst>
                <a:hlinkClick r:id="rId4"/>
              </a:rPr>
              <a:t>www.wilderness.net/toolboxes/</a:t>
            </a:r>
            <a:endParaRPr lang="en-US" sz="2800" i="1">
              <a:solidFill>
                <a:schemeClr val="accent2"/>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99747">
                                            <p:txEl>
                                              <p:pRg st="0" end="0"/>
                                            </p:txEl>
                                          </p:spTgt>
                                        </p:tgtEl>
                                        <p:attrNameLst>
                                          <p:attrName>style.visibility</p:attrName>
                                        </p:attrNameLst>
                                      </p:cBhvr>
                                      <p:to>
                                        <p:strVal val="visible"/>
                                      </p:to>
                                    </p:set>
                                    <p:anim calcmode="lin" valueType="num">
                                      <p:cBhvr additive="base">
                                        <p:cTn id="7" dur="500" fill="hold"/>
                                        <p:tgtEl>
                                          <p:spTgt spid="799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99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99747">
                                            <p:txEl>
                                              <p:pRg st="1" end="1"/>
                                            </p:txEl>
                                          </p:spTgt>
                                        </p:tgtEl>
                                        <p:attrNameLst>
                                          <p:attrName>style.visibility</p:attrName>
                                        </p:attrNameLst>
                                      </p:cBhvr>
                                      <p:to>
                                        <p:strVal val="visible"/>
                                      </p:to>
                                    </p:set>
                                    <p:anim calcmode="lin" valueType="num">
                                      <p:cBhvr additive="base">
                                        <p:cTn id="13" dur="500" fill="hold"/>
                                        <p:tgtEl>
                                          <p:spTgt spid="7997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99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799747">
                                            <p:txEl>
                                              <p:pRg st="2" end="2"/>
                                            </p:txEl>
                                          </p:spTgt>
                                        </p:tgtEl>
                                        <p:attrNameLst>
                                          <p:attrName>style.visibility</p:attrName>
                                        </p:attrNameLst>
                                      </p:cBhvr>
                                      <p:to>
                                        <p:strVal val="visible"/>
                                      </p:to>
                                    </p:set>
                                    <p:anim calcmode="lin" valueType="num">
                                      <p:cBhvr additive="base">
                                        <p:cTn id="19" dur="500" fill="hold"/>
                                        <p:tgtEl>
                                          <p:spTgt spid="7997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997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799747">
                                            <p:txEl>
                                              <p:pRg st="3" end="3"/>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7997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Rectangle 2">
            <a:extLst>
              <a:ext uri="{FF2B5EF4-FFF2-40B4-BE49-F238E27FC236}">
                <a16:creationId xmlns:a16="http://schemas.microsoft.com/office/drawing/2014/main" id="{8EFC5A76-30E0-49BB-84A4-5C204D4A7C84}"/>
              </a:ext>
            </a:extLst>
          </p:cNvPr>
          <p:cNvSpPr>
            <a:spLocks noGrp="1" noChangeArrowheads="1"/>
          </p:cNvSpPr>
          <p:nvPr>
            <p:ph type="title" idx="4294967295"/>
          </p:nvPr>
        </p:nvSpPr>
        <p:spPr bwMode="auto">
          <a:xfrm>
            <a:off x="838200" y="0"/>
            <a:ext cx="7086600" cy="1143000"/>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000066"/>
                </a:solidFill>
                <a:effectLst>
                  <a:outerShdw blurRad="38100" dist="38100" dir="2700000" algn="tl">
                    <a:srgbClr val="C0C0C0"/>
                  </a:outerShdw>
                </a:effectLst>
                <a:uLnTx/>
                <a:uFillTx/>
                <a:latin typeface="Comic Sans MS" pitchFamily="66" charset="0"/>
                <a:ea typeface="+mn-ea"/>
                <a:cs typeface="+mn-cs"/>
              </a:rPr>
              <a:t>Wilderness</a:t>
            </a:r>
          </a:p>
        </p:txBody>
      </p:sp>
      <p:sp>
        <p:nvSpPr>
          <p:cNvPr id="836611" name="Rectangle 3">
            <a:extLst>
              <a:ext uri="{FF2B5EF4-FFF2-40B4-BE49-F238E27FC236}">
                <a16:creationId xmlns:a16="http://schemas.microsoft.com/office/drawing/2014/main" id="{23179D1C-75D7-41F0-8687-38460C0F1A45}"/>
              </a:ext>
            </a:extLst>
          </p:cNvPr>
          <p:cNvSpPr>
            <a:spLocks noChangeArrowheads="1"/>
          </p:cNvSpPr>
          <p:nvPr/>
        </p:nvSpPr>
        <p:spPr bwMode="auto">
          <a:xfrm>
            <a:off x="533400" y="914400"/>
            <a:ext cx="8153400" cy="914400"/>
          </a:xfrm>
          <a:prstGeom prst="rect">
            <a:avLst/>
          </a:prstGeom>
          <a:noFill/>
          <a:ln w="9525">
            <a:noFill/>
            <a:miter lim="800000"/>
            <a:headEnd/>
            <a:tailEnd/>
          </a:ln>
          <a:effectLst/>
        </p:spPr>
        <p:txBody>
          <a:bodyPr/>
          <a:lstStyle/>
          <a:p>
            <a:pPr marL="342900" indent="-342900">
              <a:spcBef>
                <a:spcPct val="20000"/>
              </a:spcBef>
              <a:defRPr/>
            </a:pPr>
            <a:r>
              <a:rPr lang="en-US" sz="3600">
                <a:solidFill>
                  <a:srgbClr val="000066"/>
                </a:solidFill>
                <a:effectLst>
                  <a:outerShdw blurRad="38100" dist="38100" dir="2700000" algn="tl">
                    <a:srgbClr val="C0C0C0"/>
                  </a:outerShdw>
                </a:effectLst>
                <a:latin typeface="Comic Sans MS" pitchFamily="66" charset="0"/>
              </a:rPr>
              <a:t>‘for the permanent good of the whole people, and for other purposes’</a:t>
            </a:r>
          </a:p>
        </p:txBody>
      </p:sp>
      <p:pic>
        <p:nvPicPr>
          <p:cNvPr id="25604" name="Picture 4" descr="National Wilderness Preservation System Map of the United States">
            <a:extLst>
              <a:ext uri="{FF2B5EF4-FFF2-40B4-BE49-F238E27FC236}">
                <a16:creationId xmlns:a16="http://schemas.microsoft.com/office/drawing/2014/main" id="{EF58A8B3-CE69-48FB-AA3E-D5C90DB52D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371725"/>
            <a:ext cx="6096000" cy="40116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766978" name="Rectangle 2">
            <a:extLst>
              <a:ext uri="{FF2B5EF4-FFF2-40B4-BE49-F238E27FC236}">
                <a16:creationId xmlns:a16="http://schemas.microsoft.com/office/drawing/2014/main" id="{230B6F75-770F-492C-BD63-F5F625AC5515}"/>
              </a:ext>
            </a:extLst>
          </p:cNvPr>
          <p:cNvSpPr>
            <a:spLocks noGrp="1" noChangeArrowheads="1"/>
          </p:cNvSpPr>
          <p:nvPr>
            <p:ph type="title"/>
          </p:nvPr>
        </p:nvSpPr>
        <p:spPr>
          <a:xfrm>
            <a:off x="457200" y="228600"/>
            <a:ext cx="8229600" cy="1139825"/>
          </a:xfrm>
          <a:ln>
            <a:solidFill>
              <a:srgbClr val="525000"/>
            </a:solidFill>
            <a:miter lim="800000"/>
            <a:headEnd/>
            <a:tailEnd/>
          </a:ln>
        </p:spPr>
        <p:txBody>
          <a:bodyPr/>
          <a:lstStyle/>
          <a:p>
            <a:pPr eaLnBrk="1" hangingPunct="1"/>
            <a:r>
              <a:rPr lang="en-US" altLang="en-US" sz="3200">
                <a:solidFill>
                  <a:srgbClr val="000000"/>
                </a:solidFill>
              </a:rPr>
              <a:t>Minimum Requirements Analysis</a:t>
            </a:r>
            <a:br>
              <a:rPr lang="en-US" altLang="en-US" sz="3200">
                <a:solidFill>
                  <a:srgbClr val="000000"/>
                </a:solidFill>
              </a:rPr>
            </a:br>
            <a:endParaRPr lang="en-US" altLang="en-US" sz="3600"/>
          </a:p>
        </p:txBody>
      </p:sp>
      <p:sp>
        <p:nvSpPr>
          <p:cNvPr id="766979" name="Rectangle 3">
            <a:extLst>
              <a:ext uri="{FF2B5EF4-FFF2-40B4-BE49-F238E27FC236}">
                <a16:creationId xmlns:a16="http://schemas.microsoft.com/office/drawing/2014/main" id="{290B29E2-FC90-4A24-A9A1-37D6E2D37D1C}"/>
              </a:ext>
            </a:extLst>
          </p:cNvPr>
          <p:cNvSpPr>
            <a:spLocks noGrp="1" noChangeArrowheads="1"/>
          </p:cNvSpPr>
          <p:nvPr>
            <p:ph type="body" idx="1"/>
          </p:nvPr>
        </p:nvSpPr>
        <p:spPr>
          <a:xfrm>
            <a:off x="533400" y="2362200"/>
            <a:ext cx="8229600" cy="4267200"/>
          </a:xfrm>
        </p:spPr>
        <p:txBody>
          <a:bodyPr/>
          <a:lstStyle/>
          <a:p>
            <a:pPr marL="609600" indent="-609600" algn="ctr" eaLnBrk="1" hangingPunct="1">
              <a:buClr>
                <a:schemeClr val="accent2"/>
              </a:buClr>
              <a:buFontTx/>
              <a:buNone/>
            </a:pPr>
            <a:r>
              <a:rPr lang="en-US" altLang="en-US">
                <a:solidFill>
                  <a:srgbClr val="000099"/>
                </a:solidFill>
              </a:rPr>
              <a:t>Use of Traditional Tools and Skills</a:t>
            </a:r>
          </a:p>
          <a:p>
            <a:pPr marL="609600" indent="-609600" algn="ctr" eaLnBrk="1" hangingPunct="1">
              <a:buClr>
                <a:schemeClr val="accent2"/>
              </a:buClr>
              <a:buFontTx/>
              <a:buNone/>
            </a:pPr>
            <a:endParaRPr lang="en-US" altLang="en-US">
              <a:solidFill>
                <a:srgbClr val="000099"/>
              </a:solidFill>
            </a:endParaRPr>
          </a:p>
          <a:p>
            <a:pPr marL="609600" indent="-609600" algn="ctr" eaLnBrk="1" hangingPunct="1">
              <a:buClr>
                <a:schemeClr val="accent2"/>
              </a:buClr>
              <a:buFontTx/>
              <a:buNone/>
            </a:pPr>
            <a:r>
              <a:rPr lang="en-US" altLang="en-US" sz="2800" i="1">
                <a:solidFill>
                  <a:srgbClr val="000000"/>
                </a:solidFill>
              </a:rPr>
              <a:t>- Safety, Cost, Resource Impacts and Training -</a:t>
            </a:r>
            <a:r>
              <a:rPr lang="en-US" altLang="en-US" sz="2800"/>
              <a:t> </a:t>
            </a:r>
            <a:endParaRPr lang="en-US" altLang="en-US" sz="2800">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66978"/>
                                        </p:tgtEl>
                                        <p:attrNameLst>
                                          <p:attrName>style.visibility</p:attrName>
                                        </p:attrNameLst>
                                      </p:cBhvr>
                                      <p:to>
                                        <p:strVal val="visible"/>
                                      </p:to>
                                    </p:set>
                                    <p:anim calcmode="lin" valueType="num">
                                      <p:cBhvr additive="base">
                                        <p:cTn id="7" dur="1000" fill="hold"/>
                                        <p:tgtEl>
                                          <p:spTgt spid="766978"/>
                                        </p:tgtEl>
                                        <p:attrNameLst>
                                          <p:attrName>ppt_x</p:attrName>
                                        </p:attrNameLst>
                                      </p:cBhvr>
                                      <p:tavLst>
                                        <p:tav tm="0">
                                          <p:val>
                                            <p:strVal val="0-#ppt_w/2"/>
                                          </p:val>
                                        </p:tav>
                                        <p:tav tm="100000">
                                          <p:val>
                                            <p:strVal val="#ppt_x"/>
                                          </p:val>
                                        </p:tav>
                                      </p:tavLst>
                                    </p:anim>
                                    <p:anim calcmode="lin" valueType="num">
                                      <p:cBhvr additive="base">
                                        <p:cTn id="8" dur="1000" fill="hold"/>
                                        <p:tgtEl>
                                          <p:spTgt spid="7669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66979">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669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697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298434" name="Rectangle 2">
            <a:extLst>
              <a:ext uri="{FF2B5EF4-FFF2-40B4-BE49-F238E27FC236}">
                <a16:creationId xmlns:a16="http://schemas.microsoft.com/office/drawing/2014/main" id="{C578285E-43C0-4606-8AB4-DBE2FDD3EA63}"/>
              </a:ext>
            </a:extLst>
          </p:cNvPr>
          <p:cNvSpPr>
            <a:spLocks noGrp="1" noChangeArrowheads="1"/>
          </p:cNvSpPr>
          <p:nvPr>
            <p:ph type="title"/>
          </p:nvPr>
        </p:nvSpPr>
        <p:spPr>
          <a:xfrm>
            <a:off x="457200" y="228600"/>
            <a:ext cx="8229600" cy="1139825"/>
          </a:xfrm>
          <a:ln>
            <a:solidFill>
              <a:srgbClr val="525000"/>
            </a:solidFill>
            <a:miter lim="800000"/>
            <a:headEnd/>
            <a:tailEnd/>
          </a:ln>
        </p:spPr>
        <p:txBody>
          <a:bodyPr/>
          <a:lstStyle/>
          <a:p>
            <a:pPr eaLnBrk="1" hangingPunct="1"/>
            <a:r>
              <a:rPr lang="en-US" altLang="en-US" sz="3200">
                <a:solidFill>
                  <a:srgbClr val="000000"/>
                </a:solidFill>
              </a:rPr>
              <a:t>Use of Motorized Tools vs. Traditional Skills</a:t>
            </a:r>
            <a:br>
              <a:rPr lang="en-US" altLang="en-US" sz="3200">
                <a:solidFill>
                  <a:srgbClr val="000000"/>
                </a:solidFill>
              </a:rPr>
            </a:br>
            <a:r>
              <a:rPr lang="en-US" altLang="en-US" sz="3200" i="1">
                <a:solidFill>
                  <a:srgbClr val="000000"/>
                </a:solidFill>
              </a:rPr>
              <a:t>- What’s the problem ? -</a:t>
            </a:r>
            <a:r>
              <a:rPr lang="en-US" altLang="en-US" sz="3600"/>
              <a:t> </a:t>
            </a:r>
          </a:p>
        </p:txBody>
      </p:sp>
      <p:sp>
        <p:nvSpPr>
          <p:cNvPr id="1298435" name="Rectangle 3">
            <a:extLst>
              <a:ext uri="{FF2B5EF4-FFF2-40B4-BE49-F238E27FC236}">
                <a16:creationId xmlns:a16="http://schemas.microsoft.com/office/drawing/2014/main" id="{6CE67CD1-3142-4975-9D59-CE5335D696B0}"/>
              </a:ext>
            </a:extLst>
          </p:cNvPr>
          <p:cNvSpPr>
            <a:spLocks noGrp="1" noChangeArrowheads="1"/>
          </p:cNvSpPr>
          <p:nvPr>
            <p:ph type="body" idx="1"/>
          </p:nvPr>
        </p:nvSpPr>
        <p:spPr>
          <a:xfrm>
            <a:off x="533400" y="1600200"/>
            <a:ext cx="8229600" cy="5029200"/>
          </a:xfrm>
        </p:spPr>
        <p:txBody>
          <a:bodyPr/>
          <a:lstStyle/>
          <a:p>
            <a:pPr marL="609600" indent="-609600" eaLnBrk="1" hangingPunct="1">
              <a:buClr>
                <a:schemeClr val="accent2"/>
              </a:buClr>
              <a:buFontTx/>
              <a:buNone/>
            </a:pPr>
            <a:r>
              <a:rPr lang="en-US" altLang="en-US" sz="2800">
                <a:solidFill>
                  <a:srgbClr val="000099"/>
                </a:solidFill>
              </a:rPr>
              <a:t>1. Increasing use of motorized tools means:</a:t>
            </a:r>
          </a:p>
          <a:p>
            <a:pPr marL="609600" indent="-609600" eaLnBrk="1" hangingPunct="1">
              <a:buClr>
                <a:schemeClr val="accent2"/>
              </a:buClr>
            </a:pPr>
            <a:r>
              <a:rPr lang="en-US" altLang="en-US" sz="2400">
                <a:solidFill>
                  <a:srgbClr val="000099"/>
                </a:solidFill>
              </a:rPr>
              <a:t>loss of traditional skills</a:t>
            </a:r>
          </a:p>
          <a:p>
            <a:pPr marL="609600" indent="-609600" eaLnBrk="1" hangingPunct="1">
              <a:buClr>
                <a:schemeClr val="accent2"/>
              </a:buClr>
            </a:pPr>
            <a:r>
              <a:rPr lang="en-US" altLang="en-US" sz="2400">
                <a:solidFill>
                  <a:srgbClr val="000099"/>
                </a:solidFill>
              </a:rPr>
              <a:t>lack of contrast between wilderness and other public lands</a:t>
            </a:r>
          </a:p>
          <a:p>
            <a:pPr marL="609600" indent="-609600" eaLnBrk="1" hangingPunct="1">
              <a:buClr>
                <a:srgbClr val="5F5F5F"/>
              </a:buClr>
              <a:buFontTx/>
              <a:buNone/>
            </a:pPr>
            <a:r>
              <a:rPr lang="en-US" altLang="en-US" sz="2800">
                <a:solidFill>
                  <a:srgbClr val="4D4D4D"/>
                </a:solidFill>
              </a:rPr>
              <a:t>2. External influences to ‘get the work done’ because:</a:t>
            </a:r>
          </a:p>
          <a:p>
            <a:pPr marL="609600" indent="-609600" eaLnBrk="1" hangingPunct="1">
              <a:buClr>
                <a:srgbClr val="5F5F5F"/>
              </a:buClr>
            </a:pPr>
            <a:r>
              <a:rPr lang="en-US" altLang="en-US" sz="2400">
                <a:solidFill>
                  <a:srgbClr val="4D4D4D"/>
                </a:solidFill>
              </a:rPr>
              <a:t>Public and commercial access to public lands</a:t>
            </a:r>
          </a:p>
          <a:p>
            <a:pPr marL="609600" indent="-609600" eaLnBrk="1" hangingPunct="1">
              <a:buClr>
                <a:srgbClr val="5F5F5F"/>
              </a:buClr>
            </a:pPr>
            <a:r>
              <a:rPr lang="en-US" altLang="en-US" sz="2400">
                <a:solidFill>
                  <a:srgbClr val="4D4D4D"/>
                </a:solidFill>
              </a:rPr>
              <a:t>Law and policy seen as barrier</a:t>
            </a:r>
          </a:p>
          <a:p>
            <a:pPr marL="609600" indent="-609600" eaLnBrk="1" hangingPunct="1">
              <a:buClr>
                <a:schemeClr val="accent2"/>
              </a:buClr>
              <a:buFontTx/>
              <a:buNone/>
            </a:pPr>
            <a:r>
              <a:rPr lang="en-US" altLang="en-US" sz="2800">
                <a:solidFill>
                  <a:srgbClr val="000099"/>
                </a:solidFill>
              </a:rPr>
              <a:t>3. Internal pressure to meet objectives</a:t>
            </a:r>
          </a:p>
          <a:p>
            <a:pPr marL="609600" indent="-609600" eaLnBrk="1" hangingPunct="1">
              <a:buClr>
                <a:schemeClr val="accent2"/>
              </a:buClr>
            </a:pPr>
            <a:r>
              <a:rPr lang="en-US" altLang="en-US" sz="2400">
                <a:solidFill>
                  <a:srgbClr val="000099"/>
                </a:solidFill>
              </a:rPr>
              <a:t>Some justification for pre-determined use of motorized equipment based on assumptions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98434"/>
                                        </p:tgtEl>
                                        <p:attrNameLst>
                                          <p:attrName>style.visibility</p:attrName>
                                        </p:attrNameLst>
                                      </p:cBhvr>
                                      <p:to>
                                        <p:strVal val="visible"/>
                                      </p:to>
                                    </p:set>
                                    <p:anim calcmode="lin" valueType="num">
                                      <p:cBhvr additive="base">
                                        <p:cTn id="7" dur="1000" fill="hold"/>
                                        <p:tgtEl>
                                          <p:spTgt spid="1298434"/>
                                        </p:tgtEl>
                                        <p:attrNameLst>
                                          <p:attrName>ppt_x</p:attrName>
                                        </p:attrNameLst>
                                      </p:cBhvr>
                                      <p:tavLst>
                                        <p:tav tm="0">
                                          <p:val>
                                            <p:strVal val="0-#ppt_w/2"/>
                                          </p:val>
                                        </p:tav>
                                        <p:tav tm="100000">
                                          <p:val>
                                            <p:strVal val="#ppt_x"/>
                                          </p:val>
                                        </p:tav>
                                      </p:tavLst>
                                    </p:anim>
                                    <p:anim calcmode="lin" valueType="num">
                                      <p:cBhvr additive="base">
                                        <p:cTn id="8" dur="1000" fill="hold"/>
                                        <p:tgtEl>
                                          <p:spTgt spid="129843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98435">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98435">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98435">
                                            <p:txEl>
                                              <p:pRg st="2" end="2"/>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298435">
                                            <p:txEl>
                                              <p:pRg st="3" end="3"/>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298435">
                                            <p:txEl>
                                              <p:pRg st="4" end="4"/>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298435">
                                            <p:txEl>
                                              <p:pRg st="5" end="5"/>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298435">
                                            <p:txEl>
                                              <p:pRg st="6" end="6"/>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29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843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768003" name="Rectangle 3">
            <a:extLst>
              <a:ext uri="{FF2B5EF4-FFF2-40B4-BE49-F238E27FC236}">
                <a16:creationId xmlns:a16="http://schemas.microsoft.com/office/drawing/2014/main" id="{570AA972-68E4-440B-A93E-BF889F775685}"/>
              </a:ext>
            </a:extLst>
          </p:cNvPr>
          <p:cNvSpPr>
            <a:spLocks noGrp="1" noChangeArrowheads="1"/>
          </p:cNvSpPr>
          <p:nvPr>
            <p:ph type="body" idx="1"/>
          </p:nvPr>
        </p:nvSpPr>
        <p:spPr>
          <a:ln>
            <a:solidFill>
              <a:schemeClr val="bg1"/>
            </a:solidFill>
            <a:miter lim="800000"/>
            <a:headEnd/>
            <a:tailEnd/>
          </a:ln>
        </p:spPr>
        <p:txBody>
          <a:bodyPr/>
          <a:lstStyle/>
          <a:p>
            <a:pPr marL="609600" indent="-609600" eaLnBrk="1" hangingPunct="1">
              <a:lnSpc>
                <a:spcPct val="90000"/>
              </a:lnSpc>
              <a:buFontTx/>
              <a:buNone/>
            </a:pPr>
            <a:endParaRPr lang="en-US" altLang="en-US" sz="2800">
              <a:solidFill>
                <a:srgbClr val="525000"/>
              </a:solidFill>
            </a:endParaRPr>
          </a:p>
          <a:p>
            <a:pPr marL="609600" indent="-609600" eaLnBrk="1" hangingPunct="1">
              <a:lnSpc>
                <a:spcPct val="90000"/>
              </a:lnSpc>
              <a:buClr>
                <a:schemeClr val="tx2"/>
              </a:buClr>
            </a:pPr>
            <a:r>
              <a:rPr lang="en-US" altLang="en-US" sz="2800">
                <a:solidFill>
                  <a:srgbClr val="4D4D4D"/>
                </a:solidFill>
              </a:rPr>
              <a:t>Limited funding</a:t>
            </a:r>
          </a:p>
          <a:p>
            <a:pPr marL="609600" indent="-609600" eaLnBrk="1" hangingPunct="1">
              <a:lnSpc>
                <a:spcPct val="90000"/>
              </a:lnSpc>
              <a:buClr>
                <a:schemeClr val="tx2"/>
              </a:buClr>
            </a:pPr>
            <a:r>
              <a:rPr lang="en-US" altLang="en-US" sz="2800">
                <a:solidFill>
                  <a:srgbClr val="4D4D4D"/>
                </a:solidFill>
              </a:rPr>
              <a:t>Reduced staffing</a:t>
            </a:r>
          </a:p>
          <a:p>
            <a:pPr marL="609600" indent="-609600" eaLnBrk="1" hangingPunct="1">
              <a:lnSpc>
                <a:spcPct val="90000"/>
              </a:lnSpc>
              <a:buClr>
                <a:schemeClr val="tx2"/>
              </a:buClr>
            </a:pPr>
            <a:r>
              <a:rPr lang="en-US" altLang="en-US" sz="2800">
                <a:solidFill>
                  <a:srgbClr val="4D4D4D"/>
                </a:solidFill>
              </a:rPr>
              <a:t>Lack of traditional tools and skills</a:t>
            </a:r>
          </a:p>
          <a:p>
            <a:pPr marL="609600" indent="-609600" eaLnBrk="1" hangingPunct="1">
              <a:lnSpc>
                <a:spcPct val="90000"/>
              </a:lnSpc>
              <a:buClr>
                <a:schemeClr val="tx2"/>
              </a:buClr>
            </a:pPr>
            <a:r>
              <a:rPr lang="en-US" altLang="en-US" sz="2800">
                <a:solidFill>
                  <a:srgbClr val="4D4D4D"/>
                </a:solidFill>
              </a:rPr>
              <a:t>Need to get the project done; public access</a:t>
            </a:r>
          </a:p>
          <a:p>
            <a:pPr marL="609600" indent="-609600" eaLnBrk="1" hangingPunct="1">
              <a:lnSpc>
                <a:spcPct val="90000"/>
              </a:lnSpc>
              <a:buClr>
                <a:schemeClr val="accent2"/>
              </a:buClr>
              <a:buFontTx/>
              <a:buNone/>
            </a:pPr>
            <a:r>
              <a:rPr lang="en-US" altLang="en-US" sz="2800">
                <a:solidFill>
                  <a:schemeClr val="accent2"/>
                </a:solidFill>
              </a:rPr>
              <a:t>				</a:t>
            </a:r>
            <a:r>
              <a:rPr lang="en-US" altLang="en-US" sz="2800"/>
              <a:t>vs.</a:t>
            </a:r>
          </a:p>
          <a:p>
            <a:pPr marL="609600" indent="-609600" eaLnBrk="1" hangingPunct="1">
              <a:lnSpc>
                <a:spcPct val="90000"/>
              </a:lnSpc>
              <a:buClr>
                <a:schemeClr val="accent2"/>
              </a:buClr>
            </a:pPr>
            <a:r>
              <a:rPr lang="en-US" altLang="en-US" sz="2800">
                <a:solidFill>
                  <a:srgbClr val="000099"/>
                </a:solidFill>
              </a:rPr>
              <a:t>Intent of law and policy</a:t>
            </a:r>
          </a:p>
          <a:p>
            <a:pPr marL="609600" indent="-609600" eaLnBrk="1" hangingPunct="1">
              <a:lnSpc>
                <a:spcPct val="90000"/>
              </a:lnSpc>
              <a:buClr>
                <a:schemeClr val="accent2"/>
              </a:buClr>
            </a:pPr>
            <a:r>
              <a:rPr lang="en-US" altLang="en-US" sz="2800">
                <a:solidFill>
                  <a:srgbClr val="000099"/>
                </a:solidFill>
              </a:rPr>
              <a:t>Traditional skill retention</a:t>
            </a:r>
          </a:p>
          <a:p>
            <a:pPr marL="609600" indent="-609600" eaLnBrk="1" hangingPunct="1">
              <a:lnSpc>
                <a:spcPct val="90000"/>
              </a:lnSpc>
              <a:buClr>
                <a:schemeClr val="accent2"/>
              </a:buClr>
            </a:pPr>
            <a:r>
              <a:rPr lang="en-US" altLang="en-US" sz="2800">
                <a:solidFill>
                  <a:srgbClr val="000099"/>
                </a:solidFill>
              </a:rPr>
              <a:t>Public awareness of wilderness and appreciation of traditional skills</a:t>
            </a:r>
          </a:p>
          <a:p>
            <a:pPr marL="609600" indent="-609600" eaLnBrk="1" hangingPunct="1">
              <a:lnSpc>
                <a:spcPct val="90000"/>
              </a:lnSpc>
              <a:buClr>
                <a:schemeClr val="tx2"/>
              </a:buClr>
              <a:buFontTx/>
              <a:buNone/>
            </a:pPr>
            <a:endParaRPr lang="en-US" altLang="en-US" sz="2800">
              <a:solidFill>
                <a:srgbClr val="000099"/>
              </a:solidFill>
            </a:endParaRPr>
          </a:p>
        </p:txBody>
      </p:sp>
      <p:sp>
        <p:nvSpPr>
          <p:cNvPr id="6147" name="Rectangle 4">
            <a:extLst>
              <a:ext uri="{FF2B5EF4-FFF2-40B4-BE49-F238E27FC236}">
                <a16:creationId xmlns:a16="http://schemas.microsoft.com/office/drawing/2014/main" id="{C782CBE8-8248-49C5-83F2-00F0B3FB3123}"/>
              </a:ext>
            </a:extLst>
          </p:cNvPr>
          <p:cNvSpPr>
            <a:spLocks noGrp="1" noChangeArrowheads="1"/>
          </p:cNvSpPr>
          <p:nvPr>
            <p:ph type="title" idx="4294967295"/>
          </p:nvPr>
        </p:nvSpPr>
        <p:spPr bwMode="auto">
          <a:xfrm>
            <a:off x="457200" y="228600"/>
            <a:ext cx="8229600" cy="1139825"/>
          </a:xfrm>
          <a:prstGeom prst="rect">
            <a:avLst/>
          </a:prstGeom>
          <a:noFill/>
          <a:ln w="9525">
            <a:solidFill>
              <a:srgbClr val="525000"/>
            </a:solidFill>
            <a:prstDash/>
            <a:miter lim="800000"/>
            <a:headEnd/>
            <a:tailEnd/>
          </a:ln>
          <a:effectLst/>
          <a:extLst>
            <a:ext uri="{909E8E84-426E-40DD-AFC4-6F175D3DCCD1}">
              <a14:hiddenFill xmlns:a14="http://schemas.microsoft.com/office/drawing/2010/main">
                <a:solidFill>
                  <a:srgbClr val="FFFFFF"/>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Use of motorized tools vs. Traditional Skills</a:t>
            </a:r>
            <a:br>
              <a:rPr kumimoji="0" lang="en-US" alt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br>
            <a:r>
              <a:rPr kumimoji="0" lang="en-US" altLang="en-US" sz="32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 What’s the problem ? -</a:t>
            </a:r>
            <a:r>
              <a:rPr kumimoji="0" lang="en-US" altLang="en-US" sz="3600" b="0" i="0" u="none" strike="noStrike" kern="1200" cap="none" spc="0" normalizeH="0" baseline="0" noProof="0" dirty="0">
                <a:ln>
                  <a:noFill/>
                </a:ln>
                <a:solidFill>
                  <a:schemeClr val="tx2"/>
                </a:solidFill>
                <a:effectLst/>
                <a:uLnTx/>
                <a:uFillTx/>
                <a:latin typeface="Arial" panose="020B0604020202020204" pitchFamily="34" charset="0"/>
                <a:ea typeface="+mn-ea"/>
                <a:cs typeface="+mn-cs"/>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6800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6800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6800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6800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6800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6800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6800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7680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0E4F167-C788-4D87-92B2-5DB2C5D9E9D8}"/>
              </a:ext>
            </a:extLst>
          </p:cNvPr>
          <p:cNvSpPr>
            <a:spLocks noGrp="1" noChangeArrowheads="1"/>
          </p:cNvSpPr>
          <p:nvPr>
            <p:ph type="title"/>
          </p:nvPr>
        </p:nvSpPr>
        <p:spPr/>
        <p:txBody>
          <a:bodyPr/>
          <a:lstStyle/>
          <a:p>
            <a:pPr eaLnBrk="1" hangingPunct="1"/>
            <a:r>
              <a:rPr lang="en-US" altLang="en-US" sz="3200">
                <a:solidFill>
                  <a:srgbClr val="000000"/>
                </a:solidFill>
              </a:rPr>
              <a:t>Traditional Tools vs. Motorized Equipment</a:t>
            </a:r>
            <a:br>
              <a:rPr lang="en-US" altLang="en-US" sz="3200">
                <a:solidFill>
                  <a:srgbClr val="000000"/>
                </a:solidFill>
              </a:rPr>
            </a:br>
            <a:r>
              <a:rPr lang="en-US" altLang="en-US" sz="3200" i="1">
                <a:solidFill>
                  <a:srgbClr val="000000"/>
                </a:solidFill>
              </a:rPr>
              <a:t>- Assumptions and Facts -</a:t>
            </a:r>
            <a:r>
              <a:rPr lang="en-US" altLang="en-US" sz="3200"/>
              <a:t> </a:t>
            </a:r>
          </a:p>
        </p:txBody>
      </p:sp>
      <p:sp>
        <p:nvSpPr>
          <p:cNvPr id="769027" name="Rectangle 3">
            <a:extLst>
              <a:ext uri="{FF2B5EF4-FFF2-40B4-BE49-F238E27FC236}">
                <a16:creationId xmlns:a16="http://schemas.microsoft.com/office/drawing/2014/main" id="{12151D0D-B057-45D3-86F6-7C151CF059D1}"/>
              </a:ext>
            </a:extLst>
          </p:cNvPr>
          <p:cNvSpPr>
            <a:spLocks noGrp="1" noChangeArrowheads="1"/>
          </p:cNvSpPr>
          <p:nvPr>
            <p:ph type="body" idx="1"/>
          </p:nvPr>
        </p:nvSpPr>
        <p:spPr/>
        <p:txBody>
          <a:bodyPr/>
          <a:lstStyle/>
          <a:p>
            <a:pPr marL="609600" indent="-609600" eaLnBrk="1" hangingPunct="1">
              <a:buClr>
                <a:schemeClr val="bg1"/>
              </a:buClr>
              <a:buFontTx/>
              <a:buNone/>
              <a:defRPr/>
            </a:pPr>
            <a:r>
              <a:rPr lang="en-US" u="sng">
                <a:solidFill>
                  <a:srgbClr val="000099"/>
                </a:solidFill>
              </a:rPr>
              <a:t>Assumptions about traditional tools:</a:t>
            </a:r>
            <a:r>
              <a:rPr lang="en-US">
                <a:solidFill>
                  <a:srgbClr val="000099"/>
                </a:solidFill>
                <a:effectLst>
                  <a:outerShdw blurRad="38100" dist="38100" dir="2700000" algn="tl">
                    <a:srgbClr val="C0C0C0"/>
                  </a:outerShdw>
                </a:effectLst>
              </a:rPr>
              <a:t> </a:t>
            </a:r>
          </a:p>
          <a:p>
            <a:pPr marL="609600" indent="-609600" eaLnBrk="1" hangingPunct="1">
              <a:buClr>
                <a:schemeClr val="tx1"/>
              </a:buClr>
              <a:buFont typeface="Wingdings" pitchFamily="2" charset="2"/>
              <a:buAutoNum type="arabicParenR"/>
              <a:defRPr/>
            </a:pPr>
            <a:r>
              <a:rPr lang="en-US"/>
              <a:t>Less safe</a:t>
            </a:r>
          </a:p>
          <a:p>
            <a:pPr marL="609600" indent="-609600" eaLnBrk="1" hangingPunct="1">
              <a:buClr>
                <a:schemeClr val="tx1"/>
              </a:buClr>
              <a:buFont typeface="Wingdings" pitchFamily="2" charset="2"/>
              <a:buAutoNum type="arabicParenR"/>
              <a:defRPr/>
            </a:pPr>
            <a:r>
              <a:rPr lang="en-US"/>
              <a:t>More expensive</a:t>
            </a:r>
          </a:p>
          <a:p>
            <a:pPr marL="609600" indent="-609600" eaLnBrk="1" hangingPunct="1">
              <a:buClr>
                <a:schemeClr val="tx1"/>
              </a:buClr>
              <a:buFont typeface="Wingdings" pitchFamily="2" charset="2"/>
              <a:buAutoNum type="arabicParenR"/>
              <a:defRPr/>
            </a:pPr>
            <a:r>
              <a:rPr lang="en-US"/>
              <a:t>Less efficient</a:t>
            </a:r>
          </a:p>
          <a:p>
            <a:pPr marL="609600" indent="-609600" eaLnBrk="1" hangingPunct="1">
              <a:buClr>
                <a:schemeClr val="tx1"/>
              </a:buClr>
              <a:buFont typeface="Wingdings" pitchFamily="2" charset="2"/>
              <a:buAutoNum type="arabicParenR"/>
              <a:defRPr/>
            </a:pPr>
            <a:r>
              <a:rPr lang="en-US"/>
              <a:t>More resource impacts</a:t>
            </a:r>
          </a:p>
          <a:p>
            <a:pPr marL="609600" indent="-609600" eaLnBrk="1" hangingPunct="1">
              <a:buClr>
                <a:schemeClr val="tx1"/>
              </a:buClr>
              <a:buFont typeface="Wingdings" pitchFamily="2" charset="2"/>
              <a:buAutoNum type="arabicParenR"/>
              <a:defRPr/>
            </a:pPr>
            <a:r>
              <a:rPr lang="en-US"/>
              <a:t>Difficult to learn</a:t>
            </a:r>
          </a:p>
          <a:p>
            <a:pPr marL="609600" indent="-609600" eaLnBrk="1" hangingPunct="1">
              <a:buClr>
                <a:schemeClr val="tx1"/>
              </a:buClr>
              <a:buFont typeface="Wingdings" pitchFamily="2" charset="2"/>
              <a:buAutoNum type="arabicParenR"/>
              <a:defRPr/>
            </a:pPr>
            <a:r>
              <a:rPr lang="en-US"/>
              <a:t>Skills or tools not available</a:t>
            </a:r>
          </a:p>
          <a:p>
            <a:pPr marL="609600" indent="-609600" eaLnBrk="1" hangingPunct="1">
              <a:buClr>
                <a:schemeClr val="tx1"/>
              </a:buClr>
              <a:buFont typeface="Wingdings" pitchFamily="2" charset="2"/>
              <a:buAutoNum type="arabicParen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69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69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69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69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690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6902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690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DE6856B-FD72-42B6-917D-E4079C1BA1C2}"/>
              </a:ext>
            </a:extLst>
          </p:cNvPr>
          <p:cNvSpPr>
            <a:spLocks noGrp="1" noChangeArrowheads="1"/>
          </p:cNvSpPr>
          <p:nvPr>
            <p:ph type="title"/>
          </p:nvPr>
        </p:nvSpPr>
        <p:spPr/>
        <p:txBody>
          <a:bodyPr/>
          <a:lstStyle/>
          <a:p>
            <a:pPr eaLnBrk="1" hangingPunct="1"/>
            <a:r>
              <a:rPr lang="en-US" altLang="en-US" sz="3600">
                <a:solidFill>
                  <a:srgbClr val="000000"/>
                </a:solidFill>
              </a:rPr>
              <a:t>Non-motorized tools are less safe ?</a:t>
            </a:r>
          </a:p>
        </p:txBody>
      </p:sp>
      <p:sp>
        <p:nvSpPr>
          <p:cNvPr id="770051" name="Rectangle 3">
            <a:extLst>
              <a:ext uri="{FF2B5EF4-FFF2-40B4-BE49-F238E27FC236}">
                <a16:creationId xmlns:a16="http://schemas.microsoft.com/office/drawing/2014/main" id="{70A6DF67-6B8F-4110-BD76-DEF49A7EBB52}"/>
              </a:ext>
            </a:extLst>
          </p:cNvPr>
          <p:cNvSpPr>
            <a:spLocks noGrp="1" noChangeArrowheads="1"/>
          </p:cNvSpPr>
          <p:nvPr>
            <p:ph type="body" idx="1"/>
          </p:nvPr>
        </p:nvSpPr>
        <p:spPr>
          <a:xfrm>
            <a:off x="381000" y="1219200"/>
            <a:ext cx="8229600" cy="5334000"/>
          </a:xfrm>
        </p:spPr>
        <p:txBody>
          <a:bodyPr/>
          <a:lstStyle/>
          <a:p>
            <a:pPr eaLnBrk="1" hangingPunct="1">
              <a:buClr>
                <a:schemeClr val="bg1"/>
              </a:buClr>
              <a:buFontTx/>
              <a:buNone/>
            </a:pPr>
            <a:r>
              <a:rPr lang="en-US" altLang="en-US" u="sng">
                <a:solidFill>
                  <a:srgbClr val="000099"/>
                </a:solidFill>
              </a:rPr>
              <a:t>Chainsaw vs. cross-cut saw</a:t>
            </a:r>
          </a:p>
          <a:p>
            <a:pPr eaLnBrk="1" hangingPunct="1">
              <a:buClr>
                <a:schemeClr val="accent2"/>
              </a:buClr>
            </a:pPr>
            <a:r>
              <a:rPr lang="en-US" altLang="en-US">
                <a:solidFill>
                  <a:srgbClr val="000000"/>
                </a:solidFill>
              </a:rPr>
              <a:t>Chain saw accident rate per hour of use is 18-20 times higher</a:t>
            </a:r>
          </a:p>
          <a:p>
            <a:pPr eaLnBrk="1" hangingPunct="1">
              <a:buClr>
                <a:schemeClr val="accent2"/>
              </a:buClr>
            </a:pPr>
            <a:r>
              <a:rPr lang="en-US" altLang="en-US">
                <a:solidFill>
                  <a:srgbClr val="000000"/>
                </a:solidFill>
              </a:rPr>
              <a:t>Severity of injury with chainsaw is 120 times more severe</a:t>
            </a:r>
          </a:p>
          <a:p>
            <a:pPr eaLnBrk="1" hangingPunct="1">
              <a:buClr>
                <a:schemeClr val="accent2"/>
              </a:buClr>
              <a:buFontTx/>
              <a:buNone/>
            </a:pPr>
            <a:r>
              <a:rPr lang="en-US" altLang="en-US" u="sng">
                <a:solidFill>
                  <a:srgbClr val="000099"/>
                </a:solidFill>
              </a:rPr>
              <a:t>Rock drill vs. hand drill</a:t>
            </a:r>
          </a:p>
          <a:p>
            <a:pPr eaLnBrk="1" hangingPunct="1">
              <a:buClr>
                <a:schemeClr val="accent2"/>
              </a:buClr>
            </a:pPr>
            <a:r>
              <a:rPr lang="en-US" altLang="en-US">
                <a:solidFill>
                  <a:srgbClr val="000000"/>
                </a:solidFill>
              </a:rPr>
              <a:t>Hand drill accidents = 0</a:t>
            </a:r>
          </a:p>
          <a:p>
            <a:pPr eaLnBrk="1" hangingPunct="1">
              <a:buClr>
                <a:schemeClr val="accent2"/>
              </a:buClr>
            </a:pPr>
            <a:r>
              <a:rPr lang="en-US" altLang="en-US">
                <a:solidFill>
                  <a:srgbClr val="000000"/>
                </a:solidFill>
              </a:rPr>
              <a:t>Motorized rock drill accidents = 7</a:t>
            </a:r>
            <a:r>
              <a:rPr lang="en-US" altLang="en-US">
                <a:solidFill>
                  <a:schemeClr val="bg1"/>
                </a:solidFill>
              </a:rPr>
              <a:t> </a:t>
            </a:r>
          </a:p>
          <a:p>
            <a:pPr eaLnBrk="1" hangingPunct="1">
              <a:buClr>
                <a:schemeClr val="bg1"/>
              </a:buClr>
              <a:buFontTx/>
              <a:buNone/>
            </a:pPr>
            <a:endParaRPr lang="en-US" altLang="en-US" sz="1800">
              <a:solidFill>
                <a:schemeClr val="bg1"/>
              </a:solidFill>
            </a:endParaRPr>
          </a:p>
          <a:p>
            <a:pPr eaLnBrk="1" hangingPunct="1">
              <a:buClr>
                <a:schemeClr val="bg1"/>
              </a:buClr>
              <a:buFontTx/>
              <a:buNone/>
            </a:pPr>
            <a:r>
              <a:rPr lang="en-US" altLang="en-US" sz="1800">
                <a:solidFill>
                  <a:schemeClr val="bg1"/>
                </a:solidFill>
              </a:rPr>
              <a:t> </a:t>
            </a:r>
            <a:r>
              <a:rPr lang="en-US" altLang="en-US" sz="2400">
                <a:solidFill>
                  <a:srgbClr val="000099"/>
                </a:solidFill>
              </a:rPr>
              <a:t>FS Data for 2001 – 2004 from Regions 1,2, and 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00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700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700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700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700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700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56A85A3-3976-4613-89D4-54CFC116D4AD}"/>
              </a:ext>
            </a:extLst>
          </p:cNvPr>
          <p:cNvSpPr>
            <a:spLocks noGrp="1" noChangeArrowheads="1"/>
          </p:cNvSpPr>
          <p:nvPr>
            <p:ph type="title"/>
          </p:nvPr>
        </p:nvSpPr>
        <p:spPr>
          <a:xfrm>
            <a:off x="228600" y="152400"/>
            <a:ext cx="8915400" cy="1139825"/>
          </a:xfrm>
        </p:spPr>
        <p:txBody>
          <a:bodyPr/>
          <a:lstStyle/>
          <a:p>
            <a:pPr eaLnBrk="1" hangingPunct="1"/>
            <a:r>
              <a:rPr lang="en-US" altLang="en-US" sz="3600">
                <a:solidFill>
                  <a:srgbClr val="000000"/>
                </a:solidFill>
              </a:rPr>
              <a:t>Non-motorized tools are more expensive ?</a:t>
            </a:r>
          </a:p>
        </p:txBody>
      </p:sp>
      <p:sp>
        <p:nvSpPr>
          <p:cNvPr id="772099" name="Rectangle 3">
            <a:extLst>
              <a:ext uri="{FF2B5EF4-FFF2-40B4-BE49-F238E27FC236}">
                <a16:creationId xmlns:a16="http://schemas.microsoft.com/office/drawing/2014/main" id="{43EFE0D4-6F86-4D84-BBF6-EA90FD547A37}"/>
              </a:ext>
            </a:extLst>
          </p:cNvPr>
          <p:cNvSpPr>
            <a:spLocks noGrp="1" noChangeArrowheads="1"/>
          </p:cNvSpPr>
          <p:nvPr>
            <p:ph type="body" idx="1"/>
          </p:nvPr>
        </p:nvSpPr>
        <p:spPr>
          <a:xfrm>
            <a:off x="457200" y="1295400"/>
            <a:ext cx="8458200" cy="5334000"/>
          </a:xfrm>
        </p:spPr>
        <p:txBody>
          <a:bodyPr/>
          <a:lstStyle/>
          <a:p>
            <a:pPr eaLnBrk="1" hangingPunct="1">
              <a:buClr>
                <a:schemeClr val="bg1"/>
              </a:buClr>
              <a:buFontTx/>
              <a:buNone/>
            </a:pPr>
            <a:r>
              <a:rPr lang="en-US" altLang="en-US" u="sng">
                <a:solidFill>
                  <a:srgbClr val="000099"/>
                </a:solidFill>
              </a:rPr>
              <a:t>Consider the true costs</a:t>
            </a:r>
            <a:r>
              <a:rPr lang="en-US" altLang="en-US">
                <a:solidFill>
                  <a:srgbClr val="000099"/>
                </a:solidFill>
              </a:rPr>
              <a:t>:</a:t>
            </a:r>
          </a:p>
          <a:p>
            <a:pPr eaLnBrk="1" hangingPunct="1">
              <a:buClr>
                <a:schemeClr val="accent2"/>
              </a:buClr>
            </a:pPr>
            <a:r>
              <a:rPr lang="en-US" altLang="en-US">
                <a:solidFill>
                  <a:srgbClr val="000000"/>
                </a:solidFill>
              </a:rPr>
              <a:t>Insurance rates for trail maintenance contracts</a:t>
            </a:r>
          </a:p>
          <a:p>
            <a:pPr eaLnBrk="1" hangingPunct="1">
              <a:buClr>
                <a:schemeClr val="accent2"/>
              </a:buClr>
              <a:buFontTx/>
              <a:buNone/>
            </a:pPr>
            <a:r>
              <a:rPr lang="en-US" altLang="en-US">
                <a:solidFill>
                  <a:srgbClr val="000000"/>
                </a:solidFill>
              </a:rPr>
              <a:t>	- Chainsaw $7.20/hr. </a:t>
            </a:r>
          </a:p>
          <a:p>
            <a:pPr eaLnBrk="1" hangingPunct="1">
              <a:buClr>
                <a:schemeClr val="accent2"/>
              </a:buClr>
              <a:buFontTx/>
              <a:buNone/>
            </a:pPr>
            <a:r>
              <a:rPr lang="en-US" altLang="en-US">
                <a:solidFill>
                  <a:srgbClr val="000000"/>
                </a:solidFill>
              </a:rPr>
              <a:t>	- Cross-cut saw $1.70/hr.</a:t>
            </a:r>
          </a:p>
          <a:p>
            <a:pPr eaLnBrk="1" hangingPunct="1">
              <a:buClr>
                <a:schemeClr val="accent2"/>
              </a:buClr>
            </a:pPr>
            <a:r>
              <a:rPr lang="en-US" altLang="en-US">
                <a:solidFill>
                  <a:srgbClr val="000000"/>
                </a:solidFill>
              </a:rPr>
              <a:t>Tool costs</a:t>
            </a:r>
          </a:p>
          <a:p>
            <a:pPr eaLnBrk="1" hangingPunct="1">
              <a:buClr>
                <a:schemeClr val="accent2"/>
              </a:buClr>
              <a:buFontTx/>
              <a:buNone/>
            </a:pPr>
            <a:r>
              <a:rPr lang="en-US" altLang="en-US">
                <a:solidFill>
                  <a:srgbClr val="000000"/>
                </a:solidFill>
              </a:rPr>
              <a:t>	- helicopter time vs. pack stock use</a:t>
            </a:r>
          </a:p>
          <a:p>
            <a:pPr eaLnBrk="1" hangingPunct="1">
              <a:buClr>
                <a:schemeClr val="accent2"/>
              </a:buClr>
              <a:buFontTx/>
              <a:buNone/>
            </a:pPr>
            <a:r>
              <a:rPr lang="en-US" altLang="en-US">
                <a:solidFill>
                  <a:srgbClr val="000000"/>
                </a:solidFill>
              </a:rPr>
              <a:t>	- chainsaw vs. cross-cut saw</a:t>
            </a:r>
          </a:p>
          <a:p>
            <a:pPr eaLnBrk="1" hangingPunct="1">
              <a:buClr>
                <a:schemeClr val="accent2"/>
              </a:buClr>
              <a:buFontTx/>
              <a:buNone/>
            </a:pPr>
            <a:r>
              <a:rPr lang="en-US" altLang="en-US">
                <a:solidFill>
                  <a:srgbClr val="000000"/>
                </a:solidFill>
              </a:rPr>
              <a:t>	- rock drill vs. hand drill</a:t>
            </a:r>
            <a:endParaRPr lang="en-US" altLang="en-US" sz="36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72099">
                                            <p:txEl>
                                              <p:pRg st="0" end="0"/>
                                            </p:txEl>
                                          </p:spTgt>
                                        </p:tgtEl>
                                        <p:attrNameLst>
                                          <p:attrName>style.visibility</p:attrName>
                                        </p:attrNameLst>
                                      </p:cBhvr>
                                      <p:to>
                                        <p:strVal val="visible"/>
                                      </p:to>
                                    </p:set>
                                    <p:anim calcmode="lin" valueType="num">
                                      <p:cBhvr additive="base">
                                        <p:cTn id="7" dur="500" fill="hold"/>
                                        <p:tgtEl>
                                          <p:spTgt spid="7720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72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72099">
                                            <p:txEl>
                                              <p:pRg st="1" end="1"/>
                                            </p:txEl>
                                          </p:spTgt>
                                        </p:tgtEl>
                                        <p:attrNameLst>
                                          <p:attrName>style.visibility</p:attrName>
                                        </p:attrNameLst>
                                      </p:cBhvr>
                                      <p:to>
                                        <p:strVal val="visible"/>
                                      </p:to>
                                    </p:set>
                                    <p:anim calcmode="lin" valueType="num">
                                      <p:cBhvr additive="base">
                                        <p:cTn id="13" dur="500" fill="hold"/>
                                        <p:tgtEl>
                                          <p:spTgt spid="7720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720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772099">
                                            <p:txEl>
                                              <p:pRg st="2" end="2"/>
                                            </p:txEl>
                                          </p:spTgt>
                                        </p:tgtEl>
                                        <p:attrNameLst>
                                          <p:attrName>style.visibility</p:attrName>
                                        </p:attrNameLst>
                                      </p:cBhvr>
                                      <p:to>
                                        <p:strVal val="visible"/>
                                      </p:to>
                                    </p:set>
                                    <p:anim calcmode="lin" valueType="num">
                                      <p:cBhvr additive="base">
                                        <p:cTn id="19" dur="500" fill="hold"/>
                                        <p:tgtEl>
                                          <p:spTgt spid="7720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72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772099">
                                            <p:txEl>
                                              <p:pRg st="3" end="3"/>
                                            </p:txEl>
                                          </p:spTgt>
                                        </p:tgtEl>
                                        <p:attrNameLst>
                                          <p:attrName>style.visibility</p:attrName>
                                        </p:attrNameLst>
                                      </p:cBhvr>
                                      <p:to>
                                        <p:strVal val="visible"/>
                                      </p:to>
                                    </p:set>
                                    <p:anim calcmode="lin" valueType="num">
                                      <p:cBhvr additive="base">
                                        <p:cTn id="25" dur="500" fill="hold"/>
                                        <p:tgtEl>
                                          <p:spTgt spid="7720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720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72099">
                                            <p:txEl>
                                              <p:pRg st="4" end="4"/>
                                            </p:txEl>
                                          </p:spTgt>
                                        </p:tgtEl>
                                        <p:attrNameLst>
                                          <p:attrName>style.visibility</p:attrName>
                                        </p:attrNameLst>
                                      </p:cBhvr>
                                      <p:to>
                                        <p:strVal val="visible"/>
                                      </p:to>
                                    </p:set>
                                    <p:anim calcmode="lin" valueType="num">
                                      <p:cBhvr additive="base">
                                        <p:cTn id="31" dur="500" fill="hold"/>
                                        <p:tgtEl>
                                          <p:spTgt spid="77209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720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772099">
                                            <p:txEl>
                                              <p:pRg st="5" end="5"/>
                                            </p:txEl>
                                          </p:spTgt>
                                        </p:tgtEl>
                                        <p:attrNameLst>
                                          <p:attrName>style.visibility</p:attrName>
                                        </p:attrNameLst>
                                      </p:cBhvr>
                                      <p:to>
                                        <p:strVal val="visible"/>
                                      </p:to>
                                    </p:set>
                                    <p:anim calcmode="lin" valueType="num">
                                      <p:cBhvr additive="base">
                                        <p:cTn id="37" dur="500" fill="hold"/>
                                        <p:tgtEl>
                                          <p:spTgt spid="77209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720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772099">
                                            <p:txEl>
                                              <p:pRg st="6" end="6"/>
                                            </p:txEl>
                                          </p:spTgt>
                                        </p:tgtEl>
                                        <p:attrNameLst>
                                          <p:attrName>style.visibility</p:attrName>
                                        </p:attrNameLst>
                                      </p:cBhvr>
                                      <p:to>
                                        <p:strVal val="visible"/>
                                      </p:to>
                                    </p:set>
                                    <p:anim calcmode="lin" valueType="num">
                                      <p:cBhvr additive="base">
                                        <p:cTn id="43" dur="500" fill="hold"/>
                                        <p:tgtEl>
                                          <p:spTgt spid="77209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7209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772099">
                                            <p:txEl>
                                              <p:pRg st="7" end="7"/>
                                            </p:txEl>
                                          </p:spTgt>
                                        </p:tgtEl>
                                        <p:attrNameLst>
                                          <p:attrName>style.visibility</p:attrName>
                                        </p:attrNameLst>
                                      </p:cBhvr>
                                      <p:to>
                                        <p:strVal val="visible"/>
                                      </p:to>
                                    </p:set>
                                    <p:anim calcmode="lin" valueType="num">
                                      <p:cBhvr additive="base">
                                        <p:cTn id="49" dur="500" fill="hold"/>
                                        <p:tgtEl>
                                          <p:spTgt spid="772099">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7209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0FCF3BA-3C05-41C0-8FF1-8CCD7149EE77}"/>
              </a:ext>
            </a:extLst>
          </p:cNvPr>
          <p:cNvSpPr>
            <a:spLocks noGrp="1" noChangeArrowheads="1"/>
          </p:cNvSpPr>
          <p:nvPr>
            <p:ph type="title"/>
          </p:nvPr>
        </p:nvSpPr>
        <p:spPr>
          <a:xfrm>
            <a:off x="0" y="0"/>
            <a:ext cx="9144000" cy="1139825"/>
          </a:xfrm>
        </p:spPr>
        <p:txBody>
          <a:bodyPr/>
          <a:lstStyle/>
          <a:p>
            <a:pPr eaLnBrk="1" hangingPunct="1"/>
            <a:r>
              <a:rPr lang="en-US" altLang="en-US" sz="3200">
                <a:solidFill>
                  <a:srgbClr val="000000"/>
                </a:solidFill>
              </a:rPr>
              <a:t>Non-motorized tools are more time consuming ?</a:t>
            </a:r>
          </a:p>
        </p:txBody>
      </p:sp>
      <p:sp>
        <p:nvSpPr>
          <p:cNvPr id="774147" name="Rectangle 3">
            <a:extLst>
              <a:ext uri="{FF2B5EF4-FFF2-40B4-BE49-F238E27FC236}">
                <a16:creationId xmlns:a16="http://schemas.microsoft.com/office/drawing/2014/main" id="{07E6AA7A-8788-48AB-AB72-353B2FE09FCF}"/>
              </a:ext>
            </a:extLst>
          </p:cNvPr>
          <p:cNvSpPr>
            <a:spLocks noGrp="1" noChangeArrowheads="1"/>
          </p:cNvSpPr>
          <p:nvPr>
            <p:ph type="body" idx="1"/>
          </p:nvPr>
        </p:nvSpPr>
        <p:spPr>
          <a:xfrm>
            <a:off x="381000" y="914400"/>
            <a:ext cx="8229600" cy="5715000"/>
          </a:xfrm>
        </p:spPr>
        <p:txBody>
          <a:bodyPr/>
          <a:lstStyle/>
          <a:p>
            <a:pPr eaLnBrk="1" hangingPunct="1">
              <a:lnSpc>
                <a:spcPct val="90000"/>
              </a:lnSpc>
              <a:buClr>
                <a:schemeClr val="bg1"/>
              </a:buClr>
              <a:buFontTx/>
              <a:buNone/>
            </a:pPr>
            <a:r>
              <a:rPr lang="en-US" altLang="en-US" u="sng">
                <a:solidFill>
                  <a:srgbClr val="000099"/>
                </a:solidFill>
              </a:rPr>
              <a:t>Consider all aspects of the project</a:t>
            </a:r>
            <a:r>
              <a:rPr lang="en-US" altLang="en-US">
                <a:solidFill>
                  <a:srgbClr val="000099"/>
                </a:solidFill>
              </a:rPr>
              <a:t>:</a:t>
            </a:r>
          </a:p>
          <a:p>
            <a:pPr eaLnBrk="1" hangingPunct="1">
              <a:lnSpc>
                <a:spcPct val="90000"/>
              </a:lnSpc>
              <a:buClr>
                <a:schemeClr val="bg1"/>
              </a:buClr>
              <a:buFontTx/>
              <a:buNone/>
            </a:pPr>
            <a:r>
              <a:rPr lang="en-US" altLang="en-US" i="1">
                <a:solidFill>
                  <a:srgbClr val="000099"/>
                </a:solidFill>
              </a:rPr>
              <a:t>Example – trail clearing</a:t>
            </a:r>
          </a:p>
          <a:p>
            <a:pPr eaLnBrk="1" hangingPunct="1">
              <a:lnSpc>
                <a:spcPct val="90000"/>
              </a:lnSpc>
              <a:buClr>
                <a:schemeClr val="bg1"/>
              </a:buClr>
              <a:buFontTx/>
              <a:buNone/>
            </a:pPr>
            <a:endParaRPr lang="en-US" altLang="en-US" sz="1000" i="1">
              <a:solidFill>
                <a:srgbClr val="000099"/>
              </a:solidFill>
            </a:endParaRPr>
          </a:p>
          <a:p>
            <a:pPr eaLnBrk="1" hangingPunct="1">
              <a:lnSpc>
                <a:spcPct val="90000"/>
              </a:lnSpc>
              <a:buClr>
                <a:schemeClr val="accent2"/>
              </a:buClr>
            </a:pPr>
            <a:r>
              <a:rPr lang="en-US" altLang="en-US">
                <a:solidFill>
                  <a:srgbClr val="000000"/>
                </a:solidFill>
              </a:rPr>
              <a:t>Actual hours of saw cutting (tool use) 			vs. </a:t>
            </a:r>
          </a:p>
          <a:p>
            <a:pPr eaLnBrk="1" hangingPunct="1">
              <a:lnSpc>
                <a:spcPct val="90000"/>
              </a:lnSpc>
              <a:buClr>
                <a:schemeClr val="accent2"/>
              </a:buClr>
              <a:buFontTx/>
              <a:buNone/>
            </a:pPr>
            <a:r>
              <a:rPr lang="en-US" altLang="en-US">
                <a:solidFill>
                  <a:srgbClr val="000000"/>
                </a:solidFill>
              </a:rPr>
              <a:t>	travel, camping, swamping brush</a:t>
            </a:r>
          </a:p>
          <a:p>
            <a:pPr eaLnBrk="1" hangingPunct="1">
              <a:lnSpc>
                <a:spcPct val="90000"/>
              </a:lnSpc>
              <a:buClr>
                <a:schemeClr val="accent2"/>
              </a:buClr>
              <a:buFontTx/>
              <a:buNone/>
            </a:pPr>
            <a:endParaRPr lang="en-US" altLang="en-US">
              <a:solidFill>
                <a:schemeClr val="bg1"/>
              </a:solidFill>
            </a:endParaRPr>
          </a:p>
          <a:p>
            <a:pPr eaLnBrk="1" hangingPunct="1">
              <a:lnSpc>
                <a:spcPct val="90000"/>
              </a:lnSpc>
              <a:buClr>
                <a:schemeClr val="accent2"/>
              </a:buClr>
            </a:pPr>
            <a:r>
              <a:rPr lang="en-US" altLang="en-US">
                <a:solidFill>
                  <a:srgbClr val="000000"/>
                </a:solidFill>
              </a:rPr>
              <a:t>Staff time for analysis and approval of motorized equipment use</a:t>
            </a:r>
          </a:p>
          <a:p>
            <a:pPr eaLnBrk="1" hangingPunct="1">
              <a:lnSpc>
                <a:spcPct val="90000"/>
              </a:lnSpc>
              <a:buClr>
                <a:schemeClr val="accent2"/>
              </a:buClr>
              <a:buFontTx/>
              <a:buNone/>
            </a:pPr>
            <a:endParaRPr lang="en-US" altLang="en-US">
              <a:solidFill>
                <a:schemeClr val="bg1"/>
              </a:solidFill>
            </a:endParaRPr>
          </a:p>
          <a:p>
            <a:pPr eaLnBrk="1" hangingPunct="1">
              <a:lnSpc>
                <a:spcPct val="90000"/>
              </a:lnSpc>
              <a:buClr>
                <a:schemeClr val="accent2"/>
              </a:buClr>
            </a:pPr>
            <a:r>
              <a:rPr lang="en-US" altLang="en-US">
                <a:solidFill>
                  <a:srgbClr val="000000"/>
                </a:solidFill>
              </a:rPr>
              <a:t>Down-time for accidents</a:t>
            </a:r>
            <a:r>
              <a:rPr lang="en-US" altLang="en-US">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4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74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7414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7414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7414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741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4061</TotalTime>
  <Words>2702</Words>
  <Application>Microsoft Office PowerPoint</Application>
  <PresentationFormat>On-screen Show (4:3)</PresentationFormat>
  <Paragraphs>243</Paragraphs>
  <Slides>25</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Times New Roman</vt:lpstr>
      <vt:lpstr>Arial</vt:lpstr>
      <vt:lpstr>Wingdings</vt:lpstr>
      <vt:lpstr>Comic Sans MS</vt:lpstr>
      <vt:lpstr>Default Design</vt:lpstr>
      <vt:lpstr>Minimum Requirements Analysis</vt:lpstr>
      <vt:lpstr> Traditional Tools and Skills - Safety, Cost, Resource Impacts, and Training  - </vt:lpstr>
      <vt:lpstr>Minimum Requirements Analysis </vt:lpstr>
      <vt:lpstr>Use of Motorized Tools vs. Traditional Skills - What’s the problem ? - </vt:lpstr>
      <vt:lpstr>Use of motorized tools vs. Traditional Skills - What’s the problem ? - </vt:lpstr>
      <vt:lpstr>Traditional Tools vs. Motorized Equipment - Assumptions and Facts - </vt:lpstr>
      <vt:lpstr>Non-motorized tools are less safe ?</vt:lpstr>
      <vt:lpstr>Non-motorized tools are more expensive ?</vt:lpstr>
      <vt:lpstr>Non-motorized tools are more time consuming ?</vt:lpstr>
      <vt:lpstr>Non-motorized tools cause more  resource impacts ?</vt:lpstr>
      <vt:lpstr>Non-motorized tools are more  difficult to learn ?</vt:lpstr>
      <vt:lpstr>Non-motorized tools are more  difficult to learn ?</vt:lpstr>
      <vt:lpstr>Non-motorized tools are more  difficult to learn ?</vt:lpstr>
      <vt:lpstr>Training Not available ?</vt:lpstr>
      <vt:lpstr>Training Not available ?</vt:lpstr>
      <vt:lpstr>Tools Not available ?</vt:lpstr>
      <vt:lpstr>Still not convinced ? -Examples -</vt:lpstr>
      <vt:lpstr>Still not convinced ? -Examples -</vt:lpstr>
      <vt:lpstr>Still not convinced ? -Examples -</vt:lpstr>
      <vt:lpstr>Still not convinced ? -Examples -</vt:lpstr>
      <vt:lpstr>Conclusion Assumptions and Facts for Non-motorized Tools </vt:lpstr>
      <vt:lpstr>Use of Motorized Tools vs. Traditional Skills - What’s the problem ? - </vt:lpstr>
      <vt:lpstr>The Bottom Line -We can do it !!!- </vt:lpstr>
      <vt:lpstr>Wilderness</vt:lpstr>
      <vt:lpstr>PowerPoint Presentation</vt:lpstr>
    </vt:vector>
  </TitlesOfParts>
  <Company>USDA Forest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Traditional Skills and Tools in Minimum Requirements Analysis</dc:title>
  <dc:creator>Sky Gennette</dc:creator>
  <cp:lastModifiedBy>Sky Gennette</cp:lastModifiedBy>
  <cp:revision>138</cp:revision>
  <dcterms:created xsi:type="dcterms:W3CDTF">2005-02-17T02:05:43Z</dcterms:created>
  <dcterms:modified xsi:type="dcterms:W3CDTF">2020-06-19T16:31:45Z</dcterms:modified>
</cp:coreProperties>
</file>