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 id="2147483754" r:id="rId2"/>
    <p:sldMasterId id="2147483729" r:id="rId3"/>
    <p:sldMasterId id="2147483704" r:id="rId4"/>
    <p:sldMasterId id="2147483665" r:id="rId5"/>
    <p:sldMasterId id="2147483767" r:id="rId6"/>
    <p:sldMasterId id="2147483807" r:id="rId7"/>
  </p:sldMasterIdLst>
  <p:notesMasterIdLst>
    <p:notesMasterId r:id="rId35"/>
  </p:notesMasterIdLst>
  <p:handoutMasterIdLst>
    <p:handoutMasterId r:id="rId36"/>
  </p:handoutMasterIdLst>
  <p:sldIdLst>
    <p:sldId id="604" r:id="rId8"/>
    <p:sldId id="606" r:id="rId9"/>
    <p:sldId id="417" r:id="rId10"/>
    <p:sldId id="418" r:id="rId11"/>
    <p:sldId id="515" r:id="rId12"/>
    <p:sldId id="420" r:id="rId13"/>
    <p:sldId id="421" r:id="rId14"/>
    <p:sldId id="422" r:id="rId15"/>
    <p:sldId id="426" r:id="rId16"/>
    <p:sldId id="427" r:id="rId17"/>
    <p:sldId id="516" r:id="rId18"/>
    <p:sldId id="428" r:id="rId19"/>
    <p:sldId id="429" r:id="rId20"/>
    <p:sldId id="430" r:id="rId21"/>
    <p:sldId id="431" r:id="rId22"/>
    <p:sldId id="433" r:id="rId23"/>
    <p:sldId id="432" r:id="rId24"/>
    <p:sldId id="517" r:id="rId25"/>
    <p:sldId id="608" r:id="rId26"/>
    <p:sldId id="435" r:id="rId27"/>
    <p:sldId id="519" r:id="rId28"/>
    <p:sldId id="436" r:id="rId29"/>
    <p:sldId id="437" r:id="rId30"/>
    <p:sldId id="438" r:id="rId31"/>
    <p:sldId id="439" r:id="rId32"/>
    <p:sldId id="520" r:id="rId33"/>
    <p:sldId id="508" r:id="rId34"/>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CA89"/>
    <a:srgbClr val="009900"/>
    <a:srgbClr val="0000FF"/>
    <a:srgbClr val="000000"/>
    <a:srgbClr val="D3F5D9"/>
    <a:srgbClr val="D9F3EC"/>
    <a:srgbClr val="34A824"/>
    <a:srgbClr val="33CC33"/>
    <a:srgbClr val="DBE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98" autoAdjust="0"/>
    <p:restoredTop sz="79750" autoAdjust="0"/>
  </p:normalViewPr>
  <p:slideViewPr>
    <p:cSldViewPr>
      <p:cViewPr varScale="1">
        <p:scale>
          <a:sx n="57" d="100"/>
          <a:sy n="57" d="100"/>
        </p:scale>
        <p:origin x="912" y="48"/>
      </p:cViewPr>
      <p:guideLst>
        <p:guide orient="horz" pos="2160"/>
        <p:guide pos="2880"/>
      </p:guideLst>
    </p:cSldViewPr>
  </p:slideViewPr>
  <p:outlineViewPr>
    <p:cViewPr>
      <p:scale>
        <a:sx n="33" d="100"/>
        <a:sy n="33" d="100"/>
      </p:scale>
      <p:origin x="0" y="-2576"/>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 Id="rId8" Type="http://schemas.openxmlformats.org/officeDocument/2006/relationships/slide" Target="slides/slide1.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31" tIns="45715" rIns="91431" bIns="45715" numCol="1" anchor="t" anchorCtr="0" compatLnSpc="1">
            <a:prstTxWarp prst="textNoShape">
              <a:avLst/>
            </a:prstTxWarp>
          </a:bodyPr>
          <a:lstStyle>
            <a:lvl1pPr>
              <a:defRPr sz="1200">
                <a:latin typeface="Arial" charset="0"/>
              </a:defRPr>
            </a:lvl1pPr>
          </a:lstStyle>
          <a:p>
            <a:pPr>
              <a:defRPr/>
            </a:pPr>
            <a:endParaRPr lang="en-US"/>
          </a:p>
        </p:txBody>
      </p:sp>
      <p:sp>
        <p:nvSpPr>
          <p:cNvPr id="122883"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31" tIns="45715" rIns="91431" bIns="45715" numCol="1" anchor="t" anchorCtr="0" compatLnSpc="1">
            <a:prstTxWarp prst="textNoShape">
              <a:avLst/>
            </a:prstTxWarp>
          </a:bodyPr>
          <a:lstStyle>
            <a:lvl1pPr algn="r">
              <a:defRPr sz="1200">
                <a:latin typeface="Arial" charset="0"/>
              </a:defRPr>
            </a:lvl1pPr>
          </a:lstStyle>
          <a:p>
            <a:pPr>
              <a:defRPr/>
            </a:pPr>
            <a:endParaRPr lang="en-US"/>
          </a:p>
        </p:txBody>
      </p:sp>
      <p:sp>
        <p:nvSpPr>
          <p:cNvPr id="122884"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31" tIns="45715" rIns="91431" bIns="45715" numCol="1" anchor="b" anchorCtr="0" compatLnSpc="1">
            <a:prstTxWarp prst="textNoShape">
              <a:avLst/>
            </a:prstTxWarp>
          </a:bodyPr>
          <a:lstStyle>
            <a:lvl1pPr>
              <a:defRPr sz="1200">
                <a:latin typeface="Arial" charset="0"/>
              </a:defRPr>
            </a:lvl1pPr>
          </a:lstStyle>
          <a:p>
            <a:pPr>
              <a:defRPr/>
            </a:pPr>
            <a:endParaRPr lang="en-US"/>
          </a:p>
        </p:txBody>
      </p:sp>
      <p:sp>
        <p:nvSpPr>
          <p:cNvPr id="122885"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31" tIns="45715" rIns="91431" bIns="45715" numCol="1" anchor="b" anchorCtr="0" compatLnSpc="1">
            <a:prstTxWarp prst="textNoShape">
              <a:avLst/>
            </a:prstTxWarp>
          </a:bodyPr>
          <a:lstStyle>
            <a:lvl1pPr algn="r">
              <a:defRPr sz="1200">
                <a:latin typeface="Arial" charset="0"/>
              </a:defRPr>
            </a:lvl1pPr>
          </a:lstStyle>
          <a:p>
            <a:pPr>
              <a:defRPr/>
            </a:pPr>
            <a:fld id="{3503AE18-1018-4276-9D46-E8B9FE28A21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59" tIns="46580" rIns="93159" bIns="46580" numCol="1" anchor="t" anchorCtr="0" compatLnSpc="1">
            <a:prstTxWarp prst="textNoShape">
              <a:avLst/>
            </a:prstTxWarp>
          </a:bodyPr>
          <a:lstStyle>
            <a:lvl1pPr defTabSz="932515">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59" tIns="46580" rIns="93159" bIns="46580" numCol="1" anchor="t" anchorCtr="0" compatLnSpc="1">
            <a:prstTxWarp prst="textNoShape">
              <a:avLst/>
            </a:prstTxWarp>
          </a:bodyPr>
          <a:lstStyle>
            <a:lvl1pPr algn="r" defTabSz="932515">
              <a:defRPr sz="1200">
                <a:latin typeface="Arial" charset="0"/>
              </a:defRPr>
            </a:lvl1pPr>
          </a:lstStyle>
          <a:p>
            <a:pPr>
              <a:defRPr/>
            </a:pPr>
            <a:endParaRPr lang="en-US"/>
          </a:p>
        </p:txBody>
      </p:sp>
      <p:sp>
        <p:nvSpPr>
          <p:cNvPr id="11264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59" tIns="46580" rIns="93159" bIns="4658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2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59" tIns="46580" rIns="93159" bIns="46580" numCol="1" anchor="b" anchorCtr="0" compatLnSpc="1">
            <a:prstTxWarp prst="textNoShape">
              <a:avLst/>
            </a:prstTxWarp>
          </a:bodyPr>
          <a:lstStyle>
            <a:lvl1pPr defTabSz="932515">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59" tIns="46580" rIns="93159" bIns="46580" numCol="1" anchor="b" anchorCtr="0" compatLnSpc="1">
            <a:prstTxWarp prst="textNoShape">
              <a:avLst/>
            </a:prstTxWarp>
          </a:bodyPr>
          <a:lstStyle>
            <a:lvl1pPr algn="r" defTabSz="932515">
              <a:defRPr sz="1200">
                <a:latin typeface="Arial" charset="0"/>
              </a:defRPr>
            </a:lvl1pPr>
          </a:lstStyle>
          <a:p>
            <a:pPr>
              <a:defRPr/>
            </a:pPr>
            <a:fld id="{BD957486-7987-4663-9DEF-87D2DD1CE5C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pPr defTabSz="931863"/>
            <a:fld id="{4AE89496-425F-43F1-9562-E3A43F30E73C}" type="slidenum">
              <a:rPr lang="en-US" smtClean="0"/>
              <a:pPr defTabSz="931863"/>
              <a:t>3</a:t>
            </a:fld>
            <a:endParaRPr lang="en-US"/>
          </a:p>
        </p:txBody>
      </p:sp>
      <p:sp>
        <p:nvSpPr>
          <p:cNvPr id="126979" name="Rectangle 2"/>
          <p:cNvSpPr>
            <a:spLocks noChangeArrowheads="1"/>
          </p:cNvSpPr>
          <p:nvPr/>
        </p:nvSpPr>
        <p:spPr bwMode="auto">
          <a:xfrm>
            <a:off x="3971925" y="0"/>
            <a:ext cx="3038475" cy="465138"/>
          </a:xfrm>
          <a:prstGeom prst="rect">
            <a:avLst/>
          </a:prstGeom>
          <a:noFill/>
          <a:ln w="12700">
            <a:noFill/>
            <a:miter lim="800000"/>
            <a:headEnd/>
            <a:tailEnd/>
          </a:ln>
        </p:spPr>
        <p:txBody>
          <a:bodyPr wrap="none" lIns="91504" tIns="45752" rIns="91504" bIns="45752" anchor="ctr"/>
          <a:lstStyle/>
          <a:p>
            <a:endParaRPr lang="en-US"/>
          </a:p>
        </p:txBody>
      </p:sp>
      <p:sp>
        <p:nvSpPr>
          <p:cNvPr id="126980" name="Rectangle 3"/>
          <p:cNvSpPr>
            <a:spLocks noChangeArrowheads="1"/>
          </p:cNvSpPr>
          <p:nvPr/>
        </p:nvSpPr>
        <p:spPr bwMode="auto">
          <a:xfrm>
            <a:off x="3971925" y="8831263"/>
            <a:ext cx="3038475" cy="465137"/>
          </a:xfrm>
          <a:prstGeom prst="rect">
            <a:avLst/>
          </a:prstGeom>
          <a:noFill/>
          <a:ln w="12700">
            <a:noFill/>
            <a:miter lim="800000"/>
            <a:headEnd/>
            <a:tailEnd/>
          </a:ln>
        </p:spPr>
        <p:txBody>
          <a:bodyPr lIns="92148" tIns="45267" rIns="92148" bIns="45267" anchor="b"/>
          <a:lstStyle/>
          <a:p>
            <a:pPr algn="r" defTabSz="930275" eaLnBrk="0" hangingPunct="0"/>
            <a:r>
              <a:rPr lang="en-US" sz="1200">
                <a:latin typeface="Times New Roman" pitchFamily="18" charset="0"/>
              </a:rPr>
              <a:t>60</a:t>
            </a:r>
          </a:p>
        </p:txBody>
      </p:sp>
      <p:sp>
        <p:nvSpPr>
          <p:cNvPr id="126981" name="Rectangle 4"/>
          <p:cNvSpPr>
            <a:spLocks noChangeArrowheads="1"/>
          </p:cNvSpPr>
          <p:nvPr/>
        </p:nvSpPr>
        <p:spPr bwMode="auto">
          <a:xfrm>
            <a:off x="0" y="8831263"/>
            <a:ext cx="3038475" cy="465137"/>
          </a:xfrm>
          <a:prstGeom prst="rect">
            <a:avLst/>
          </a:prstGeom>
          <a:noFill/>
          <a:ln w="12700">
            <a:noFill/>
            <a:miter lim="800000"/>
            <a:headEnd/>
            <a:tailEnd/>
          </a:ln>
        </p:spPr>
        <p:txBody>
          <a:bodyPr wrap="none" lIns="91504" tIns="45752" rIns="91504" bIns="45752" anchor="ctr"/>
          <a:lstStyle/>
          <a:p>
            <a:endParaRPr lang="en-US"/>
          </a:p>
        </p:txBody>
      </p:sp>
      <p:sp>
        <p:nvSpPr>
          <p:cNvPr id="126982" name="Rectangle 5"/>
          <p:cNvSpPr>
            <a:spLocks noChangeArrowheads="1"/>
          </p:cNvSpPr>
          <p:nvPr/>
        </p:nvSpPr>
        <p:spPr bwMode="auto">
          <a:xfrm>
            <a:off x="0" y="0"/>
            <a:ext cx="3038475" cy="465138"/>
          </a:xfrm>
          <a:prstGeom prst="rect">
            <a:avLst/>
          </a:prstGeom>
          <a:noFill/>
          <a:ln w="12700">
            <a:noFill/>
            <a:miter lim="800000"/>
            <a:headEnd/>
            <a:tailEnd/>
          </a:ln>
        </p:spPr>
        <p:txBody>
          <a:bodyPr wrap="none" lIns="91504" tIns="45752" rIns="91504" bIns="45752" anchor="ctr"/>
          <a:lstStyle/>
          <a:p>
            <a:endParaRPr lang="en-US"/>
          </a:p>
        </p:txBody>
      </p:sp>
      <p:sp>
        <p:nvSpPr>
          <p:cNvPr id="126983" name="Rectangle 6"/>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26984" name="Rectangle 7"/>
          <p:cNvSpPr>
            <a:spLocks noGrp="1" noChangeArrowheads="1"/>
          </p:cNvSpPr>
          <p:nvPr>
            <p:ph type="body" idx="1"/>
          </p:nvPr>
        </p:nvSpPr>
        <p:spPr>
          <a:xfrm>
            <a:off x="935038" y="4414838"/>
            <a:ext cx="5140325" cy="4184650"/>
          </a:xfrm>
          <a:noFill/>
          <a:ln/>
        </p:spPr>
        <p:txBody>
          <a:bodyPr lIns="92148" tIns="45267" rIns="92148" bIns="45267"/>
          <a:lstStyle/>
          <a:p>
            <a:pPr eaLnBrk="1" hangingPunct="1"/>
            <a:r>
              <a:rPr lang="en-US"/>
              <a:t>In general, here are definitions of the most common terms used in the MR discussions. These are not word for word out of FS policy but rather a synthesis of definitions found in the policies of all four agencies that manage wilderness.</a:t>
            </a:r>
          </a:p>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same work can be accomplished but the non-motorized tool requires no analysis or approval.</a:t>
            </a:r>
          </a:p>
        </p:txBody>
      </p:sp>
      <p:sp>
        <p:nvSpPr>
          <p:cNvPr id="4" name="Slide Number Placeholder 3"/>
          <p:cNvSpPr>
            <a:spLocks noGrp="1"/>
          </p:cNvSpPr>
          <p:nvPr>
            <p:ph type="sldNum" sz="quarter" idx="10"/>
          </p:nvPr>
        </p:nvSpPr>
        <p:spPr/>
        <p:txBody>
          <a:bodyPr/>
          <a:lstStyle/>
          <a:p>
            <a:pPr>
              <a:defRPr/>
            </a:pPr>
            <a:fld id="{BD957486-7987-4663-9DEF-87D2DD1CE5C5}" type="slidenum">
              <a:rPr lang="en-US" smtClean="0"/>
              <a:pPr>
                <a:defRPr/>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Often the same work can be accomplished using a non-motorized tool.</a:t>
            </a:r>
          </a:p>
        </p:txBody>
      </p:sp>
      <p:sp>
        <p:nvSpPr>
          <p:cNvPr id="4" name="Slide Number Placeholder 3"/>
          <p:cNvSpPr>
            <a:spLocks noGrp="1"/>
          </p:cNvSpPr>
          <p:nvPr>
            <p:ph type="sldNum" sz="quarter" idx="10"/>
          </p:nvPr>
        </p:nvSpPr>
        <p:spPr/>
        <p:txBody>
          <a:bodyPr/>
          <a:lstStyle/>
          <a:p>
            <a:pPr>
              <a:defRPr/>
            </a:pPr>
            <a:fld id="{BD957486-7987-4663-9DEF-87D2DD1CE5C5}" type="slidenum">
              <a:rPr lang="en-US" smtClean="0"/>
              <a:pPr>
                <a:defRPr/>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law doesn’t say no new structures, it says</a:t>
            </a:r>
            <a:r>
              <a:rPr lang="en-US" baseline="0" dirty="0"/>
              <a:t> no structures so we need to determine which pre-existing structures are the minimum necessary.</a:t>
            </a:r>
            <a:endParaRPr lang="en-US" dirty="0"/>
          </a:p>
        </p:txBody>
      </p:sp>
      <p:sp>
        <p:nvSpPr>
          <p:cNvPr id="4" name="Slide Number Placeholder 3"/>
          <p:cNvSpPr>
            <a:spLocks noGrp="1"/>
          </p:cNvSpPr>
          <p:nvPr>
            <p:ph type="sldNum" sz="quarter" idx="10"/>
          </p:nvPr>
        </p:nvSpPr>
        <p:spPr/>
        <p:txBody>
          <a:bodyPr/>
          <a:lstStyle/>
          <a:p>
            <a:pPr>
              <a:defRPr/>
            </a:pPr>
            <a:fld id="{BD957486-7987-4663-9DEF-87D2DD1CE5C5}" type="slidenum">
              <a:rPr lang="en-US" smtClean="0"/>
              <a:pPr>
                <a:defRPr/>
              </a:pPr>
              <a:t>25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pPr defTabSz="931863"/>
            <a:fld id="{3F99571B-73E7-4F54-94B9-EE0CE8B5473D}" type="slidenum">
              <a:rPr lang="en-US" smtClean="0"/>
              <a:pPr defTabSz="931863"/>
              <a:t>27</a:t>
            </a:fld>
            <a:endParaRPr lang="en-US"/>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xfrm>
            <a:off x="700088" y="4414838"/>
            <a:ext cx="5610225" cy="4184650"/>
          </a:xfrm>
          <a:noFill/>
          <a:ln/>
        </p:spPr>
        <p:txBody>
          <a:bodyPr/>
          <a:lstStyle/>
          <a:p>
            <a:pPr eaLnBrk="1" hangingPunct="1"/>
            <a:r>
              <a:rPr lang="en-US"/>
              <a:t>The definition of a temporary road may vary between agencies. In some cases roads may be necessary for access to inholdings or mining claims but these should be carefully evaluated and autghorized on a case by case basis.  </a:t>
            </a:r>
          </a:p>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pPr defTabSz="931863"/>
            <a:fld id="{3E20C2D8-5259-45AF-A098-F751A6D17C8A}" type="slidenum">
              <a:rPr lang="en-US" smtClean="0"/>
              <a:pPr defTabSz="931863"/>
              <a:t>4</a:t>
            </a:fld>
            <a:endParaRPr lang="en-US"/>
          </a:p>
        </p:txBody>
      </p:sp>
      <p:sp>
        <p:nvSpPr>
          <p:cNvPr id="128003" name="Rectangle 2"/>
          <p:cNvSpPr>
            <a:spLocks noChangeArrowheads="1"/>
          </p:cNvSpPr>
          <p:nvPr/>
        </p:nvSpPr>
        <p:spPr bwMode="auto">
          <a:xfrm>
            <a:off x="3971925" y="0"/>
            <a:ext cx="3038475" cy="465138"/>
          </a:xfrm>
          <a:prstGeom prst="rect">
            <a:avLst/>
          </a:prstGeom>
          <a:noFill/>
          <a:ln w="12700">
            <a:noFill/>
            <a:miter lim="800000"/>
            <a:headEnd/>
            <a:tailEnd/>
          </a:ln>
        </p:spPr>
        <p:txBody>
          <a:bodyPr wrap="none" lIns="91504" tIns="45752" rIns="91504" bIns="45752" anchor="ctr"/>
          <a:lstStyle/>
          <a:p>
            <a:endParaRPr lang="en-US"/>
          </a:p>
        </p:txBody>
      </p:sp>
      <p:sp>
        <p:nvSpPr>
          <p:cNvPr id="128004" name="Rectangle 3"/>
          <p:cNvSpPr>
            <a:spLocks noChangeArrowheads="1"/>
          </p:cNvSpPr>
          <p:nvPr/>
        </p:nvSpPr>
        <p:spPr bwMode="auto">
          <a:xfrm>
            <a:off x="3971925" y="8831263"/>
            <a:ext cx="3038475" cy="465137"/>
          </a:xfrm>
          <a:prstGeom prst="rect">
            <a:avLst/>
          </a:prstGeom>
          <a:noFill/>
          <a:ln w="12700">
            <a:noFill/>
            <a:miter lim="800000"/>
            <a:headEnd/>
            <a:tailEnd/>
          </a:ln>
        </p:spPr>
        <p:txBody>
          <a:bodyPr lIns="92148" tIns="45267" rIns="92148" bIns="45267" anchor="b"/>
          <a:lstStyle/>
          <a:p>
            <a:pPr algn="r" defTabSz="930275" eaLnBrk="0" hangingPunct="0"/>
            <a:r>
              <a:rPr lang="en-US" sz="1200">
                <a:latin typeface="Times New Roman" pitchFamily="18" charset="0"/>
              </a:rPr>
              <a:t>61</a:t>
            </a:r>
          </a:p>
        </p:txBody>
      </p:sp>
      <p:sp>
        <p:nvSpPr>
          <p:cNvPr id="128005" name="Rectangle 4"/>
          <p:cNvSpPr>
            <a:spLocks noChangeArrowheads="1"/>
          </p:cNvSpPr>
          <p:nvPr/>
        </p:nvSpPr>
        <p:spPr bwMode="auto">
          <a:xfrm>
            <a:off x="0" y="8831263"/>
            <a:ext cx="3038475" cy="465137"/>
          </a:xfrm>
          <a:prstGeom prst="rect">
            <a:avLst/>
          </a:prstGeom>
          <a:noFill/>
          <a:ln w="12700">
            <a:noFill/>
            <a:miter lim="800000"/>
            <a:headEnd/>
            <a:tailEnd/>
          </a:ln>
        </p:spPr>
        <p:txBody>
          <a:bodyPr wrap="none" lIns="91504" tIns="45752" rIns="91504" bIns="45752" anchor="ctr"/>
          <a:lstStyle/>
          <a:p>
            <a:endParaRPr lang="en-US"/>
          </a:p>
        </p:txBody>
      </p:sp>
      <p:sp>
        <p:nvSpPr>
          <p:cNvPr id="128006" name="Rectangle 5"/>
          <p:cNvSpPr>
            <a:spLocks noChangeArrowheads="1"/>
          </p:cNvSpPr>
          <p:nvPr/>
        </p:nvSpPr>
        <p:spPr bwMode="auto">
          <a:xfrm>
            <a:off x="0" y="0"/>
            <a:ext cx="3038475" cy="465138"/>
          </a:xfrm>
          <a:prstGeom prst="rect">
            <a:avLst/>
          </a:prstGeom>
          <a:noFill/>
          <a:ln w="12700">
            <a:noFill/>
            <a:miter lim="800000"/>
            <a:headEnd/>
            <a:tailEnd/>
          </a:ln>
        </p:spPr>
        <p:txBody>
          <a:bodyPr wrap="none" lIns="91504" tIns="45752" rIns="91504" bIns="45752" anchor="ctr"/>
          <a:lstStyle/>
          <a:p>
            <a:endParaRPr lang="en-US"/>
          </a:p>
        </p:txBody>
      </p:sp>
      <p:sp>
        <p:nvSpPr>
          <p:cNvPr id="128007" name="Rectangle 6"/>
          <p:cNvSpPr>
            <a:spLocks noGrp="1" noRot="1" noChangeAspect="1" noChangeArrowheads="1" noTextEdit="1"/>
          </p:cNvSpPr>
          <p:nvPr>
            <p:ph type="sldImg"/>
          </p:nvPr>
        </p:nvSpPr>
        <p:spPr>
          <a:xfrm>
            <a:off x="1190625" y="703263"/>
            <a:ext cx="4630738" cy="3473450"/>
          </a:xfrm>
          <a:ln w="12700" cap="flat"/>
        </p:spPr>
      </p:sp>
      <p:sp>
        <p:nvSpPr>
          <p:cNvPr id="128008" name="Rectangle 7"/>
          <p:cNvSpPr>
            <a:spLocks noGrp="1" noChangeArrowheads="1"/>
          </p:cNvSpPr>
          <p:nvPr>
            <p:ph type="body" idx="1"/>
          </p:nvPr>
        </p:nvSpPr>
        <p:spPr>
          <a:xfrm>
            <a:off x="935038" y="4414838"/>
            <a:ext cx="5140325" cy="4184650"/>
          </a:xfrm>
          <a:noFill/>
          <a:ln/>
        </p:spPr>
        <p:txBody>
          <a:bodyPr lIns="92148" tIns="45267" rIns="92148" bIns="45267"/>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pPr defTabSz="931863"/>
            <a:fld id="{5164728F-6CD6-4B36-98F6-5C834D29350F}" type="slidenum">
              <a:rPr lang="en-US" smtClean="0"/>
              <a:pPr defTabSz="931863"/>
              <a:t>6</a:t>
            </a:fld>
            <a:endParaRPr lang="en-US"/>
          </a:p>
        </p:txBody>
      </p:sp>
      <p:sp>
        <p:nvSpPr>
          <p:cNvPr id="129027" name="Rectangle 2"/>
          <p:cNvSpPr>
            <a:spLocks noChangeArrowheads="1"/>
          </p:cNvSpPr>
          <p:nvPr/>
        </p:nvSpPr>
        <p:spPr bwMode="auto">
          <a:xfrm>
            <a:off x="3971925" y="0"/>
            <a:ext cx="3038475" cy="463550"/>
          </a:xfrm>
          <a:prstGeom prst="rect">
            <a:avLst/>
          </a:prstGeom>
          <a:noFill/>
          <a:ln w="12700">
            <a:noFill/>
            <a:miter lim="800000"/>
            <a:headEnd/>
            <a:tailEnd/>
          </a:ln>
        </p:spPr>
        <p:txBody>
          <a:bodyPr wrap="none" lIns="91504" tIns="45752" rIns="91504" bIns="45752" anchor="ctr"/>
          <a:lstStyle/>
          <a:p>
            <a:endParaRPr lang="en-US"/>
          </a:p>
        </p:txBody>
      </p:sp>
      <p:sp>
        <p:nvSpPr>
          <p:cNvPr id="129028" name="Rectangle 3"/>
          <p:cNvSpPr>
            <a:spLocks noChangeArrowheads="1"/>
          </p:cNvSpPr>
          <p:nvPr/>
        </p:nvSpPr>
        <p:spPr bwMode="auto">
          <a:xfrm>
            <a:off x="3971925" y="8832850"/>
            <a:ext cx="3038475" cy="463550"/>
          </a:xfrm>
          <a:prstGeom prst="rect">
            <a:avLst/>
          </a:prstGeom>
          <a:noFill/>
          <a:ln w="12700">
            <a:noFill/>
            <a:miter lim="800000"/>
            <a:headEnd/>
            <a:tailEnd/>
          </a:ln>
        </p:spPr>
        <p:txBody>
          <a:bodyPr lIns="92134" tIns="45261" rIns="92134" bIns="45261" anchor="b"/>
          <a:lstStyle/>
          <a:p>
            <a:pPr algn="r" defTabSz="930275" eaLnBrk="0" hangingPunct="0"/>
            <a:r>
              <a:rPr lang="en-US" sz="1200">
                <a:latin typeface="Times New Roman" pitchFamily="18" charset="0"/>
              </a:rPr>
              <a:t>64</a:t>
            </a:r>
          </a:p>
        </p:txBody>
      </p:sp>
      <p:sp>
        <p:nvSpPr>
          <p:cNvPr id="129029" name="Rectangle 4"/>
          <p:cNvSpPr>
            <a:spLocks noChangeArrowheads="1"/>
          </p:cNvSpPr>
          <p:nvPr/>
        </p:nvSpPr>
        <p:spPr bwMode="auto">
          <a:xfrm>
            <a:off x="0" y="8832850"/>
            <a:ext cx="3038475" cy="463550"/>
          </a:xfrm>
          <a:prstGeom prst="rect">
            <a:avLst/>
          </a:prstGeom>
          <a:noFill/>
          <a:ln w="12700">
            <a:noFill/>
            <a:miter lim="800000"/>
            <a:headEnd/>
            <a:tailEnd/>
          </a:ln>
        </p:spPr>
        <p:txBody>
          <a:bodyPr wrap="none" lIns="91504" tIns="45752" rIns="91504" bIns="45752" anchor="ctr"/>
          <a:lstStyle/>
          <a:p>
            <a:endParaRPr lang="en-US"/>
          </a:p>
        </p:txBody>
      </p:sp>
      <p:sp>
        <p:nvSpPr>
          <p:cNvPr id="129030" name="Rectangle 5"/>
          <p:cNvSpPr>
            <a:spLocks noChangeArrowheads="1"/>
          </p:cNvSpPr>
          <p:nvPr/>
        </p:nvSpPr>
        <p:spPr bwMode="auto">
          <a:xfrm>
            <a:off x="0" y="0"/>
            <a:ext cx="3038475" cy="463550"/>
          </a:xfrm>
          <a:prstGeom prst="rect">
            <a:avLst/>
          </a:prstGeom>
          <a:noFill/>
          <a:ln w="12700">
            <a:noFill/>
            <a:miter lim="800000"/>
            <a:headEnd/>
            <a:tailEnd/>
          </a:ln>
        </p:spPr>
        <p:txBody>
          <a:bodyPr wrap="none" lIns="91504" tIns="45752" rIns="91504" bIns="45752" anchor="ctr"/>
          <a:lstStyle/>
          <a:p>
            <a:endParaRPr lang="en-US"/>
          </a:p>
        </p:txBody>
      </p:sp>
      <p:sp>
        <p:nvSpPr>
          <p:cNvPr id="129031" name="Rectangle 6"/>
          <p:cNvSpPr>
            <a:spLocks noGrp="1" noRot="1" noChangeAspect="1" noChangeArrowheads="1" noTextEdit="1"/>
          </p:cNvSpPr>
          <p:nvPr>
            <p:ph type="sldImg"/>
          </p:nvPr>
        </p:nvSpPr>
        <p:spPr>
          <a:xfrm>
            <a:off x="1190625" y="703263"/>
            <a:ext cx="4630738" cy="3473450"/>
          </a:xfrm>
          <a:ln w="12700" cap="flat"/>
        </p:spPr>
      </p:sp>
      <p:sp>
        <p:nvSpPr>
          <p:cNvPr id="129032" name="Rectangle 7"/>
          <p:cNvSpPr>
            <a:spLocks noGrp="1" noChangeArrowheads="1"/>
          </p:cNvSpPr>
          <p:nvPr>
            <p:ph type="body" idx="1"/>
          </p:nvPr>
        </p:nvSpPr>
        <p:spPr>
          <a:xfrm>
            <a:off x="936625" y="4414838"/>
            <a:ext cx="5137150" cy="4184650"/>
          </a:xfrm>
          <a:noFill/>
          <a:ln/>
        </p:spPr>
        <p:txBody>
          <a:bodyPr lIns="92134" tIns="45261" rIns="92134" bIns="45261"/>
          <a:lstStyle/>
          <a:p>
            <a:pPr eaLnBrk="1" hangingPunct="1"/>
            <a:r>
              <a:rPr lang="en-US" dirty="0"/>
              <a:t>FS generally bans wagons and carts for visitor use by either regional or forest special order. Some exceptions for administrative use exist.</a:t>
            </a:r>
          </a:p>
          <a:p>
            <a:pPr eaLnBrk="1" hangingPunct="1"/>
            <a:r>
              <a:rPr lang="en-US" dirty="0"/>
              <a:t>The idea is that wheeled devices that transport people or materials are prohibited. A trail measuring wheel used for trail inventory is not prohibited. </a:t>
            </a:r>
          </a:p>
          <a:p>
            <a:pPr eaLnBrk="1" hangingPunct="1"/>
            <a:r>
              <a:rPr lang="en-US" dirty="0"/>
              <a:t>An example of an agency difference is that the FS considers sailboats a form of mechanical transport. The NPS does not.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argument made by some that bicycles do less damage to wet trails then horses is a moot point.</a:t>
            </a:r>
            <a:r>
              <a:rPr lang="en-US" baseline="0" dirty="0"/>
              <a:t>  FS regulations define bicycles as a form of mechanical transport. </a:t>
            </a:r>
            <a:endParaRPr lang="en-US" dirty="0"/>
          </a:p>
        </p:txBody>
      </p:sp>
      <p:sp>
        <p:nvSpPr>
          <p:cNvPr id="4" name="Slide Number Placeholder 3"/>
          <p:cNvSpPr>
            <a:spLocks noGrp="1"/>
          </p:cNvSpPr>
          <p:nvPr>
            <p:ph type="sldNum" sz="quarter" idx="10"/>
          </p:nvPr>
        </p:nvSpPr>
        <p:spPr/>
        <p:txBody>
          <a:bodyPr/>
          <a:lstStyle/>
          <a:p>
            <a:pPr>
              <a:defRPr/>
            </a:pPr>
            <a:fld id="{BD957486-7987-4663-9DEF-87D2DD1CE5C5}" type="slidenum">
              <a:rPr lang="en-US" smtClean="0"/>
              <a:pPr>
                <a:defRPr/>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pPr defTabSz="931863"/>
            <a:fld id="{34489B6D-679E-4365-B534-953D62E404B9}" type="slidenum">
              <a:rPr lang="en-US" smtClean="0"/>
              <a:pPr defTabSz="931863"/>
              <a:t>9</a:t>
            </a:fld>
            <a:endParaRPr lang="en-US"/>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xfrm>
            <a:off x="700088" y="4414838"/>
            <a:ext cx="5610225" cy="4184650"/>
          </a:xfrm>
          <a:noFill/>
          <a:ln/>
        </p:spPr>
        <p:txBody>
          <a:bodyPr/>
          <a:lstStyle/>
          <a:p>
            <a:pPr eaLnBrk="1" hangingPunct="1"/>
            <a:r>
              <a:rPr lang="en-US"/>
              <a:t>It could be argued that a hand winch moves things over the ground and is therefore ‘mechanical transport’. In the context of the Wilderness Act ‘mechanical transport is defines as how people and materials get in, out, and around inside the wilderness.</a:t>
            </a:r>
          </a:p>
          <a:p>
            <a:pPr eaLnBrk="1" hangingPunct="1"/>
            <a:r>
              <a:rPr lang="en-US"/>
              <a:t>FS regulations and policy do not prohibit pulleys, rigging, hand winches, grip hoists, etc. and they are considered traditional tools.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D957486-7987-4663-9DEF-87D2DD1CE5C5}" type="slidenum">
              <a:rPr lang="en-US" smtClean="0"/>
              <a:pPr>
                <a:defRPr/>
              </a:pPr>
              <a:t>10</a:t>
            </a:fld>
            <a:endParaRPr lang="en-US"/>
          </a:p>
        </p:txBody>
      </p:sp>
    </p:spTree>
    <p:extLst>
      <p:ext uri="{BB962C8B-B14F-4D97-AF65-F5344CB8AC3E}">
        <p14:creationId xmlns:p14="http://schemas.microsoft.com/office/powerpoint/2010/main" val="2604421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r>
              <a:rPr lang="en-US"/>
              <a:t>FS regulations define these as not prohibited.</a:t>
            </a:r>
          </a:p>
        </p:txBody>
      </p:sp>
      <p:sp>
        <p:nvSpPr>
          <p:cNvPr id="131076" name="Slide Number Placeholder 3"/>
          <p:cNvSpPr>
            <a:spLocks noGrp="1"/>
          </p:cNvSpPr>
          <p:nvPr>
            <p:ph type="sldNum" sz="quarter" idx="5"/>
          </p:nvPr>
        </p:nvSpPr>
        <p:spPr>
          <a:noFill/>
        </p:spPr>
        <p:txBody>
          <a:bodyPr/>
          <a:lstStyle/>
          <a:p>
            <a:pPr defTabSz="931863"/>
            <a:fld id="{2231E6E2-14E5-4882-B95F-B2B0248D055E}" type="slidenum">
              <a:rPr lang="en-US" smtClean="0"/>
              <a:pPr defTabSz="931863"/>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pPr defTabSz="931863"/>
            <a:fld id="{2DDEA12A-896D-46F6-9B29-FD43931F958D}" type="slidenum">
              <a:rPr lang="en-US" smtClean="0"/>
              <a:pPr defTabSz="931863"/>
              <a:t>14</a:t>
            </a:fld>
            <a:endParaRPr lang="en-US"/>
          </a:p>
        </p:txBody>
      </p:sp>
      <p:sp>
        <p:nvSpPr>
          <p:cNvPr id="132099" name="Rectangle 2"/>
          <p:cNvSpPr>
            <a:spLocks noGrp="1" noRot="1" noChangeAspect="1" noChangeArrowheads="1" noTextEdit="1"/>
          </p:cNvSpPr>
          <p:nvPr>
            <p:ph type="sldImg"/>
          </p:nvPr>
        </p:nvSpPr>
        <p:spPr>
          <a:xfrm>
            <a:off x="1182688" y="696913"/>
            <a:ext cx="4645025" cy="3484562"/>
          </a:xfrm>
          <a:ln/>
        </p:spPr>
      </p:sp>
      <p:sp>
        <p:nvSpPr>
          <p:cNvPr id="132100" name="Rectangle 3"/>
          <p:cNvSpPr>
            <a:spLocks noGrp="1" noChangeArrowheads="1"/>
          </p:cNvSpPr>
          <p:nvPr>
            <p:ph type="body" idx="1"/>
          </p:nvPr>
        </p:nvSpPr>
        <p:spPr>
          <a:xfrm>
            <a:off x="700088" y="4413250"/>
            <a:ext cx="5610225" cy="4186238"/>
          </a:xfrm>
          <a:noFill/>
          <a:ln/>
        </p:spPr>
        <p:txBody>
          <a:bodyPr/>
          <a:lstStyle/>
          <a:p>
            <a:pPr eaLnBrk="1" hangingPunct="1"/>
            <a:r>
              <a:rPr lang="en-US"/>
              <a:t>Agency definitions vary but motorized equipment generally includes tools that are machines. </a:t>
            </a:r>
          </a:p>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pPr defTabSz="931863"/>
            <a:fld id="{17EE6276-324B-4A50-9A55-B961A6678D9A}" type="slidenum">
              <a:rPr lang="en-US" smtClean="0"/>
              <a:pPr defTabSz="931863"/>
              <a:t>15</a:t>
            </a:fld>
            <a:endParaRPr lang="en-US"/>
          </a:p>
        </p:txBody>
      </p:sp>
      <p:sp>
        <p:nvSpPr>
          <p:cNvPr id="133123" name="Rectangle 2"/>
          <p:cNvSpPr>
            <a:spLocks noGrp="1" noRot="1" noChangeAspect="1" noChangeArrowheads="1" noTextEdit="1"/>
          </p:cNvSpPr>
          <p:nvPr>
            <p:ph type="sldImg"/>
          </p:nvPr>
        </p:nvSpPr>
        <p:spPr>
          <a:xfrm>
            <a:off x="1182688" y="696913"/>
            <a:ext cx="4645025" cy="3484562"/>
          </a:xfrm>
          <a:ln/>
        </p:spPr>
      </p:sp>
      <p:sp>
        <p:nvSpPr>
          <p:cNvPr id="133124" name="Rectangle 3"/>
          <p:cNvSpPr>
            <a:spLocks noGrp="1" noChangeArrowheads="1"/>
          </p:cNvSpPr>
          <p:nvPr>
            <p:ph type="body" idx="1"/>
          </p:nvPr>
        </p:nvSpPr>
        <p:spPr>
          <a:xfrm>
            <a:off x="700088" y="4413250"/>
            <a:ext cx="5610225" cy="4186238"/>
          </a:xfrm>
          <a:noFill/>
          <a:ln/>
        </p:spPr>
        <p:txBody>
          <a:bodyPr/>
          <a:lstStyle/>
          <a:p>
            <a:pPr eaLnBrk="1" hangingPunct="1"/>
            <a:r>
              <a:rPr lang="en-US" dirty="0"/>
              <a:t>See Agency Policy and definitions.  The deciding factor is here is the presence of a motor.  It doesn’t matter that the battery powered drill makes no noise.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C304129-1B92-4E41-9F3B-0DA3A8CA3DB2}"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304129-1B92-4E41-9F3B-0DA3A8CA3DB2}"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304129-1B92-4E41-9F3B-0DA3A8CA3DB2}"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0C19638-8B79-4538-B18D-E5532E096DBB}"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C19638-8B79-4538-B18D-E5532E096DBB}"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C19638-8B79-4538-B18D-E5532E096DBB}"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C19638-8B79-4538-B18D-E5532E096DBB}"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0C19638-8B79-4538-B18D-E5532E096DBB}" type="datetimeFigureOut">
              <a:rPr lang="en-US" smtClean="0"/>
              <a:pPr/>
              <a:t>6/18/2020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0C19638-8B79-4538-B18D-E5532E096DBB}" type="datetimeFigureOut">
              <a:rPr lang="en-US" smtClean="0"/>
              <a:pPr/>
              <a:t>6/18/2020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C19638-8B79-4538-B18D-E5532E096DBB}" type="datetimeFigureOut">
              <a:rPr lang="en-US" smtClean="0"/>
              <a:pPr/>
              <a:t>6/18/2020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C19638-8B79-4538-B18D-E5532E096DBB}"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304129-1B92-4E41-9F3B-0DA3A8CA3DB2}"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C19638-8B79-4538-B18D-E5532E096DBB}"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C19638-8B79-4538-B18D-E5532E096DBB}"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C19638-8B79-4538-B18D-E5532E096DBB}"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MR_F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0C19638-8B79-4538-B18D-E5532E096DBB}" type="datetimeFigureOut">
              <a:rPr lang="en-US" smtClean="0"/>
              <a:pPr/>
              <a:t>6/18/2020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DCD68D-0367-4259-BBA2-B69CD5B272F4}"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395BD7A-688F-41C1-A2EF-6EAB5DB446B1}"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95BD7A-688F-41C1-A2EF-6EAB5DB446B1}"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95BD7A-688F-41C1-A2EF-6EAB5DB446B1}"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95BD7A-688F-41C1-A2EF-6EAB5DB446B1}"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95BD7A-688F-41C1-A2EF-6EAB5DB446B1}" type="datetimeFigureOut">
              <a:rPr lang="en-US" smtClean="0"/>
              <a:pPr/>
              <a:t>6/18/2020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95BD7A-688F-41C1-A2EF-6EAB5DB446B1}" type="datetimeFigureOut">
              <a:rPr lang="en-US" smtClean="0"/>
              <a:pPr/>
              <a:t>6/18/2020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304129-1B92-4E41-9F3B-0DA3A8CA3DB2}"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95BD7A-688F-41C1-A2EF-6EAB5DB446B1}" type="datetimeFigureOut">
              <a:rPr lang="en-US" smtClean="0"/>
              <a:pPr/>
              <a:t>6/18/2020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95BD7A-688F-41C1-A2EF-6EAB5DB446B1}"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95BD7A-688F-41C1-A2EF-6EAB5DB446B1}"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95BD7A-688F-41C1-A2EF-6EAB5DB446B1}"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95BD7A-688F-41C1-A2EF-6EAB5DB446B1}"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D7FF60-384E-4758-AE1C-397F9405294C}" type="slidenum">
              <a:rPr lang="en-US" smtClean="0"/>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84AAD19-4386-491F-BA63-BEFD18CBD3E4}"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4AAD19-4386-491F-BA63-BEFD18CBD3E4}"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4AAD19-4386-491F-BA63-BEFD18CBD3E4}"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84AAD19-4386-491F-BA63-BEFD18CBD3E4}"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4AAD19-4386-491F-BA63-BEFD18CBD3E4}" type="datetimeFigureOut">
              <a:rPr lang="en-US" smtClean="0"/>
              <a:pPr/>
              <a:t>6/18/2020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C304129-1B92-4E41-9F3B-0DA3A8CA3DB2}"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84AAD19-4386-491F-BA63-BEFD18CBD3E4}" type="datetimeFigureOut">
              <a:rPr lang="en-US" smtClean="0"/>
              <a:pPr/>
              <a:t>6/18/2020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4AAD19-4386-491F-BA63-BEFD18CBD3E4}" type="datetimeFigureOut">
              <a:rPr lang="en-US" smtClean="0"/>
              <a:pPr/>
              <a:t>6/18/2020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4AAD19-4386-491F-BA63-BEFD18CBD3E4}"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84AAD19-4386-491F-BA63-BEFD18CBD3E4}"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4AAD19-4386-491F-BA63-BEFD18CBD3E4}"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4AAD19-4386-491F-BA63-BEFD18CBD3E4}"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84AAD19-4386-491F-BA63-BEFD18CBD3E4}" type="datetimeFigureOut">
              <a:rPr lang="en-US" smtClean="0"/>
              <a:pPr/>
              <a:t>6/18/2020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D0C054-59B1-4DBF-9158-CD0EA0E8202B}"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6675E2A-57AC-47DA-AEF3-2A62784DDC90}"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675E2A-57AC-47DA-AEF3-2A62784DDC90}"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6675E2A-57AC-47DA-AEF3-2A62784DDC90}"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C304129-1B92-4E41-9F3B-0DA3A8CA3DB2}" type="datetimeFigureOut">
              <a:rPr lang="en-US" smtClean="0"/>
              <a:pPr/>
              <a:t>6/18/2020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675E2A-57AC-47DA-AEF3-2A62784DDC90}"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675E2A-57AC-47DA-AEF3-2A62784DDC90}" type="datetimeFigureOut">
              <a:rPr lang="en-US" smtClean="0"/>
              <a:pPr/>
              <a:t>6/18/2020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675E2A-57AC-47DA-AEF3-2A62784DDC90}" type="datetimeFigureOut">
              <a:rPr lang="en-US" smtClean="0"/>
              <a:pPr/>
              <a:t>6/18/2020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675E2A-57AC-47DA-AEF3-2A62784DDC90}" type="datetimeFigureOut">
              <a:rPr lang="en-US" smtClean="0"/>
              <a:pPr/>
              <a:t>6/18/2020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675E2A-57AC-47DA-AEF3-2A62784DDC90}"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675E2A-57AC-47DA-AEF3-2A62784DDC90}"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675E2A-57AC-47DA-AEF3-2A62784DDC90}"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675E2A-57AC-47DA-AEF3-2A62784DDC90}"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675E2A-57AC-47DA-AEF3-2A62784DDC90}" type="datetimeFigureOut">
              <a:rPr lang="en-US" smtClean="0"/>
              <a:pPr/>
              <a:t>6/18/2020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D7E2EFE-77F7-4BA0-ACE7-3791E581649A}" type="slidenum">
              <a:rPr lang="en-US" smtClean="0"/>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a:t>Click to edit Master title style</a:t>
            </a:r>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6" name="Date Placeholder 15"/>
          <p:cNvSpPr>
            <a:spLocks noGrp="1"/>
          </p:cNvSpPr>
          <p:nvPr>
            <p:ph type="dt" sz="half" idx="10"/>
          </p:nvPr>
        </p:nvSpPr>
        <p:spPr/>
        <p:txBody>
          <a:bodyPr/>
          <a:lstStyle/>
          <a:p>
            <a:fld id="{74CBEAF9-9E58-4CC8-A6FF-6DD8A58DEEA4}" type="datetimeFigureOut">
              <a:rPr lang="en-US" smtClean="0"/>
              <a:pPr/>
              <a:t>6/18/2020</a:t>
            </a:fld>
            <a:endParaRPr lang="en-US"/>
          </a:p>
        </p:txBody>
      </p:sp>
      <p:sp>
        <p:nvSpPr>
          <p:cNvPr id="2" name="Footer Placeholder 1"/>
          <p:cNvSpPr>
            <a:spLocks noGrp="1"/>
          </p:cNvSpPr>
          <p:nvPr>
            <p:ph type="ftr" sz="quarter" idx="11"/>
          </p:nvPr>
        </p:nvSpPr>
        <p:spPr/>
        <p:txBody>
          <a:bodyPr/>
          <a:lstStyle/>
          <a:p>
            <a:endParaRPr kumimoji="0" lang="en-US"/>
          </a:p>
        </p:txBody>
      </p:sp>
      <p:sp>
        <p:nvSpPr>
          <p:cNvPr id="15" name="Slide Number Placeholder 14"/>
          <p:cNvSpPr>
            <a:spLocks noGrp="1"/>
          </p:cNvSpPr>
          <p:nvPr>
            <p:ph type="sldNum" sz="quarter" idx="12"/>
          </p:nvPr>
        </p:nvSpPr>
        <p:spPr>
          <a:xfrm>
            <a:off x="8229600" y="6473952"/>
            <a:ext cx="758952" cy="246888"/>
          </a:xfrm>
        </p:spPr>
        <p:txBody>
          <a:bodyPr/>
          <a:lstStyle/>
          <a:p>
            <a:fld id="{CA15C064-DD44-4CAC-873E-2D1F54821676}" type="slidenum">
              <a:rPr kumimoji="0" lang="en-US" smtClean="0"/>
              <a:pPr/>
              <a:t>‹#›</a:t>
            </a:fld>
            <a:endParaRPr kumimoji="0"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C304129-1B92-4E41-9F3B-0DA3A8CA3DB2}" type="datetimeFigureOut">
              <a:rPr lang="en-US" smtClean="0"/>
              <a:pPr/>
              <a:t>6/18/2020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obj" preserve="1">
  <p:cSld name="MR2">
    <p:spTree>
      <p:nvGrpSpPr>
        <p:cNvPr id="1" name=""/>
        <p:cNvGrpSpPr/>
        <p:nvPr/>
      </p:nvGrpSpPr>
      <p:grpSpPr>
        <a:xfrm>
          <a:off x="0" y="0"/>
          <a:ext cx="0" cy="0"/>
          <a:chOff x="0" y="0"/>
          <a:chExt cx="0" cy="0"/>
        </a:xfrm>
      </p:grpSpPr>
      <p:sp>
        <p:nvSpPr>
          <p:cNvPr id="22" name="Title 21"/>
          <p:cNvSpPr>
            <a:spLocks noGrp="1"/>
          </p:cNvSpPr>
          <p:nvPr>
            <p:ph type="title" hasCustomPrompt="1"/>
          </p:nvPr>
        </p:nvSpPr>
        <p:spPr/>
        <p:txBody>
          <a:bodyPr>
            <a:normAutofit/>
          </a:bodyPr>
          <a:lstStyle>
            <a:lvl1pPr>
              <a:defRPr sz="3200"/>
            </a:lvl1pPr>
          </a:lstStyle>
          <a:p>
            <a:r>
              <a:rPr kumimoji="0" lang="en-US" dirty="0"/>
              <a:t>Minimum Requirements Analysis</a:t>
            </a:r>
          </a:p>
        </p:txBody>
      </p:sp>
      <p:sp>
        <p:nvSpPr>
          <p:cNvPr id="27" name="Content Placeholder 26"/>
          <p:cNvSpPr>
            <a:spLocks noGrp="1"/>
          </p:cNvSpPr>
          <p:nvPr>
            <p:ph idx="1"/>
          </p:nvPr>
        </p:nvSpPr>
        <p:spPr/>
        <p:txBody>
          <a:body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25" name="Date Placeholder 24"/>
          <p:cNvSpPr>
            <a:spLocks noGrp="1"/>
          </p:cNvSpPr>
          <p:nvPr>
            <p:ph type="dt" sz="half" idx="10"/>
          </p:nvPr>
        </p:nvSpPr>
        <p:spPr/>
        <p:txBody>
          <a:bodyPr/>
          <a:lstStyle/>
          <a:p>
            <a:fld id="{74CBEAF9-9E58-4CC8-A6FF-6DD8A58DEEA4}" type="datetimeFigureOut">
              <a:rPr lang="en-US" smtClean="0"/>
              <a:pPr/>
              <a:t>6/18/2020</a:t>
            </a:fld>
            <a:endParaRPr lang="en-US"/>
          </a:p>
        </p:txBody>
      </p:sp>
      <p:sp>
        <p:nvSpPr>
          <p:cNvPr id="19" name="Footer Placeholder 18"/>
          <p:cNvSpPr>
            <a:spLocks noGrp="1"/>
          </p:cNvSpPr>
          <p:nvPr>
            <p:ph type="ftr" sz="quarter" idx="11"/>
          </p:nvPr>
        </p:nvSpPr>
        <p:spPr>
          <a:xfrm>
            <a:off x="304800" y="6400800"/>
            <a:ext cx="4267200" cy="288925"/>
          </a:xfrm>
        </p:spPr>
        <p:txBody>
          <a:bodyPr/>
          <a:lstStyle/>
          <a:p>
            <a:r>
              <a:rPr lang="en-US" dirty="0"/>
              <a:t>Arthur </a:t>
            </a:r>
            <a:r>
              <a:rPr lang="en-US" dirty="0" err="1"/>
              <a:t>Carhart</a:t>
            </a:r>
            <a:r>
              <a:rPr lang="en-US" dirty="0"/>
              <a:t> National Wilderness Training Center</a:t>
            </a:r>
          </a:p>
        </p:txBody>
      </p:sp>
      <p:sp>
        <p:nvSpPr>
          <p:cNvPr id="16" name="Slide Number Placeholder 15"/>
          <p:cNvSpPr>
            <a:spLocks noGrp="1"/>
          </p:cNvSpPr>
          <p:nvPr>
            <p:ph type="sldNum" sz="quarter" idx="12"/>
          </p:nvPr>
        </p:nvSpPr>
        <p:spPr>
          <a:xfrm>
            <a:off x="8229600" y="6473952"/>
            <a:ext cx="758952" cy="246888"/>
          </a:xfrm>
        </p:spPr>
        <p:txBody>
          <a:bodyPr/>
          <a:lstStyle/>
          <a:p>
            <a:fld id="{CA15C064-DD44-4CAC-873E-2D1F54821676}" type="slidenum">
              <a:rPr kumimoji="0" lang="en-US" smtClean="0"/>
              <a:pPr/>
              <a:t>‹#›</a:t>
            </a:fld>
            <a:endParaRPr kumimoji="0" lang="en-US" dirty="0"/>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6/18/2020</a:t>
            </a:fld>
            <a:endParaRPr lang="en-US" dirty="0">
              <a:solidFill>
                <a:schemeClr val="accent1">
                  <a:shade val="75000"/>
                </a:schemeClr>
              </a:solidFill>
            </a:endParaRPr>
          </a:p>
        </p:txBody>
      </p:sp>
      <p:sp>
        <p:nvSpPr>
          <p:cNvPr id="4" name="Footer Placeholder 3"/>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lgn="l" eaLnBrk="1" latinLnBrk="0" hangingPunct="1"/>
            <a:fld id="{74CBEAF9-9E58-4CC8-A6FF-6DD8A58DEEA4}" type="datetimeFigureOut">
              <a:rPr lang="en-US" smtClean="0"/>
              <a:pPr algn="l" eaLnBrk="1" latinLnBrk="0" hangingPunct="1"/>
              <a:t>6/18/2020</a:t>
            </a:fld>
            <a:endParaRPr lang="en-US" dirty="0">
              <a:solidFill>
                <a:schemeClr val="accent1">
                  <a:shade val="75000"/>
                </a:schemeClr>
              </a:solidFill>
            </a:endParaRPr>
          </a:p>
        </p:txBody>
      </p:sp>
      <p:sp>
        <p:nvSpPr>
          <p:cNvPr id="4" name="Footer Placeholder 3"/>
          <p:cNvSpPr>
            <a:spLocks noGrp="1"/>
          </p:cNvSpPr>
          <p:nvPr>
            <p:ph type="ftr" sz="quarter" idx="11"/>
          </p:nvPr>
        </p:nvSpPr>
        <p:spPr/>
        <p:txBody>
          <a:bodyPr/>
          <a:lstStyle/>
          <a:p>
            <a:pPr algn="r" eaLnBrk="1" latinLnBrk="0" hangingPunct="1"/>
            <a:endParaRPr kumimoji="0" lang="en-US" dirty="0">
              <a:solidFill>
                <a:schemeClr val="accent1">
                  <a:shade val="75000"/>
                </a:schemeClr>
              </a:solidFill>
            </a:endParaRPr>
          </a:p>
        </p:txBody>
      </p:sp>
      <p:sp>
        <p:nvSpPr>
          <p:cNvPr id="5" name="Slide Number Placeholder 4"/>
          <p:cNvSpPr>
            <a:spLocks noGrp="1"/>
          </p:cNvSpPr>
          <p:nvPr>
            <p:ph type="sldNum" sz="quarter" idx="12"/>
          </p:nvPr>
        </p:nvSpPr>
        <p:spPr/>
        <p:txBody>
          <a:bodyPr/>
          <a:lstStyle/>
          <a:p>
            <a:fld id="{CA15C064-DD44-4CAC-873E-2D1F54821676}" type="slidenum">
              <a:rPr kumimoji="0" lang="en-US" smtClean="0"/>
              <a:pPr/>
              <a:t>‹#›</a:t>
            </a:fld>
            <a:endParaRPr kumimoji="0" lang="en-US" dirty="0">
              <a:solidFill>
                <a:schemeClr val="accent1">
                  <a:shade val="75000"/>
                </a:schemeClr>
              </a:solidFill>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9" name="Date Placeholder 18"/>
          <p:cNvSpPr>
            <a:spLocks noGrp="1"/>
          </p:cNvSpPr>
          <p:nvPr>
            <p:ph type="dt" sz="half" idx="10"/>
          </p:nvPr>
        </p:nvSpPr>
        <p:spPr/>
        <p:txBody>
          <a:bodyPr/>
          <a:lstStyle/>
          <a:p>
            <a:fld id="{74CBEAF9-9E58-4CC8-A6FF-6DD8A58DEEA4}" type="datetimeFigureOut">
              <a:rPr lang="en-US" smtClean="0"/>
              <a:pPr/>
              <a:t>6/18/2020</a:t>
            </a:fld>
            <a:endParaRPr lang="en-US"/>
          </a:p>
        </p:txBody>
      </p:sp>
      <p:sp>
        <p:nvSpPr>
          <p:cNvPr id="11" name="Footer Placeholder 10"/>
          <p:cNvSpPr>
            <a:spLocks noGrp="1"/>
          </p:cNvSpPr>
          <p:nvPr>
            <p:ph type="ftr" sz="quarter" idx="11"/>
          </p:nvPr>
        </p:nvSpPr>
        <p:spPr/>
        <p:txBody>
          <a:bodyPr/>
          <a:lstStyle/>
          <a:p>
            <a:endParaRPr kumimoji="0" lang="en-US"/>
          </a:p>
        </p:txBody>
      </p:sp>
      <p:sp>
        <p:nvSpPr>
          <p:cNvPr id="16" name="Slide Number Placeholder 15"/>
          <p:cNvSpPr>
            <a:spLocks noGrp="1"/>
          </p:cNvSpPr>
          <p:nvPr>
            <p:ph type="sldNum" sz="quarter" idx="12"/>
          </p:nvPr>
        </p:nvSpPr>
        <p:spPr/>
        <p:txBody>
          <a:bodyPr/>
          <a:lstStyle/>
          <a:p>
            <a:fld id="{CA15C064-DD44-4CAC-873E-2D1F54821676}" type="slidenum">
              <a:rPr kumimoji="0" lang="en-US" smtClean="0"/>
              <a:pPr/>
              <a:t>‹#›</a:t>
            </a:fld>
            <a:endParaRPr kumimoji="0"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a:t>Click to edit Master title style</a:t>
            </a:r>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0"/>
          </p:nvPr>
        </p:nvSpPr>
        <p:spPr/>
        <p:txBody>
          <a:bodyPr/>
          <a:lstStyle/>
          <a:p>
            <a:fld id="{74CBEAF9-9E58-4CC8-A6FF-6DD8A58DEEA4}" type="datetimeFigureOut">
              <a:rPr lang="en-US" smtClean="0"/>
              <a:pPr/>
              <a:t>6/18/2020</a:t>
            </a:fld>
            <a:endParaRPr lang="en-US"/>
          </a:p>
        </p:txBody>
      </p:sp>
      <p:sp>
        <p:nvSpPr>
          <p:cNvPr id="10" name="Footer Placeholder 9"/>
          <p:cNvSpPr>
            <a:spLocks noGrp="1"/>
          </p:cNvSpPr>
          <p:nvPr>
            <p:ph type="ftr" sz="quarter" idx="11"/>
          </p:nvPr>
        </p:nvSpPr>
        <p:spPr/>
        <p:txBody>
          <a:bodyPr/>
          <a:lstStyle/>
          <a:p>
            <a:endParaRPr kumimoji="0" lang="en-US"/>
          </a:p>
        </p:txBody>
      </p:sp>
      <p:sp>
        <p:nvSpPr>
          <p:cNvPr id="31" name="Slide Number Placeholder 30"/>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a:t>Click to edit Master title style</a:t>
            </a:r>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0"/>
          </p:nvPr>
        </p:nvSpPr>
        <p:spPr/>
        <p:txBody>
          <a:bodyPr/>
          <a:lstStyle/>
          <a:p>
            <a:fld id="{74CBEAF9-9E58-4CC8-A6FF-6DD8A58DEEA4}"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229600" y="6477000"/>
            <a:ext cx="762000" cy="246888"/>
          </a:xfrm>
        </p:spPr>
        <p:txBody>
          <a:bodyPr/>
          <a:lstStyle/>
          <a:p>
            <a:fld id="{CA15C064-DD44-4CAC-873E-2D1F54821676}" type="slidenum">
              <a:rPr kumimoji="0" lang="en-US" smtClean="0"/>
              <a:pPr/>
              <a:t>‹#›</a:t>
            </a:fld>
            <a:endParaRPr kumimoji="0"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a:t>Click to edit Master title style</a:t>
            </a:r>
          </a:p>
        </p:txBody>
      </p:sp>
      <p:sp>
        <p:nvSpPr>
          <p:cNvPr id="12" name="Date Placeholder 11"/>
          <p:cNvSpPr>
            <a:spLocks noGrp="1"/>
          </p:cNvSpPr>
          <p:nvPr>
            <p:ph type="dt" sz="half" idx="10"/>
          </p:nvPr>
        </p:nvSpPr>
        <p:spPr/>
        <p:txBody>
          <a:bodyPr/>
          <a:lstStyle/>
          <a:p>
            <a:fld id="{74CBEAF9-9E58-4CC8-A6FF-6DD8A58DEEA4}" type="datetimeFigureOut">
              <a:rPr lang="en-US" smtClean="0"/>
              <a:pPr/>
              <a:t>6/18/2020</a:t>
            </a:fld>
            <a:endParaRPr lang="en-US"/>
          </a:p>
        </p:txBody>
      </p:sp>
      <p:sp>
        <p:nvSpPr>
          <p:cNvPr id="21" name="Footer Placeholder 20"/>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4CBEAF9-9E58-4CC8-A6FF-6DD8A58DEEA4}" type="datetimeFigureOut">
              <a:rPr lang="en-US" smtClean="0"/>
              <a:pPr/>
              <a:t>6/18/2020</a:t>
            </a:fld>
            <a:endParaRPr lang="en-US"/>
          </a:p>
        </p:txBody>
      </p:sp>
      <p:sp>
        <p:nvSpPr>
          <p:cNvPr id="24" name="Footer Placeholder 23"/>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74CBEAF9-9E58-4CC8-A6FF-6DD8A58DEEA4}" type="datetimeFigureOut">
              <a:rPr lang="en-US" smtClean="0"/>
              <a:pPr/>
              <a:t>6/18/2020</a:t>
            </a:fld>
            <a:endParaRPr lang="en-US"/>
          </a:p>
        </p:txBody>
      </p:sp>
      <p:sp>
        <p:nvSpPr>
          <p:cNvPr id="29" name="Footer Placeholder 28"/>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a:t>Click icon to add picture</a:t>
            </a:r>
            <a:endParaRPr kumimoji="0" lang="en-US" dirty="0"/>
          </a:p>
        </p:txBody>
      </p:sp>
      <p:sp>
        <p:nvSpPr>
          <p:cNvPr id="7" name="Date Placeholder 6"/>
          <p:cNvSpPr>
            <a:spLocks noGrp="1"/>
          </p:cNvSpPr>
          <p:nvPr>
            <p:ph type="dt" sz="half" idx="10"/>
          </p:nvPr>
        </p:nvSpPr>
        <p:spPr/>
        <p:txBody>
          <a:bodyPr/>
          <a:lstStyle/>
          <a:p>
            <a:fld id="{74CBEAF9-9E58-4CC8-A6FF-6DD8A58DEEA4}"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31" name="Slide Number Placeholder 30"/>
          <p:cNvSpPr>
            <a:spLocks noGrp="1"/>
          </p:cNvSpPr>
          <p:nvPr>
            <p:ph type="sldNum" sz="quarter" idx="12"/>
          </p:nvPr>
        </p:nvSpPr>
        <p:spPr/>
        <p:txBody>
          <a:bodyPr/>
          <a:lstStyle/>
          <a:p>
            <a:fld id="{CA15C064-DD44-4CAC-873E-2D1F54821676}" type="slidenum">
              <a:rPr kumimoji="0" lang="en-US" smtClean="0"/>
              <a:pPr/>
              <a:t>‹#›</a:t>
            </a:fld>
            <a:endParaRPr kumimoji="0"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304129-1B92-4E41-9F3B-0DA3A8CA3DB2}" type="datetimeFigureOut">
              <a:rPr lang="en-US" smtClean="0"/>
              <a:pPr/>
              <a:t>6/18/2020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4CBEAF9-9E58-4CC8-A6FF-6DD8A58DEEA4}"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4CBEAF9-9E58-4CC8-A6FF-6DD8A58DEEA4}"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DDA8267-BE75-4232-BF7D-80553094EC88}"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DA8267-BE75-4232-BF7D-80553094EC88}"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DDA8267-BE75-4232-BF7D-80553094EC88}"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304129-1B92-4E41-9F3B-0DA3A8CA3DB2}"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DDA8267-BE75-4232-BF7D-80553094EC88}"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DDA8267-BE75-4232-BF7D-80553094EC88}" type="datetimeFigureOut">
              <a:rPr lang="en-US" smtClean="0"/>
              <a:pPr/>
              <a:t>6/18/2020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DDA8267-BE75-4232-BF7D-80553094EC88}" type="datetimeFigureOut">
              <a:rPr lang="en-US" smtClean="0"/>
              <a:pPr/>
              <a:t>6/18/2020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DA8267-BE75-4232-BF7D-80553094EC88}" type="datetimeFigureOut">
              <a:rPr lang="en-US" smtClean="0"/>
              <a:pPr/>
              <a:t>6/18/2020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DA8267-BE75-4232-BF7D-80553094EC88}"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DA8267-BE75-4232-BF7D-80553094EC88}"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DA8267-BE75-4232-BF7D-80553094EC88}"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DA8267-BE75-4232-BF7D-80553094EC88}" type="datetimeFigureOut">
              <a:rPr lang="en-US" smtClean="0"/>
              <a:pPr/>
              <a:t>6/18/2020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8F787-3A02-4CF5-B4CC-F427A067C94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304129-1B92-4E41-9F3B-0DA3A8CA3DB2}" type="datetimeFigureOut">
              <a:rPr lang="en-US" smtClean="0"/>
              <a:pPr/>
              <a:t>6/18/2020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DD34CD-3ACE-4F95-A285-A19310E64AB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image" Target="../media/image4.png"/><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image" Target="../media/image3.png"/><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image" Target="../media/image7.wmf"/><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image" Target="../media/image6.png"/><Relationship Id="rId10" Type="http://schemas.openxmlformats.org/officeDocument/2006/relationships/slideLayout" Target="../slideLayouts/slideLayout68.xml"/><Relationship Id="rId19" Type="http://schemas.openxmlformats.org/officeDocument/2006/relationships/theme" Target="../theme/theme6.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image" Target="../media/image5.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7.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2"/>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304129-1B92-4E41-9F3B-0DA3A8CA3DB2}" type="datetimeFigureOut">
              <a:rPr lang="en-US" smtClean="0"/>
              <a:pPr/>
              <a:t>6/18/2020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DD34CD-3ACE-4F95-A285-A19310E64AB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2"/>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C19638-8B79-4538-B18D-E5532E096DBB}" type="datetimeFigureOut">
              <a:rPr lang="en-US" smtClean="0"/>
              <a:pPr/>
              <a:t>6/18/2020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DCD68D-0367-4259-BBA2-B69CD5B272F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2"/>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95BD7A-688F-41C1-A2EF-6EAB5DB446B1}" type="datetimeFigureOut">
              <a:rPr lang="en-US" smtClean="0"/>
              <a:pPr/>
              <a:t>6/18/2020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D7FF60-384E-4758-AE1C-397F940529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2"/>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4AAD19-4386-491F-BA63-BEFD18CBD3E4}" type="datetimeFigureOut">
              <a:rPr lang="en-US" smtClean="0"/>
              <a:pPr/>
              <a:t>6/18/2020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0C054-59B1-4DBF-9158-CD0EA0E820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2"/>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675E2A-57AC-47DA-AEF3-2A62784DDC90}" type="datetimeFigureOut">
              <a:rPr lang="en-US" smtClean="0"/>
              <a:pPr/>
              <a:t>6/18/2020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7E2EFE-77F7-4BA0-ACE7-3791E581649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lgn="l" eaLnBrk="1" latinLnBrk="0" hangingPunct="1"/>
            <a:fld id="{74CBEAF9-9E58-4CC8-A6FF-6DD8A58DEEA4}" type="datetimeFigureOut">
              <a:rPr lang="en-US" smtClean="0"/>
              <a:pPr algn="l" eaLnBrk="1" latinLnBrk="0" hangingPunct="1"/>
              <a:t>6/18/2020</a:t>
            </a:fld>
            <a:endParaRPr lang="en-US" dirty="0">
              <a:solidFill>
                <a:schemeClr val="accent1">
                  <a:shade val="75000"/>
                </a:schemeClr>
              </a:solidFill>
            </a:endParaRPr>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lgn="r" eaLnBrk="1" latinLnBrk="0" hangingPunct="1"/>
            <a:endParaRPr kumimoji="0" lang="en-US" dirty="0">
              <a:solidFill>
                <a:schemeClr val="accent1">
                  <a:shade val="75000"/>
                </a:schemeClr>
              </a:solidFill>
            </a:endParaRPr>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A15C064-DD44-4CAC-873E-2D1F54821676}" type="slidenum">
              <a:rPr kumimoji="0" lang="en-US" smtClean="0"/>
              <a:pPr/>
              <a:t>‹#›</a:t>
            </a:fld>
            <a:endParaRPr kumimoji="0" lang="en-US" dirty="0">
              <a:solidFill>
                <a:schemeClr val="accent1">
                  <a:shade val="75000"/>
                </a:schemeClr>
              </a:solidFill>
            </a:endParaRP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a:t>Click to edit Master title style</a:t>
            </a:r>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Rectangle 3"/>
          <p:cNvSpPr>
            <a:spLocks noChangeArrowheads="1"/>
          </p:cNvSpPr>
          <p:nvPr/>
        </p:nvSpPr>
        <p:spPr bwMode="auto">
          <a:xfrm>
            <a:off x="0" y="838200"/>
            <a:ext cx="914400" cy="6019800"/>
          </a:xfrm>
          <a:prstGeom prst="rect">
            <a:avLst/>
          </a:prstGeom>
          <a:gradFill rotWithShape="1">
            <a:gsLst>
              <a:gs pos="0">
                <a:srgbClr val="87BD9F"/>
              </a:gs>
              <a:gs pos="100000">
                <a:srgbClr val="87BD9F">
                  <a:gamma/>
                  <a:tint val="18039"/>
                  <a:invGamma/>
                </a:srgbClr>
              </a:gs>
            </a:gsLst>
            <a:lin ang="5400000" scaled="1"/>
          </a:gradFill>
          <a:ln w="9525">
            <a:noFill/>
            <a:miter lim="800000"/>
            <a:headEnd/>
            <a:tailEnd/>
          </a:ln>
          <a:effectLst/>
        </p:spPr>
        <p:txBody>
          <a:bodyPr wrap="none" anchor="ctr"/>
          <a:lstStyle/>
          <a:p>
            <a:pPr>
              <a:defRPr/>
            </a:pPr>
            <a:endParaRPr lang="en-US"/>
          </a:p>
        </p:txBody>
      </p:sp>
      <p:sp>
        <p:nvSpPr>
          <p:cNvPr id="14" name="Rectangle 4"/>
          <p:cNvSpPr>
            <a:spLocks noChangeArrowheads="1"/>
          </p:cNvSpPr>
          <p:nvPr/>
        </p:nvSpPr>
        <p:spPr bwMode="auto">
          <a:xfrm>
            <a:off x="0" y="4648200"/>
            <a:ext cx="914400" cy="1257300"/>
          </a:xfrm>
          <a:prstGeom prst="rect">
            <a:avLst/>
          </a:prstGeom>
          <a:noFill/>
          <a:ln w="9525">
            <a:noFill/>
            <a:miter lim="800000"/>
            <a:headEnd/>
            <a:tailEnd/>
          </a:ln>
          <a:effectLst/>
        </p:spPr>
        <p:txBody>
          <a:bodyPr/>
          <a:lstStyle/>
          <a:p>
            <a:pPr algn="ctr">
              <a:defRPr/>
            </a:pPr>
            <a:r>
              <a:rPr lang="en-US" sz="1200" b="1">
                <a:solidFill>
                  <a:srgbClr val="A33B11"/>
                </a:solidFill>
                <a:latin typeface="Maiandra GD" pitchFamily="34" charset="0"/>
              </a:rPr>
              <a:t>Arthur Carhart</a:t>
            </a:r>
          </a:p>
          <a:p>
            <a:pPr algn="ctr">
              <a:defRPr/>
            </a:pPr>
            <a:r>
              <a:rPr lang="en-US" sz="1200" b="1">
                <a:solidFill>
                  <a:srgbClr val="A33B11"/>
                </a:solidFill>
                <a:latin typeface="Maiandra GD" pitchFamily="34" charset="0"/>
              </a:rPr>
              <a:t>National Wilderness Training Center</a:t>
            </a:r>
          </a:p>
        </p:txBody>
      </p:sp>
      <p:sp>
        <p:nvSpPr>
          <p:cNvPr id="15" name="Rectangle 5"/>
          <p:cNvSpPr>
            <a:spLocks noChangeArrowheads="1"/>
          </p:cNvSpPr>
          <p:nvPr/>
        </p:nvSpPr>
        <p:spPr bwMode="auto">
          <a:xfrm>
            <a:off x="0" y="-11113"/>
            <a:ext cx="9144000" cy="923926"/>
          </a:xfrm>
          <a:prstGeom prst="rect">
            <a:avLst/>
          </a:prstGeom>
          <a:gradFill rotWithShape="1">
            <a:gsLst>
              <a:gs pos="0">
                <a:srgbClr val="87BD9F"/>
              </a:gs>
              <a:gs pos="100000">
                <a:srgbClr val="87BD9F">
                  <a:gamma/>
                  <a:tint val="30196"/>
                  <a:invGamma/>
                </a:srgbClr>
              </a:gs>
            </a:gsLst>
            <a:lin ang="0" scaled="1"/>
          </a:gradFill>
          <a:ln w="9525">
            <a:noFill/>
            <a:miter lim="800000"/>
            <a:headEnd/>
            <a:tailEnd/>
          </a:ln>
          <a:effectLst/>
        </p:spPr>
        <p:txBody>
          <a:bodyPr anchor="ctr"/>
          <a:lstStyle/>
          <a:p>
            <a:pPr>
              <a:defRPr/>
            </a:pPr>
            <a:endParaRPr lang="en-US" sz="3600" b="1">
              <a:solidFill>
                <a:srgbClr val="000000"/>
              </a:solidFill>
            </a:endParaRPr>
          </a:p>
        </p:txBody>
      </p:sp>
      <p:grpSp>
        <p:nvGrpSpPr>
          <p:cNvPr id="16" name="Group 6"/>
          <p:cNvGrpSpPr>
            <a:grpSpLocks/>
          </p:cNvGrpSpPr>
          <p:nvPr/>
        </p:nvGrpSpPr>
        <p:grpSpPr bwMode="auto">
          <a:xfrm>
            <a:off x="44450" y="5943600"/>
            <a:ext cx="817563" cy="798513"/>
            <a:chOff x="28" y="624"/>
            <a:chExt cx="515" cy="503"/>
          </a:xfrm>
        </p:grpSpPr>
        <p:grpSp>
          <p:nvGrpSpPr>
            <p:cNvPr id="17" name="Group 7"/>
            <p:cNvGrpSpPr>
              <a:grpSpLocks/>
            </p:cNvGrpSpPr>
            <p:nvPr userDrawn="1"/>
          </p:nvGrpSpPr>
          <p:grpSpPr bwMode="auto">
            <a:xfrm>
              <a:off x="64" y="1022"/>
              <a:ext cx="482" cy="105"/>
              <a:chOff x="432" y="3168"/>
              <a:chExt cx="4594" cy="1014"/>
            </a:xfrm>
          </p:grpSpPr>
          <p:pic>
            <p:nvPicPr>
              <p:cNvPr id="19" name="Picture 8" descr="arowhead flat"/>
              <p:cNvPicPr>
                <a:picLocks noChangeAspect="1" noChangeArrowheads="1"/>
              </p:cNvPicPr>
              <p:nvPr/>
            </p:nvPicPr>
            <p:blipFill>
              <a:blip r:embed="rId20" cstate="print"/>
              <a:srcRect/>
              <a:stretch>
                <a:fillRect/>
              </a:stretch>
            </p:blipFill>
            <p:spPr bwMode="auto">
              <a:xfrm>
                <a:off x="4320" y="3168"/>
                <a:ext cx="706" cy="912"/>
              </a:xfrm>
              <a:prstGeom prst="rect">
                <a:avLst/>
              </a:prstGeom>
              <a:noFill/>
              <a:ln w="9525">
                <a:noFill/>
                <a:miter lim="800000"/>
                <a:headEnd/>
                <a:tailEnd/>
              </a:ln>
            </p:spPr>
          </p:pic>
          <p:pic>
            <p:nvPicPr>
              <p:cNvPr id="20" name="Picture 9" descr="blmlogo"/>
              <p:cNvPicPr>
                <a:picLocks noChangeAspect="1" noChangeArrowheads="1"/>
              </p:cNvPicPr>
              <p:nvPr/>
            </p:nvPicPr>
            <p:blipFill>
              <a:blip r:embed="rId21" cstate="print"/>
              <a:srcRect/>
              <a:stretch>
                <a:fillRect/>
              </a:stretch>
            </p:blipFill>
            <p:spPr bwMode="auto">
              <a:xfrm>
                <a:off x="432" y="3264"/>
                <a:ext cx="1056" cy="918"/>
              </a:xfrm>
              <a:prstGeom prst="rect">
                <a:avLst/>
              </a:prstGeom>
              <a:noFill/>
              <a:ln w="9525">
                <a:noFill/>
                <a:miter lim="800000"/>
                <a:headEnd/>
                <a:tailEnd/>
              </a:ln>
            </p:spPr>
          </p:pic>
          <p:pic>
            <p:nvPicPr>
              <p:cNvPr id="21" name="Picture 10" descr="F+Wlogo"/>
              <p:cNvPicPr>
                <a:picLocks noChangeAspect="1" noChangeArrowheads="1"/>
              </p:cNvPicPr>
              <p:nvPr/>
            </p:nvPicPr>
            <p:blipFill>
              <a:blip r:embed="rId22" cstate="print"/>
              <a:srcRect/>
              <a:stretch>
                <a:fillRect/>
              </a:stretch>
            </p:blipFill>
            <p:spPr bwMode="auto">
              <a:xfrm>
                <a:off x="1872" y="3264"/>
                <a:ext cx="766" cy="912"/>
              </a:xfrm>
              <a:prstGeom prst="rect">
                <a:avLst/>
              </a:prstGeom>
              <a:noFill/>
              <a:ln w="9525">
                <a:noFill/>
                <a:miter lim="800000"/>
                <a:headEnd/>
                <a:tailEnd/>
              </a:ln>
            </p:spPr>
          </p:pic>
          <p:pic>
            <p:nvPicPr>
              <p:cNvPr id="22" name="Picture 11" descr="usfslogo"/>
              <p:cNvPicPr>
                <a:picLocks noChangeAspect="1" noChangeArrowheads="1"/>
              </p:cNvPicPr>
              <p:nvPr/>
            </p:nvPicPr>
            <p:blipFill>
              <a:blip r:embed="rId23" cstate="print"/>
              <a:srcRect/>
              <a:stretch>
                <a:fillRect/>
              </a:stretch>
            </p:blipFill>
            <p:spPr bwMode="auto">
              <a:xfrm>
                <a:off x="3168" y="3216"/>
                <a:ext cx="820" cy="912"/>
              </a:xfrm>
              <a:prstGeom prst="rect">
                <a:avLst/>
              </a:prstGeom>
              <a:noFill/>
              <a:ln w="9525">
                <a:noFill/>
                <a:miter lim="800000"/>
                <a:headEnd/>
                <a:tailEnd/>
              </a:ln>
            </p:spPr>
          </p:pic>
        </p:grpSp>
        <p:pic>
          <p:nvPicPr>
            <p:cNvPr id="18" name="Picture 12"/>
            <p:cNvPicPr>
              <a:picLocks noChangeAspect="1" noChangeArrowheads="1"/>
            </p:cNvPicPr>
            <p:nvPr userDrawn="1"/>
          </p:nvPicPr>
          <p:blipFill>
            <a:blip r:embed="rId24" cstate="print"/>
            <a:srcRect/>
            <a:stretch>
              <a:fillRect/>
            </a:stretch>
          </p:blipFill>
          <p:spPr bwMode="auto">
            <a:xfrm>
              <a:off x="28" y="624"/>
              <a:ext cx="508" cy="360"/>
            </a:xfrm>
            <a:prstGeom prst="rect">
              <a:avLst/>
            </a:prstGeom>
            <a:noFill/>
            <a:ln w="9525">
              <a:noFill/>
              <a:miter lim="800000"/>
              <a:headEnd/>
              <a:tailEnd/>
            </a:ln>
          </p:spPr>
        </p:pic>
      </p:grpSp>
      <p:sp>
        <p:nvSpPr>
          <p:cNvPr id="23" name="Text Box 13"/>
          <p:cNvSpPr txBox="1">
            <a:spLocks noChangeArrowheads="1"/>
          </p:cNvSpPr>
          <p:nvPr/>
        </p:nvSpPr>
        <p:spPr bwMode="auto">
          <a:xfrm>
            <a:off x="838200" y="233363"/>
            <a:ext cx="6400800" cy="579437"/>
          </a:xfrm>
          <a:prstGeom prst="rect">
            <a:avLst/>
          </a:prstGeom>
          <a:noFill/>
          <a:ln w="12700" algn="ctr">
            <a:noFill/>
            <a:miter lim="800000"/>
            <a:headEnd/>
            <a:tailEnd/>
          </a:ln>
          <a:effectLst/>
        </p:spPr>
        <p:txBody>
          <a:bodyPr>
            <a:spAutoFit/>
          </a:bodyPr>
          <a:lstStyle/>
          <a:p>
            <a:pPr marL="285750" indent="-285750" eaLnBrk="0" hangingPunct="0">
              <a:spcBef>
                <a:spcPct val="50000"/>
              </a:spcBef>
              <a:buFont typeface="Wingdings" pitchFamily="2" charset="2"/>
              <a:buNone/>
              <a:defRPr/>
            </a:pPr>
            <a:r>
              <a:rPr lang="en-US" sz="3200" b="1">
                <a:solidFill>
                  <a:srgbClr val="003300"/>
                </a:solidFill>
                <a:latin typeface="Maiandra GD" pitchFamily="34" charset="0"/>
              </a:rPr>
              <a:t>Minimum Requirements Decisions</a:t>
            </a:r>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821" r:id="rId3"/>
    <p:sldLayoutId id="214748381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656" r:id="rId17"/>
    <p:sldLayoutId id="2147483753" r:id="rId18"/>
  </p:sldLayoutIdLst>
  <p:transition>
    <p:fade/>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DA8267-BE75-4232-BF7D-80553094EC88}" type="datetimeFigureOut">
              <a:rPr lang="en-US" smtClean="0"/>
              <a:pPr/>
              <a:t>6/18/2020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58F787-3A02-4CF5-B4CC-F427A067C94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wilderness.net/fs/" TargetMode="External"/><Relationship Id="rId1" Type="http://schemas.openxmlformats.org/officeDocument/2006/relationships/slideLayout" Target="../slideLayouts/slideLayout6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7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73.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7.jpeg"/><Relationship Id="rId7"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73.xml"/><Relationship Id="rId6" Type="http://schemas.openxmlformats.org/officeDocument/2006/relationships/image" Target="../media/image25.png"/><Relationship Id="rId5" Type="http://schemas.openxmlformats.org/officeDocument/2006/relationships/image" Target="../media/image24.jpeg"/><Relationship Id="rId10" Type="http://schemas.openxmlformats.org/officeDocument/2006/relationships/image" Target="../media/image31.jpeg"/><Relationship Id="rId4" Type="http://schemas.openxmlformats.org/officeDocument/2006/relationships/image" Target="../media/image26.jpeg"/><Relationship Id="rId9" Type="http://schemas.openxmlformats.org/officeDocument/2006/relationships/hyperlink" Target="http://www.solarhome.org/smallsolarpanel05v300ma.aspx"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0.jpeg"/><Relationship Id="rId3" Type="http://schemas.openxmlformats.org/officeDocument/2006/relationships/image" Target="../media/image32.jpeg"/><Relationship Id="rId7" Type="http://schemas.openxmlformats.org/officeDocument/2006/relationships/hyperlink" Target="http://www.dell.com/content/products/category.aspx/latit?c=us&amp;cs=04&amp;dt=SmallGrid&amp;l=en&amp;s=bsd&amp;sort=price" TargetMode="External"/><Relationship Id="rId12"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64.xml"/><Relationship Id="rId6" Type="http://schemas.openxmlformats.org/officeDocument/2006/relationships/image" Target="../media/image35.jpeg"/><Relationship Id="rId11" Type="http://schemas.openxmlformats.org/officeDocument/2006/relationships/hyperlink" Target="http://www.logitech.com/index.cfm/products/details/US/EN,CRID=2204,CONTENTID=13438" TargetMode="External"/><Relationship Id="rId5" Type="http://schemas.openxmlformats.org/officeDocument/2006/relationships/image" Target="../media/image34.jpeg"/><Relationship Id="rId15" Type="http://schemas.openxmlformats.org/officeDocument/2006/relationships/image" Target="../media/image42.jpeg"/><Relationship Id="rId10" Type="http://schemas.openxmlformats.org/officeDocument/2006/relationships/image" Target="../media/image38.png"/><Relationship Id="rId4" Type="http://schemas.openxmlformats.org/officeDocument/2006/relationships/image" Target="../media/image33.jpeg"/><Relationship Id="rId9" Type="http://schemas.openxmlformats.org/officeDocument/2006/relationships/image" Target="../media/image37.jpeg"/><Relationship Id="rId14" Type="http://schemas.openxmlformats.org/officeDocument/2006/relationships/image" Target="../media/image41.jpeg"/></Relationships>
</file>

<file path=ppt/slides/_rels/slide1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xml"/><Relationship Id="rId1" Type="http://schemas.openxmlformats.org/officeDocument/2006/relationships/slideLayout" Target="../slideLayouts/slideLayout64.xml"/><Relationship Id="rId4" Type="http://schemas.openxmlformats.org/officeDocument/2006/relationships/image" Target="../media/image4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2.xml"/><Relationship Id="rId1" Type="http://schemas.openxmlformats.org/officeDocument/2006/relationships/vmlDrawing" Target="../drawings/vmlDrawing2.vml"/><Relationship Id="rId6" Type="http://schemas.openxmlformats.org/officeDocument/2006/relationships/image" Target="../media/image46.png"/><Relationship Id="rId5" Type="http://schemas.openxmlformats.org/officeDocument/2006/relationships/image" Target="../media/image45.wmf"/><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67.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67.xml"/><Relationship Id="rId5" Type="http://schemas.openxmlformats.org/officeDocument/2006/relationships/image" Target="../media/image59.jpeg"/><Relationship Id="rId4" Type="http://schemas.openxmlformats.org/officeDocument/2006/relationships/image" Target="../media/image58.jpeg"/></Relationships>
</file>

<file path=ppt/slides/_rels/slide2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67.xml"/><Relationship Id="rId5" Type="http://schemas.openxmlformats.org/officeDocument/2006/relationships/image" Target="../media/image63.jpeg"/><Relationship Id="rId4" Type="http://schemas.openxmlformats.org/officeDocument/2006/relationships/image" Target="../media/image62.jpeg"/></Relationships>
</file>

<file path=ppt/slides/_rels/slide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67.xml"/><Relationship Id="rId5" Type="http://schemas.openxmlformats.org/officeDocument/2006/relationships/image" Target="../media/image66.jpeg"/><Relationship Id="rId4" Type="http://schemas.openxmlformats.org/officeDocument/2006/relationships/image" Target="../media/image6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0.xml"/><Relationship Id="rId1" Type="http://schemas.openxmlformats.org/officeDocument/2006/relationships/vmlDrawing" Target="../drawings/vmlDrawing1.v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3.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219200" y="1219200"/>
            <a:ext cx="7391400" cy="5355312"/>
          </a:xfrm>
          <a:prstGeom prst="rect">
            <a:avLst/>
          </a:prstGeom>
          <a:noFill/>
        </p:spPr>
        <p:txBody>
          <a:bodyPr wrap="square" rtlCol="0">
            <a:spAutoFit/>
          </a:bodyPr>
          <a:lstStyle/>
          <a:p>
            <a:r>
              <a:rPr lang="en-US" dirty="0"/>
              <a:t>Note to presenters - </a:t>
            </a:r>
          </a:p>
          <a:p>
            <a:endParaRPr lang="en-US" dirty="0"/>
          </a:p>
          <a:p>
            <a:r>
              <a:rPr lang="en-US" dirty="0"/>
              <a:t>This file is part of the FS Resources section at: </a:t>
            </a:r>
            <a:r>
              <a:rPr lang="en-US" dirty="0">
                <a:hlinkClick r:id="rId2"/>
              </a:rPr>
              <a:t>http://www.wilderness.net/fs/</a:t>
            </a:r>
            <a:endParaRPr lang="en-US" dirty="0"/>
          </a:p>
          <a:p>
            <a:endParaRPr lang="en-US" dirty="0"/>
          </a:p>
          <a:p>
            <a:r>
              <a:rPr lang="en-US" dirty="0"/>
              <a:t>This presentation should be reviewed and revised as needed to match the training objectives and target audience and local images should be inserted where needed.</a:t>
            </a:r>
          </a:p>
          <a:p>
            <a:endParaRPr lang="en-US" dirty="0"/>
          </a:p>
          <a:p>
            <a:r>
              <a:rPr lang="en-US" dirty="0"/>
              <a:t>The Minimum Requirements Analysis training presentations are posted in 6 parts which may be combined and used as needed:</a:t>
            </a:r>
          </a:p>
          <a:p>
            <a:pPr lvl="1">
              <a:buFont typeface="Arial" pitchFamily="34" charset="0"/>
              <a:buChar char="•"/>
            </a:pPr>
            <a:r>
              <a:rPr lang="en-US" dirty="0"/>
              <a:t>Introduction</a:t>
            </a:r>
          </a:p>
          <a:p>
            <a:pPr lvl="1">
              <a:buFont typeface="Arial" pitchFamily="34" charset="0"/>
              <a:buChar char="•"/>
            </a:pPr>
            <a:r>
              <a:rPr lang="en-US" dirty="0"/>
              <a:t>Basis in Law and Policy</a:t>
            </a:r>
          </a:p>
          <a:p>
            <a:pPr lvl="1">
              <a:buFont typeface="Arial" pitchFamily="34" charset="0"/>
              <a:buChar char="•"/>
            </a:pPr>
            <a:r>
              <a:rPr lang="en-US" b="1" i="1" dirty="0">
                <a:solidFill>
                  <a:srgbClr val="009900"/>
                </a:solidFill>
              </a:rPr>
              <a:t>Definitions</a:t>
            </a:r>
          </a:p>
          <a:p>
            <a:pPr lvl="1">
              <a:buFont typeface="Arial" pitchFamily="34" charset="0"/>
              <a:buChar char="•"/>
            </a:pPr>
            <a:r>
              <a:rPr lang="en-US" dirty="0"/>
              <a:t>Minimum Requirements process </a:t>
            </a:r>
          </a:p>
          <a:p>
            <a:pPr lvl="2">
              <a:buFont typeface="Arial" pitchFamily="34" charset="0"/>
              <a:buChar char="•"/>
            </a:pPr>
            <a:r>
              <a:rPr lang="en-US" dirty="0"/>
              <a:t>Step 1</a:t>
            </a:r>
          </a:p>
          <a:p>
            <a:pPr lvl="2">
              <a:buFont typeface="Arial" pitchFamily="34" charset="0"/>
              <a:buChar char="•"/>
            </a:pPr>
            <a:r>
              <a:rPr lang="en-US" dirty="0"/>
              <a:t>Step 2</a:t>
            </a:r>
          </a:p>
          <a:p>
            <a:pPr lvl="1">
              <a:buFont typeface="Arial" pitchFamily="34" charset="0"/>
              <a:buChar char="•"/>
            </a:pPr>
            <a:r>
              <a:rPr lang="en-US" dirty="0"/>
              <a:t>Use of the MRA process</a:t>
            </a:r>
          </a:p>
          <a:p>
            <a:pPr lvl="1">
              <a:buFont typeface="Arial" pitchFamily="34" charset="0"/>
              <a:buChar char="•"/>
            </a:pPr>
            <a:r>
              <a:rPr lang="en-US" dirty="0"/>
              <a:t>Use of Traditional Skills and Tools </a:t>
            </a:r>
          </a:p>
        </p:txBody>
      </p:sp>
      <p:sp>
        <p:nvSpPr>
          <p:cNvPr id="3" name="Title 21"/>
          <p:cNvSpPr txBox="1">
            <a:spLocks noGrp="1"/>
          </p:cNvSpPr>
          <p:nvPr>
            <p:ph type="title" idx="4294967295"/>
          </p:nvPr>
        </p:nvSpPr>
        <p:spPr>
          <a:xfrm>
            <a:off x="304800" y="457200"/>
            <a:ext cx="8686800" cy="8382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0274" name="Rectangle 2"/>
          <p:cNvSpPr>
            <a:spLocks noGrp="1" noChangeArrowheads="1"/>
          </p:cNvSpPr>
          <p:nvPr>
            <p:ph type="title" sz="quarter"/>
          </p:nvPr>
        </p:nvSpPr>
        <p:spPr bwMode="auto">
          <a:xfrm>
            <a:off x="457200" y="1066800"/>
            <a:ext cx="4648200" cy="15240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defRPr/>
            </a:pPr>
            <a:r>
              <a:rPr lang="en-US" sz="2400" b="0" dirty="0">
                <a:solidFill>
                  <a:srgbClr val="0000FF"/>
                </a:solidFill>
                <a:effectLst/>
              </a:rPr>
              <a:t>These are </a:t>
            </a:r>
            <a:r>
              <a:rPr lang="en-US" sz="2400" i="1" u="sng" dirty="0">
                <a:solidFill>
                  <a:srgbClr val="0000FF"/>
                </a:solidFill>
                <a:effectLst/>
              </a:rPr>
              <a:t>Not</a:t>
            </a:r>
            <a:r>
              <a:rPr lang="en-US" sz="2400" b="0" dirty="0">
                <a:solidFill>
                  <a:srgbClr val="0000FF"/>
                </a:solidFill>
                <a:effectLst/>
              </a:rPr>
              <a:t> devices for  Mechanical Transport</a:t>
            </a:r>
            <a:r>
              <a:rPr lang="en-US" sz="2400" dirty="0">
                <a:solidFill>
                  <a:srgbClr val="0000FF"/>
                </a:solidFill>
                <a:effectLst/>
              </a:rPr>
              <a:t> :</a:t>
            </a:r>
            <a:br>
              <a:rPr lang="en-US" sz="2400" dirty="0">
                <a:effectLst/>
              </a:rPr>
            </a:br>
            <a:r>
              <a:rPr lang="en-US" sz="2400" dirty="0">
                <a:effectLst/>
              </a:rPr>
              <a:t> - </a:t>
            </a:r>
            <a:r>
              <a:rPr lang="en-US" sz="2400" b="0" dirty="0">
                <a:solidFill>
                  <a:schemeClr val="tx1"/>
                </a:solidFill>
                <a:effectLst>
                  <a:outerShdw blurRad="38100" dist="38100" dir="2700000" algn="tl">
                    <a:srgbClr val="C0C0C0"/>
                  </a:outerShdw>
                </a:effectLst>
              </a:rPr>
              <a:t>winches,  come-a-longs,</a:t>
            </a:r>
            <a:br>
              <a:rPr lang="en-US" sz="2400" b="0" dirty="0">
                <a:solidFill>
                  <a:schemeClr val="tx1"/>
                </a:solidFill>
                <a:effectLst>
                  <a:outerShdw blurRad="38100" dist="38100" dir="2700000" algn="tl">
                    <a:srgbClr val="C0C0C0"/>
                  </a:outerShdw>
                </a:effectLst>
              </a:rPr>
            </a:br>
            <a:r>
              <a:rPr lang="en-US" sz="2400" b="0" dirty="0">
                <a:solidFill>
                  <a:schemeClr val="tx1"/>
                </a:solidFill>
                <a:effectLst>
                  <a:outerShdw blurRad="38100" dist="38100" dir="2700000" algn="tl">
                    <a:srgbClr val="C0C0C0"/>
                  </a:outerShdw>
                </a:effectLst>
              </a:rPr>
              <a:t>    grip-hoists</a:t>
            </a:r>
          </a:p>
        </p:txBody>
      </p:sp>
      <p:pic>
        <p:nvPicPr>
          <p:cNvPr id="31747" name="Picture 3" descr="A comealong"/>
          <p:cNvPicPr>
            <a:picLocks noGrp="1" noChangeAspect="1" noChangeArrowheads="1"/>
          </p:cNvPicPr>
          <p:nvPr>
            <p:ph sz="quarter" idx="1"/>
          </p:nvPr>
        </p:nvPicPr>
        <p:blipFill>
          <a:blip r:embed="rId3" cstate="print"/>
          <a:stretch>
            <a:fillRect/>
          </a:stretch>
        </p:blipFill>
        <p:spPr bwMode="auto">
          <a:xfrm>
            <a:off x="2819400" y="3124200"/>
            <a:ext cx="1638300" cy="1638300"/>
          </a:xfrm>
          <a:noFill/>
          <a:ln>
            <a:solidFill>
              <a:srgbClr val="000000"/>
            </a:solidFill>
            <a:miter lim="800000"/>
            <a:headEnd/>
            <a:tailEnd/>
          </a:ln>
        </p:spPr>
      </p:pic>
      <p:pic>
        <p:nvPicPr>
          <p:cNvPr id="31748" name="Picture 4" descr="A log binder"/>
          <p:cNvPicPr>
            <a:picLocks noGrp="1" noChangeAspect="1" noChangeArrowheads="1"/>
          </p:cNvPicPr>
          <p:nvPr>
            <p:ph sz="quarter" idx="2"/>
          </p:nvPr>
        </p:nvPicPr>
        <p:blipFill>
          <a:blip r:embed="rId4" cstate="print"/>
          <a:srcRect/>
          <a:stretch>
            <a:fillRect/>
          </a:stretch>
        </p:blipFill>
        <p:spPr bwMode="auto">
          <a:xfrm>
            <a:off x="5334000" y="1143000"/>
            <a:ext cx="1447800" cy="1447800"/>
          </a:xfrm>
          <a:noFill/>
          <a:ln>
            <a:solidFill>
              <a:srgbClr val="000000"/>
            </a:solidFill>
            <a:miter lim="800000"/>
            <a:headEnd/>
            <a:tailEnd/>
          </a:ln>
        </p:spPr>
      </p:pic>
      <p:pic>
        <p:nvPicPr>
          <p:cNvPr id="30725" name="Picture 5" descr="A winch motor"/>
          <p:cNvPicPr>
            <a:picLocks noGrp="1" noChangeAspect="1" noChangeArrowheads="1"/>
          </p:cNvPicPr>
          <p:nvPr>
            <p:ph sz="quarter" idx="3"/>
          </p:nvPr>
        </p:nvPicPr>
        <p:blipFill>
          <a:blip r:embed="rId5" cstate="print"/>
          <a:stretch>
            <a:fillRect/>
          </a:stretch>
        </p:blipFill>
        <p:spPr bwMode="auto">
          <a:xfrm>
            <a:off x="5791200" y="4343400"/>
            <a:ext cx="2886075" cy="2181225"/>
          </a:xfrm>
          <a:noFill/>
          <a:ln>
            <a:solidFill>
              <a:srgbClr val="000000"/>
            </a:solidFill>
            <a:miter lim="800000"/>
            <a:headEnd/>
            <a:tailEnd/>
          </a:ln>
        </p:spPr>
      </p:pic>
      <p:pic>
        <p:nvPicPr>
          <p:cNvPr id="31753" name="Picture 9" descr="A person pulling a lever on a winch"/>
          <p:cNvPicPr>
            <a:picLocks noGrp="1" noChangeAspect="1" noChangeArrowheads="1"/>
          </p:cNvPicPr>
          <p:nvPr>
            <p:ph sz="quarter" idx="4"/>
          </p:nvPr>
        </p:nvPicPr>
        <p:blipFill>
          <a:blip r:embed="rId6" cstate="print"/>
          <a:srcRect/>
          <a:stretch>
            <a:fillRect/>
          </a:stretch>
        </p:blipFill>
        <p:spPr bwMode="auto">
          <a:xfrm>
            <a:off x="304800" y="3429000"/>
            <a:ext cx="2222500" cy="3124200"/>
          </a:xfrm>
          <a:noFill/>
          <a:ln>
            <a:solidFill>
              <a:srgbClr val="000000"/>
            </a:solidFill>
            <a:miter lim="800000"/>
            <a:headEnd/>
            <a:tailEnd/>
          </a:ln>
        </p:spPr>
      </p:pic>
      <p:sp>
        <p:nvSpPr>
          <p:cNvPr id="310278" name="Freeform 6" descr="A line separating one part of the page from the other"/>
          <p:cNvSpPr>
            <a:spLocks/>
          </p:cNvSpPr>
          <p:nvPr/>
        </p:nvSpPr>
        <p:spPr bwMode="auto">
          <a:xfrm rot="3827449">
            <a:off x="4602163" y="1227138"/>
            <a:ext cx="1981200" cy="5638800"/>
          </a:xfrm>
          <a:custGeom>
            <a:avLst/>
            <a:gdLst>
              <a:gd name="T0" fmla="*/ 2147483647 w 1488"/>
              <a:gd name="T1" fmla="*/ 0 h 3024"/>
              <a:gd name="T2" fmla="*/ 2147483647 w 1488"/>
              <a:gd name="T3" fmla="*/ 2147483647 h 3024"/>
              <a:gd name="T4" fmla="*/ 2147483647 w 1488"/>
              <a:gd name="T5" fmla="*/ 2147483647 h 3024"/>
              <a:gd name="T6" fmla="*/ 0 w 1488"/>
              <a:gd name="T7" fmla="*/ 0 h 3024"/>
              <a:gd name="T8" fmla="*/ 2147483647 w 1488"/>
              <a:gd name="T9" fmla="*/ 0 h 3024"/>
              <a:gd name="T10" fmla="*/ 0 60000 65536"/>
              <a:gd name="T11" fmla="*/ 0 60000 65536"/>
              <a:gd name="T12" fmla="*/ 0 60000 65536"/>
              <a:gd name="T13" fmla="*/ 0 60000 65536"/>
              <a:gd name="T14" fmla="*/ 0 60000 65536"/>
              <a:gd name="T15" fmla="*/ 0 w 1488"/>
              <a:gd name="T16" fmla="*/ 0 h 3024"/>
              <a:gd name="T17" fmla="*/ 1488 w 1488"/>
              <a:gd name="T18" fmla="*/ 3024 h 3024"/>
            </a:gdLst>
            <a:ahLst/>
            <a:cxnLst>
              <a:cxn ang="T10">
                <a:pos x="T0" y="T1"/>
              </a:cxn>
              <a:cxn ang="T11">
                <a:pos x="T2" y="T3"/>
              </a:cxn>
              <a:cxn ang="T12">
                <a:pos x="T4" y="T5"/>
              </a:cxn>
              <a:cxn ang="T13">
                <a:pos x="T6" y="T7"/>
              </a:cxn>
              <a:cxn ang="T14">
                <a:pos x="T8" y="T9"/>
              </a:cxn>
            </a:cxnLst>
            <a:rect l="T15" t="T16" r="T17" b="T18"/>
            <a:pathLst>
              <a:path w="1488" h="3024">
                <a:moveTo>
                  <a:pt x="96" y="0"/>
                </a:moveTo>
                <a:lnTo>
                  <a:pt x="1488" y="3024"/>
                </a:lnTo>
                <a:lnTo>
                  <a:pt x="1392" y="3024"/>
                </a:lnTo>
                <a:lnTo>
                  <a:pt x="0" y="0"/>
                </a:lnTo>
                <a:lnTo>
                  <a:pt x="96" y="0"/>
                </a:lnTo>
                <a:close/>
              </a:path>
            </a:pathLst>
          </a:custGeom>
          <a:solidFill>
            <a:srgbClr val="CC3300"/>
          </a:solidFill>
          <a:ln w="9525">
            <a:solidFill>
              <a:schemeClr val="tx1"/>
            </a:solidFill>
            <a:round/>
            <a:headEnd/>
            <a:tailEnd/>
          </a:ln>
        </p:spPr>
        <p:txBody>
          <a:bodyPr/>
          <a:lstStyle/>
          <a:p>
            <a:endParaRPr lang="en-US"/>
          </a:p>
        </p:txBody>
      </p:sp>
      <p:sp>
        <p:nvSpPr>
          <p:cNvPr id="310279" name="Text Box 7"/>
          <p:cNvSpPr txBox="1">
            <a:spLocks noChangeArrowheads="1"/>
          </p:cNvSpPr>
          <p:nvPr/>
        </p:nvSpPr>
        <p:spPr bwMode="auto">
          <a:xfrm>
            <a:off x="6400800" y="3429000"/>
            <a:ext cx="2590800" cy="519113"/>
          </a:xfrm>
          <a:prstGeom prst="rect">
            <a:avLst/>
          </a:prstGeom>
          <a:solidFill>
            <a:srgbClr val="F7CA89"/>
          </a:solidFill>
          <a:ln w="9525">
            <a:noFill/>
            <a:miter lim="800000"/>
            <a:headEnd/>
            <a:tailEnd/>
          </a:ln>
        </p:spPr>
        <p:txBody>
          <a:bodyPr>
            <a:spAutoFit/>
          </a:bodyPr>
          <a:lstStyle/>
          <a:p>
            <a:pPr>
              <a:spcBef>
                <a:spcPct val="20000"/>
              </a:spcBef>
              <a:buFontTx/>
              <a:buChar char="•"/>
            </a:pPr>
            <a:r>
              <a:rPr lang="en-US" sz="2800" dirty="0">
                <a:latin typeface="Times New Roman" pitchFamily="18" charset="0"/>
                <a:cs typeface="Times New Roman" pitchFamily="18" charset="0"/>
              </a:rPr>
              <a:t> </a:t>
            </a:r>
            <a:r>
              <a:rPr lang="en-US" sz="2800" dirty="0">
                <a:cs typeface="Times New Roman" pitchFamily="18" charset="0"/>
              </a:rPr>
              <a:t>Uses a motor</a:t>
            </a:r>
          </a:p>
        </p:txBody>
      </p:sp>
      <p:sp>
        <p:nvSpPr>
          <p:cNvPr id="310280" name="Text Box 8"/>
          <p:cNvSpPr txBox="1">
            <a:spLocks noChangeArrowheads="1"/>
          </p:cNvSpPr>
          <p:nvPr/>
        </p:nvSpPr>
        <p:spPr bwMode="auto">
          <a:xfrm rot="-2008220">
            <a:off x="5029200" y="4191000"/>
            <a:ext cx="3733800" cy="1381125"/>
          </a:xfrm>
          <a:prstGeom prst="rect">
            <a:avLst/>
          </a:prstGeom>
          <a:solidFill>
            <a:srgbClr val="FF3300"/>
          </a:solidFill>
          <a:ln w="9525">
            <a:solidFill>
              <a:srgbClr val="000000"/>
            </a:solidFill>
            <a:miter lim="800000"/>
            <a:headEnd/>
            <a:tailEnd/>
          </a:ln>
        </p:spPr>
        <p:txBody>
          <a:bodyPr>
            <a:spAutoFit/>
          </a:bodyPr>
          <a:lstStyle/>
          <a:p>
            <a:pPr eaLnBrk="0" hangingPunct="0">
              <a:spcBef>
                <a:spcPct val="50000"/>
              </a:spcBef>
            </a:pPr>
            <a:r>
              <a:rPr lang="en-US" sz="4800">
                <a:solidFill>
                  <a:srgbClr val="000000"/>
                </a:solidFill>
                <a:latin typeface="Verdana" pitchFamily="34" charset="0"/>
              </a:rPr>
              <a:t>Prohibited</a:t>
            </a:r>
          </a:p>
          <a:p>
            <a:pPr eaLnBrk="0" hangingPunct="0">
              <a:spcBef>
                <a:spcPct val="50000"/>
              </a:spcBef>
            </a:pPr>
            <a:r>
              <a:rPr lang="en-US" sz="2400">
                <a:solidFill>
                  <a:srgbClr val="000000"/>
                </a:solidFill>
                <a:latin typeface="Verdana" pitchFamily="34" charset="0"/>
              </a:rPr>
              <a:t>Motorized Equipment</a:t>
            </a:r>
          </a:p>
        </p:txBody>
      </p:sp>
      <p:sp>
        <p:nvSpPr>
          <p:cNvPr id="10" name="Title 21"/>
          <p:cNvSpPr txBox="1">
            <a:spLocks/>
          </p:cNvSpPr>
          <p:nvPr/>
        </p:nvSpPr>
        <p:spPr>
          <a:xfrm>
            <a:off x="228600" y="3048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fade">
                                      <p:cBhvr>
                                        <p:cTn id="7" dur="1000"/>
                                        <p:tgtEl>
                                          <p:spTgt spid="3072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10279"/>
                                        </p:tgtEl>
                                        <p:attrNameLst>
                                          <p:attrName>style.visibility</p:attrName>
                                        </p:attrNameLst>
                                      </p:cBhvr>
                                      <p:to>
                                        <p:strVal val="visible"/>
                                      </p:to>
                                    </p:set>
                                    <p:animEffect transition="in" filter="box(in)">
                                      <p:cBhvr>
                                        <p:cTn id="12" dur="500"/>
                                        <p:tgtEl>
                                          <p:spTgt spid="310279"/>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310278"/>
                                        </p:tgtEl>
                                        <p:attrNameLst>
                                          <p:attrName>style.visibility</p:attrName>
                                        </p:attrNameLst>
                                      </p:cBhvr>
                                      <p:to>
                                        <p:strVal val="visible"/>
                                      </p:to>
                                    </p:set>
                                    <p:animEffect transition="in" filter="box(in)">
                                      <p:cBhvr>
                                        <p:cTn id="15" dur="500"/>
                                        <p:tgtEl>
                                          <p:spTgt spid="310278"/>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310280"/>
                                        </p:tgtEl>
                                        <p:attrNameLst>
                                          <p:attrName>style.visibility</p:attrName>
                                        </p:attrNameLst>
                                      </p:cBhvr>
                                      <p:to>
                                        <p:strVal val="visible"/>
                                      </p:to>
                                    </p:set>
                                    <p:animEffect transition="in" filter="box(in)">
                                      <p:cBhvr>
                                        <p:cTn id="20" dur="500"/>
                                        <p:tgtEl>
                                          <p:spTgt spid="310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8" grpId="0" animBg="1"/>
      <p:bldP spid="310279" grpId="0" animBg="1"/>
      <p:bldP spid="31028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1"/>
          <p:cNvSpPr txBox="1">
            <a:spLocks/>
          </p:cNvSpPr>
          <p:nvPr/>
        </p:nvSpPr>
        <p:spPr>
          <a:xfrm>
            <a:off x="228600" y="3048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32772" name="Rectangle 4"/>
          <p:cNvSpPr>
            <a:spLocks noGrp="1" noChangeArrowheads="1"/>
          </p:cNvSpPr>
          <p:nvPr>
            <p:ph type="title"/>
          </p:nvPr>
        </p:nvSpPr>
        <p:spPr bwMode="auto">
          <a:xfrm>
            <a:off x="381000" y="1066800"/>
            <a:ext cx="8458200" cy="533400"/>
          </a:xfrm>
          <a:solidFill>
            <a:srgbClr val="F7CA89"/>
          </a:solidFill>
          <a:ln w="25400">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latin typeface="Centaur" pitchFamily="18" charset="0"/>
              </a:rPr>
              <a:t>The Wilderness Act  Section 4 (c): </a:t>
            </a:r>
            <a:r>
              <a:rPr lang="en-US" sz="2800" i="1" dirty="0">
                <a:effectLst/>
                <a:latin typeface="Centaur" pitchFamily="18" charset="0"/>
              </a:rPr>
              <a:t>Prohibited Uses</a:t>
            </a:r>
          </a:p>
        </p:txBody>
      </p:sp>
      <p:sp>
        <p:nvSpPr>
          <p:cNvPr id="32770" name="AutoShape 2" descr="A scroll"/>
          <p:cNvSpPr>
            <a:spLocks noChangeArrowheads="1"/>
          </p:cNvSpPr>
          <p:nvPr/>
        </p:nvSpPr>
        <p:spPr bwMode="auto">
          <a:xfrm flipV="1">
            <a:off x="1600200" y="1905000"/>
            <a:ext cx="7315200" cy="4724400"/>
          </a:xfrm>
          <a:prstGeom prst="verticalScroll">
            <a:avLst>
              <a:gd name="adj" fmla="val 12500"/>
            </a:avLst>
          </a:prstGeom>
          <a:solidFill>
            <a:schemeClr val="bg1"/>
          </a:solidFill>
          <a:ln w="9525">
            <a:solidFill>
              <a:srgbClr val="000000"/>
            </a:solidFill>
            <a:round/>
            <a:headEnd/>
            <a:tailEnd/>
          </a:ln>
        </p:spPr>
        <p:txBody>
          <a:bodyPr wrap="none" anchor="ctr"/>
          <a:lstStyle/>
          <a:p>
            <a:endParaRPr lang="en-US"/>
          </a:p>
        </p:txBody>
      </p:sp>
      <p:sp>
        <p:nvSpPr>
          <p:cNvPr id="451587" name="Rectangle 3"/>
          <p:cNvSpPr>
            <a:spLocks noGrp="1" noChangeArrowheads="1"/>
          </p:cNvSpPr>
          <p:nvPr>
            <p:ph idx="1"/>
          </p:nvPr>
        </p:nvSpPr>
        <p:spPr bwMode="auto">
          <a:xfrm>
            <a:off x="2362200" y="2057400"/>
            <a:ext cx="6477000" cy="39624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FontTx/>
              <a:buNone/>
            </a:pPr>
            <a:r>
              <a:rPr lang="en-US" sz="2800" b="1" dirty="0"/>
              <a:t>“… there shall be no …”</a:t>
            </a:r>
            <a:r>
              <a:rPr lang="en-US" sz="2800" b="1" dirty="0">
                <a:solidFill>
                  <a:srgbClr val="000000"/>
                </a:solidFill>
              </a:rPr>
              <a:t> </a:t>
            </a:r>
          </a:p>
          <a:p>
            <a:pPr eaLnBrk="1" hangingPunct="1">
              <a:buFontTx/>
              <a:buChar char="o"/>
            </a:pPr>
            <a:r>
              <a:rPr lang="en-US" sz="2800" b="1" dirty="0">
                <a:solidFill>
                  <a:srgbClr val="000000"/>
                </a:solidFill>
              </a:rPr>
              <a:t>form of mechanical transport </a:t>
            </a:r>
          </a:p>
          <a:p>
            <a:pPr eaLnBrk="1" hangingPunct="1">
              <a:buFontTx/>
              <a:buChar char="o"/>
            </a:pPr>
            <a:r>
              <a:rPr lang="en-US" sz="2800" b="1" dirty="0">
                <a:solidFill>
                  <a:srgbClr val="0000FF"/>
                </a:solidFill>
              </a:rPr>
              <a:t>use of motorized equipment</a:t>
            </a:r>
          </a:p>
          <a:p>
            <a:pPr eaLnBrk="1" hangingPunct="1">
              <a:buFontTx/>
              <a:buChar char="o"/>
            </a:pPr>
            <a:r>
              <a:rPr lang="en-US" sz="2800" b="1" dirty="0">
                <a:solidFill>
                  <a:srgbClr val="000000"/>
                </a:solidFill>
              </a:rPr>
              <a:t>use of motor vehicles or motor boats</a:t>
            </a:r>
          </a:p>
          <a:p>
            <a:pPr eaLnBrk="1" hangingPunct="1">
              <a:buFontTx/>
              <a:buChar char="o"/>
            </a:pPr>
            <a:r>
              <a:rPr lang="en-US" sz="2800" b="1" dirty="0">
                <a:solidFill>
                  <a:srgbClr val="000000"/>
                </a:solidFill>
              </a:rPr>
              <a:t>landing of aircraft</a:t>
            </a:r>
          </a:p>
          <a:p>
            <a:pPr eaLnBrk="1" hangingPunct="1">
              <a:buFontTx/>
              <a:buChar char="o"/>
            </a:pPr>
            <a:r>
              <a:rPr lang="en-US" sz="2800" b="1" dirty="0">
                <a:solidFill>
                  <a:srgbClr val="000000"/>
                </a:solidFill>
              </a:rPr>
              <a:t>structure or installation</a:t>
            </a:r>
          </a:p>
          <a:p>
            <a:pPr eaLnBrk="1" hangingPunct="1">
              <a:buFontTx/>
              <a:buChar char="o"/>
            </a:pPr>
            <a:r>
              <a:rPr lang="en-US" sz="2800" b="1" dirty="0">
                <a:solidFill>
                  <a:srgbClr val="000000"/>
                </a:solidFill>
              </a:rPr>
              <a:t>temporary road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1587">
                                            <p:txEl>
                                              <p:pRg st="0" end="0"/>
                                            </p:txEl>
                                          </p:spTgt>
                                        </p:tgtEl>
                                        <p:attrNameLst>
                                          <p:attrName>style.visibility</p:attrName>
                                        </p:attrNameLst>
                                      </p:cBhvr>
                                      <p:to>
                                        <p:strVal val="visible"/>
                                      </p:to>
                                    </p:set>
                                    <p:animEffect transition="in" filter="fade">
                                      <p:cBhvr>
                                        <p:cTn id="7" dur="1000"/>
                                        <p:tgtEl>
                                          <p:spTgt spid="45158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1587">
                                            <p:txEl>
                                              <p:pRg st="1" end="1"/>
                                            </p:txEl>
                                          </p:spTgt>
                                        </p:tgtEl>
                                        <p:attrNameLst>
                                          <p:attrName>style.visibility</p:attrName>
                                        </p:attrNameLst>
                                      </p:cBhvr>
                                      <p:to>
                                        <p:strVal val="visible"/>
                                      </p:to>
                                    </p:set>
                                    <p:animEffect transition="in" filter="fade">
                                      <p:cBhvr>
                                        <p:cTn id="10" dur="1000"/>
                                        <p:tgtEl>
                                          <p:spTgt spid="45158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1587">
                                            <p:txEl>
                                              <p:pRg st="2" end="2"/>
                                            </p:txEl>
                                          </p:spTgt>
                                        </p:tgtEl>
                                        <p:attrNameLst>
                                          <p:attrName>style.visibility</p:attrName>
                                        </p:attrNameLst>
                                      </p:cBhvr>
                                      <p:to>
                                        <p:strVal val="visible"/>
                                      </p:to>
                                    </p:set>
                                    <p:animEffect transition="in" filter="fade">
                                      <p:cBhvr>
                                        <p:cTn id="13" dur="1000"/>
                                        <p:tgtEl>
                                          <p:spTgt spid="45158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1587">
                                            <p:txEl>
                                              <p:pRg st="3" end="3"/>
                                            </p:txEl>
                                          </p:spTgt>
                                        </p:tgtEl>
                                        <p:attrNameLst>
                                          <p:attrName>style.visibility</p:attrName>
                                        </p:attrNameLst>
                                      </p:cBhvr>
                                      <p:to>
                                        <p:strVal val="visible"/>
                                      </p:to>
                                    </p:set>
                                    <p:animEffect transition="in" filter="fade">
                                      <p:cBhvr>
                                        <p:cTn id="16" dur="1000"/>
                                        <p:tgtEl>
                                          <p:spTgt spid="451587">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51587">
                                            <p:txEl>
                                              <p:pRg st="4" end="4"/>
                                            </p:txEl>
                                          </p:spTgt>
                                        </p:tgtEl>
                                        <p:attrNameLst>
                                          <p:attrName>style.visibility</p:attrName>
                                        </p:attrNameLst>
                                      </p:cBhvr>
                                      <p:to>
                                        <p:strVal val="visible"/>
                                      </p:to>
                                    </p:set>
                                    <p:animEffect transition="in" filter="fade">
                                      <p:cBhvr>
                                        <p:cTn id="19" dur="1000"/>
                                        <p:tgtEl>
                                          <p:spTgt spid="451587">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1587">
                                            <p:txEl>
                                              <p:pRg st="5" end="5"/>
                                            </p:txEl>
                                          </p:spTgt>
                                        </p:tgtEl>
                                        <p:attrNameLst>
                                          <p:attrName>style.visibility</p:attrName>
                                        </p:attrNameLst>
                                      </p:cBhvr>
                                      <p:to>
                                        <p:strVal val="visible"/>
                                      </p:to>
                                    </p:set>
                                    <p:animEffect transition="in" filter="fade">
                                      <p:cBhvr>
                                        <p:cTn id="22" dur="1000"/>
                                        <p:tgtEl>
                                          <p:spTgt spid="451587">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51587">
                                            <p:txEl>
                                              <p:pRg st="6" end="6"/>
                                            </p:txEl>
                                          </p:spTgt>
                                        </p:tgtEl>
                                        <p:attrNameLst>
                                          <p:attrName>style.visibility</p:attrName>
                                        </p:attrNameLst>
                                      </p:cBhvr>
                                      <p:to>
                                        <p:strVal val="visible"/>
                                      </p:to>
                                    </p:set>
                                    <p:animEffect transition="in" filter="fade">
                                      <p:cBhvr>
                                        <p:cTn id="25" dur="1000"/>
                                        <p:tgtEl>
                                          <p:spTgt spid="451587">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mph" presetSubtype="2" fill="hold" nodeType="clickEffect">
                                  <p:stCondLst>
                                    <p:cond delay="0"/>
                                  </p:stCondLst>
                                  <p:childTnLst>
                                    <p:animClr clrSpc="rgb" dir="cw">
                                      <p:cBhvr override="childStyle">
                                        <p:cTn id="29" dur="1000" fill="hold"/>
                                        <p:tgtEl>
                                          <p:spTgt spid="451587">
                                            <p:txEl>
                                              <p:pRg st="2" end="2"/>
                                            </p:txEl>
                                          </p:spTgt>
                                        </p:tgtEl>
                                        <p:attrNameLst>
                                          <p:attrName>style.color</p:attrName>
                                        </p:attrNameLst>
                                      </p:cBhvr>
                                      <p:to>
                                        <a:srgbClr val="0000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33794" name="Rectangle 2"/>
          <p:cNvSpPr>
            <a:spLocks noGrp="1" noChangeArrowheads="1"/>
          </p:cNvSpPr>
          <p:nvPr>
            <p:ph type="title" sz="quarter"/>
          </p:nvPr>
        </p:nvSpPr>
        <p:spPr bwMode="auto">
          <a:xfrm>
            <a:off x="0" y="990600"/>
            <a:ext cx="9144000" cy="639763"/>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Autofit/>
          </a:bodyPr>
          <a:lstStyle/>
          <a:p>
            <a:pPr eaLnBrk="1" hangingPunct="1"/>
            <a:r>
              <a:rPr lang="en-US" sz="2400" b="0" dirty="0">
                <a:solidFill>
                  <a:srgbClr val="0000FF"/>
                </a:solidFill>
                <a:effectLst/>
              </a:rPr>
              <a:t>Motorized Equipment = Electronic Equipment ?</a:t>
            </a:r>
          </a:p>
        </p:txBody>
      </p:sp>
      <p:pic>
        <p:nvPicPr>
          <p:cNvPr id="33797" name="Picture 5" descr="A phone with an antenna "/>
          <p:cNvPicPr>
            <a:picLocks noGrp="1" noChangeAspect="1" noChangeArrowheads="1"/>
          </p:cNvPicPr>
          <p:nvPr>
            <p:ph sz="quarter" idx="3"/>
          </p:nvPr>
        </p:nvPicPr>
        <p:blipFill>
          <a:blip r:embed="rId2" cstate="print"/>
          <a:srcRect/>
          <a:stretch>
            <a:fillRect/>
          </a:stretch>
        </p:blipFill>
        <p:spPr bwMode="auto">
          <a:xfrm>
            <a:off x="762000" y="1752600"/>
            <a:ext cx="1004888" cy="2743200"/>
          </a:xfrm>
          <a:noFill/>
          <a:ln>
            <a:solidFill>
              <a:schemeClr val="tx1"/>
            </a:solidFill>
            <a:miter lim="800000"/>
            <a:headEnd/>
            <a:tailEnd/>
          </a:ln>
        </p:spPr>
      </p:pic>
      <p:pic>
        <p:nvPicPr>
          <p:cNvPr id="33795" name="Picture 3" descr="A handheld device "/>
          <p:cNvPicPr>
            <a:picLocks noGrp="1" noChangeAspect="1" noChangeArrowheads="1"/>
          </p:cNvPicPr>
          <p:nvPr>
            <p:ph sz="quarter" idx="1"/>
          </p:nvPr>
        </p:nvPicPr>
        <p:blipFill>
          <a:blip r:embed="rId3" cstate="print"/>
          <a:stretch>
            <a:fillRect/>
          </a:stretch>
        </p:blipFill>
        <p:spPr bwMode="auto">
          <a:xfrm>
            <a:off x="1895475" y="1764506"/>
            <a:ext cx="1162050" cy="1857375"/>
          </a:xfrm>
          <a:noFill/>
          <a:ln>
            <a:solidFill>
              <a:schemeClr val="tx1"/>
            </a:solidFill>
            <a:miter lim="800000"/>
            <a:headEnd/>
            <a:tailEnd/>
          </a:ln>
        </p:spPr>
      </p:pic>
      <p:pic>
        <p:nvPicPr>
          <p:cNvPr id="33799" name="Picture 7" descr="A handheld device with a compass on the screen display "/>
          <p:cNvPicPr>
            <a:picLocks noChangeAspect="1" noChangeArrowheads="1"/>
          </p:cNvPicPr>
          <p:nvPr/>
        </p:nvPicPr>
        <p:blipFill>
          <a:blip r:embed="rId4" cstate="print"/>
          <a:srcRect/>
          <a:stretch>
            <a:fillRect/>
          </a:stretch>
        </p:blipFill>
        <p:spPr bwMode="auto">
          <a:xfrm>
            <a:off x="3505200" y="1905000"/>
            <a:ext cx="1101725" cy="2362200"/>
          </a:xfrm>
          <a:prstGeom prst="rect">
            <a:avLst/>
          </a:prstGeom>
          <a:noFill/>
          <a:ln w="9525">
            <a:solidFill>
              <a:schemeClr val="tx1"/>
            </a:solidFill>
            <a:miter lim="800000"/>
            <a:headEnd/>
            <a:tailEnd/>
          </a:ln>
        </p:spPr>
      </p:pic>
      <p:pic>
        <p:nvPicPr>
          <p:cNvPr id="33796" name="Picture 4" descr="Equipment laid out on the ground. Each piece is labeled: Heritage Digital Toolkit; Laser Ranger Finder; Ruggedized Case; 5.0 gigabyte storage; Trimble GPS; Smartpad infrared reader; cell phone cradle; Ipaq 3975; Digital Camera."/>
          <p:cNvPicPr>
            <a:picLocks noGrp="1" noChangeAspect="1" noChangeArrowheads="1"/>
          </p:cNvPicPr>
          <p:nvPr>
            <p:ph sz="quarter" idx="2"/>
          </p:nvPr>
        </p:nvPicPr>
        <p:blipFill>
          <a:blip r:embed="rId5" cstate="print"/>
          <a:stretch>
            <a:fillRect/>
          </a:stretch>
        </p:blipFill>
        <p:spPr bwMode="auto">
          <a:xfrm>
            <a:off x="5179099" y="1600200"/>
            <a:ext cx="2976801" cy="2185988"/>
          </a:xfrm>
          <a:noFill/>
          <a:ln>
            <a:solidFill>
              <a:schemeClr val="tx1"/>
            </a:solidFill>
            <a:miter lim="800000"/>
            <a:headEnd/>
            <a:tailEnd/>
          </a:ln>
        </p:spPr>
      </p:pic>
      <p:pic>
        <p:nvPicPr>
          <p:cNvPr id="33801" name="Picture 9" descr="A dog on a leash, with a small handheld device beside it "/>
          <p:cNvPicPr>
            <a:picLocks noChangeAspect="1" noChangeArrowheads="1"/>
          </p:cNvPicPr>
          <p:nvPr/>
        </p:nvPicPr>
        <p:blipFill>
          <a:blip r:embed="rId6" cstate="print"/>
          <a:srcRect l="30910" t="13809" r="5455"/>
          <a:stretch>
            <a:fillRect/>
          </a:stretch>
        </p:blipFill>
        <p:spPr bwMode="auto">
          <a:xfrm>
            <a:off x="1752600" y="4648200"/>
            <a:ext cx="2438400" cy="1997075"/>
          </a:xfrm>
          <a:prstGeom prst="rect">
            <a:avLst/>
          </a:prstGeom>
          <a:noFill/>
          <a:ln w="9525">
            <a:solidFill>
              <a:srgbClr val="000000"/>
            </a:solidFill>
            <a:miter lim="800000"/>
            <a:headEnd/>
            <a:tailEnd/>
          </a:ln>
        </p:spPr>
      </p:pic>
      <p:sp>
        <p:nvSpPr>
          <p:cNvPr id="33802" name="AutoShape 10" descr="An arrow pointing to a device next to a dog on a leash"/>
          <p:cNvSpPr>
            <a:spLocks noChangeArrowheads="1"/>
          </p:cNvSpPr>
          <p:nvPr/>
        </p:nvSpPr>
        <p:spPr bwMode="auto">
          <a:xfrm rot="10800000">
            <a:off x="990600" y="6096000"/>
            <a:ext cx="1600200" cy="381000"/>
          </a:xfrm>
          <a:prstGeom prst="leftArrow">
            <a:avLst>
              <a:gd name="adj1" fmla="val 50000"/>
              <a:gd name="adj2" fmla="val 105000"/>
            </a:avLst>
          </a:prstGeom>
          <a:solidFill>
            <a:srgbClr val="CC3300"/>
          </a:solidFill>
          <a:ln w="9525">
            <a:solidFill>
              <a:schemeClr val="hlink"/>
            </a:solidFill>
            <a:miter lim="800000"/>
            <a:headEnd/>
            <a:tailEnd/>
          </a:ln>
        </p:spPr>
        <p:txBody>
          <a:bodyPr wrap="none" anchor="ctr"/>
          <a:lstStyle/>
          <a:p>
            <a:endParaRPr lang="en-US"/>
          </a:p>
        </p:txBody>
      </p:sp>
      <p:pic>
        <p:nvPicPr>
          <p:cNvPr id="33798" name="Picture 6" descr="A brochure for &quot;Sport two-way radios&quot;"/>
          <p:cNvPicPr>
            <a:picLocks noGrp="1" noChangeAspect="1" noChangeArrowheads="1"/>
          </p:cNvPicPr>
          <p:nvPr>
            <p:ph sz="quarter" idx="4"/>
          </p:nvPr>
        </p:nvPicPr>
        <p:blipFill>
          <a:blip r:embed="rId7" cstate="print"/>
          <a:srcRect/>
          <a:stretch>
            <a:fillRect/>
          </a:stretch>
        </p:blipFill>
        <p:spPr bwMode="auto">
          <a:xfrm>
            <a:off x="5257800" y="3962809"/>
            <a:ext cx="1335088" cy="2666591"/>
          </a:xfrm>
          <a:noFill/>
          <a:ln>
            <a:solidFill>
              <a:schemeClr val="tx1"/>
            </a:solidFill>
            <a:miter lim="800000"/>
            <a:headEnd/>
            <a:tailEnd/>
          </a:ln>
        </p:spPr>
      </p:pic>
      <p:pic>
        <p:nvPicPr>
          <p:cNvPr id="33800" name="Picture 8" descr="A yellow device with a long yellow antenna "/>
          <p:cNvPicPr>
            <a:picLocks noChangeAspect="1" noChangeArrowheads="1"/>
          </p:cNvPicPr>
          <p:nvPr/>
        </p:nvPicPr>
        <p:blipFill>
          <a:blip r:embed="rId8" cstate="print"/>
          <a:srcRect l="27164" r="30437"/>
          <a:stretch>
            <a:fillRect/>
          </a:stretch>
        </p:blipFill>
        <p:spPr bwMode="auto">
          <a:xfrm>
            <a:off x="7443788" y="3886200"/>
            <a:ext cx="1195387" cy="2819400"/>
          </a:xfrm>
          <a:prstGeom prst="rect">
            <a:avLst/>
          </a:prstGeom>
          <a:noFill/>
          <a:ln w="9525">
            <a:solidFill>
              <a:schemeClr val="tx1"/>
            </a:solidFill>
            <a:miter lim="800000"/>
            <a:headEnd/>
            <a:tailEnd/>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312329" name="Text Box 9"/>
          <p:cNvSpPr txBox="1">
            <a:spLocks noChangeArrowheads="1"/>
          </p:cNvSpPr>
          <p:nvPr/>
        </p:nvSpPr>
        <p:spPr bwMode="auto">
          <a:xfrm>
            <a:off x="990600" y="1828800"/>
            <a:ext cx="4648200" cy="1384300"/>
          </a:xfrm>
          <a:prstGeom prst="rect">
            <a:avLst/>
          </a:prstGeom>
          <a:solidFill>
            <a:srgbClr val="00CC99"/>
          </a:solidFill>
          <a:ln w="9525">
            <a:solidFill>
              <a:srgbClr val="000000"/>
            </a:solidFill>
            <a:miter lim="800000"/>
            <a:headEnd/>
            <a:tailEnd/>
          </a:ln>
          <a:effectLst/>
        </p:spPr>
        <p:txBody>
          <a:bodyPr>
            <a:spAutoFit/>
          </a:bodyPr>
          <a:lstStyle/>
          <a:p>
            <a:pPr algn="ctr" eaLnBrk="0" hangingPunct="0">
              <a:spcBef>
                <a:spcPct val="50000"/>
              </a:spcBef>
              <a:defRPr/>
            </a:pPr>
            <a:r>
              <a:rPr lang="en-US" sz="2400" dirty="0">
                <a:effectLst>
                  <a:outerShdw blurRad="38100" dist="38100" dir="2700000" algn="tl">
                    <a:srgbClr val="000000"/>
                  </a:outerShdw>
                </a:effectLst>
              </a:rPr>
              <a:t>- Not Prohibited –</a:t>
            </a:r>
          </a:p>
          <a:p>
            <a:pPr algn="ctr" eaLnBrk="0" hangingPunct="0">
              <a:spcBef>
                <a:spcPct val="50000"/>
              </a:spcBef>
              <a:defRPr/>
            </a:pPr>
            <a:r>
              <a:rPr lang="en-US" sz="2400" dirty="0">
                <a:effectLst>
                  <a:outerShdw blurRad="38100" dist="38100" dir="2700000" algn="tl">
                    <a:srgbClr val="000000"/>
                  </a:outerShdw>
                </a:effectLst>
              </a:rPr>
              <a:t>No restriction on hand carried electronic equipment .</a:t>
            </a:r>
          </a:p>
        </p:txBody>
      </p:sp>
      <p:sp>
        <p:nvSpPr>
          <p:cNvPr id="34818" name="Rectangle 2"/>
          <p:cNvSpPr>
            <a:spLocks noGrp="1" noChangeArrowheads="1"/>
          </p:cNvSpPr>
          <p:nvPr>
            <p:ph type="title" sz="quarter"/>
          </p:nvPr>
        </p:nvSpPr>
        <p:spPr bwMode="auto">
          <a:xfrm>
            <a:off x="457200" y="1066800"/>
            <a:ext cx="5257800" cy="639763"/>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rmAutofit/>
          </a:bodyPr>
          <a:lstStyle/>
          <a:p>
            <a:pPr eaLnBrk="1" hangingPunct="1"/>
            <a:r>
              <a:rPr lang="en-US" sz="2800" b="0" dirty="0">
                <a:effectLst/>
              </a:rPr>
              <a:t>Electronic Equipment</a:t>
            </a:r>
          </a:p>
        </p:txBody>
      </p:sp>
      <p:pic>
        <p:nvPicPr>
          <p:cNvPr id="34820" name="Picture 4" descr="Equipment laid out on the ground. Each piece is labeled: Heritage Digital Toolkit; Laser Ranger Finder; Ruggedized Case; 5.0 gigabyte storage; Trimble GPS; Smartpad infrared reader; cell phone cradle; Ipaq 3975; Digital Camera."/>
          <p:cNvPicPr>
            <a:picLocks noGrp="1" noChangeAspect="1" noChangeArrowheads="1"/>
          </p:cNvPicPr>
          <p:nvPr>
            <p:ph sz="quarter" idx="2"/>
          </p:nvPr>
        </p:nvPicPr>
        <p:blipFill>
          <a:blip r:embed="rId3" cstate="print"/>
          <a:srcRect/>
          <a:stretch>
            <a:fillRect/>
          </a:stretch>
        </p:blipFill>
        <p:spPr bwMode="auto">
          <a:xfrm>
            <a:off x="6045200" y="1066800"/>
            <a:ext cx="2803525" cy="2057400"/>
          </a:xfrm>
          <a:noFill/>
          <a:ln>
            <a:miter lim="800000"/>
            <a:headEnd/>
            <a:tailEnd/>
          </a:ln>
        </p:spPr>
      </p:pic>
      <p:pic>
        <p:nvPicPr>
          <p:cNvPr id="34823" name="Picture 7" descr="A handheld device with a compass on the screen display "/>
          <p:cNvPicPr>
            <a:picLocks noChangeAspect="1" noChangeArrowheads="1"/>
          </p:cNvPicPr>
          <p:nvPr/>
        </p:nvPicPr>
        <p:blipFill>
          <a:blip r:embed="rId4" cstate="print"/>
          <a:srcRect/>
          <a:stretch>
            <a:fillRect/>
          </a:stretch>
        </p:blipFill>
        <p:spPr bwMode="auto">
          <a:xfrm>
            <a:off x="990600" y="3886200"/>
            <a:ext cx="1509713" cy="2705100"/>
          </a:xfrm>
          <a:prstGeom prst="rect">
            <a:avLst/>
          </a:prstGeom>
          <a:noFill/>
          <a:ln w="9525">
            <a:solidFill>
              <a:srgbClr val="000000"/>
            </a:solidFill>
            <a:miter lim="800000"/>
            <a:headEnd/>
            <a:tailEnd/>
          </a:ln>
        </p:spPr>
      </p:pic>
      <p:pic>
        <p:nvPicPr>
          <p:cNvPr id="34821" name="Picture 5" descr="A phone with an antenna "/>
          <p:cNvPicPr>
            <a:picLocks noGrp="1" noChangeAspect="1" noChangeArrowheads="1"/>
          </p:cNvPicPr>
          <p:nvPr>
            <p:ph sz="quarter" idx="3"/>
          </p:nvPr>
        </p:nvPicPr>
        <p:blipFill>
          <a:blip r:embed="rId5" cstate="print"/>
          <a:srcRect/>
          <a:stretch>
            <a:fillRect/>
          </a:stretch>
        </p:blipFill>
        <p:spPr bwMode="auto">
          <a:xfrm>
            <a:off x="2743200" y="3657600"/>
            <a:ext cx="1003300" cy="2736850"/>
          </a:xfrm>
          <a:noFill/>
          <a:ln>
            <a:solidFill>
              <a:srgbClr val="000000"/>
            </a:solidFill>
            <a:miter lim="800000"/>
            <a:headEnd/>
            <a:tailEnd/>
          </a:ln>
        </p:spPr>
      </p:pic>
      <p:pic>
        <p:nvPicPr>
          <p:cNvPr id="34819" name="Picture 3" descr="A handheld device "/>
          <p:cNvPicPr>
            <a:picLocks noGrp="1" noChangeAspect="1" noChangeArrowheads="1"/>
          </p:cNvPicPr>
          <p:nvPr>
            <p:ph sz="quarter" idx="1"/>
          </p:nvPr>
        </p:nvPicPr>
        <p:blipFill>
          <a:blip r:embed="rId6" cstate="print"/>
          <a:stretch>
            <a:fillRect/>
          </a:stretch>
        </p:blipFill>
        <p:spPr bwMode="auto">
          <a:xfrm>
            <a:off x="4114800" y="4114800"/>
            <a:ext cx="1162050" cy="1857375"/>
          </a:xfrm>
          <a:noFill/>
          <a:ln>
            <a:solidFill>
              <a:srgbClr val="000000"/>
            </a:solidFill>
            <a:miter lim="800000"/>
            <a:headEnd/>
            <a:tailEnd/>
          </a:ln>
        </p:spPr>
      </p:pic>
      <p:pic>
        <p:nvPicPr>
          <p:cNvPr id="34822" name="Picture 6" descr="A brochure for &quot;Sport two-way radios&quot;"/>
          <p:cNvPicPr>
            <a:picLocks noGrp="1" noChangeAspect="1" noChangeArrowheads="1"/>
          </p:cNvPicPr>
          <p:nvPr>
            <p:ph sz="quarter" idx="4"/>
          </p:nvPr>
        </p:nvPicPr>
        <p:blipFill>
          <a:blip r:embed="rId7" cstate="print"/>
          <a:srcRect/>
          <a:stretch>
            <a:fillRect/>
          </a:stretch>
        </p:blipFill>
        <p:spPr bwMode="auto">
          <a:xfrm>
            <a:off x="5562600" y="3352800"/>
            <a:ext cx="1095375" cy="2189163"/>
          </a:xfrm>
          <a:noFill/>
          <a:ln>
            <a:solidFill>
              <a:srgbClr val="000000"/>
            </a:solidFill>
            <a:miter lim="800000"/>
            <a:headEnd/>
            <a:tailEnd/>
          </a:ln>
        </p:spPr>
      </p:pic>
      <p:pic>
        <p:nvPicPr>
          <p:cNvPr id="34824" name="Picture 8" descr="A yellow device with a long yellow antenna "/>
          <p:cNvPicPr>
            <a:picLocks noChangeAspect="1" noChangeArrowheads="1"/>
          </p:cNvPicPr>
          <p:nvPr/>
        </p:nvPicPr>
        <p:blipFill>
          <a:blip r:embed="rId8" cstate="print"/>
          <a:srcRect l="27164" r="30437"/>
          <a:stretch>
            <a:fillRect/>
          </a:stretch>
        </p:blipFill>
        <p:spPr bwMode="auto">
          <a:xfrm>
            <a:off x="8001000" y="3276600"/>
            <a:ext cx="969963" cy="2286000"/>
          </a:xfrm>
          <a:prstGeom prst="rect">
            <a:avLst/>
          </a:prstGeom>
          <a:noFill/>
          <a:ln w="9525">
            <a:solidFill>
              <a:srgbClr val="000000"/>
            </a:solidFill>
            <a:miter lim="800000"/>
            <a:headEnd/>
            <a:tailEnd/>
          </a:ln>
        </p:spPr>
      </p:pic>
      <p:pic>
        <p:nvPicPr>
          <p:cNvPr id="34826" name="Picture 4" descr="A solar panel ">
            <a:hlinkClick r:id="rId9"/>
          </p:cNvPr>
          <p:cNvPicPr>
            <a:picLocks noChangeAspect="1" noChangeArrowheads="1"/>
          </p:cNvPicPr>
          <p:nvPr/>
        </p:nvPicPr>
        <p:blipFill>
          <a:blip r:embed="rId10" cstate="print"/>
          <a:srcRect/>
          <a:stretch>
            <a:fillRect/>
          </a:stretch>
        </p:blipFill>
        <p:spPr bwMode="auto">
          <a:xfrm>
            <a:off x="6781800" y="5029200"/>
            <a:ext cx="1371600" cy="1573213"/>
          </a:xfrm>
          <a:prstGeom prst="rect">
            <a:avLst/>
          </a:prstGeom>
          <a:noFill/>
          <a:ln w="9525">
            <a:solidFill>
              <a:srgbClr val="000000"/>
            </a:solidFill>
            <a:miter lim="800000"/>
            <a:headEnd/>
            <a:tailEnd/>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35842" name="Rectangle 2"/>
          <p:cNvSpPr>
            <a:spLocks noGrp="1" noChangeArrowheads="1"/>
          </p:cNvSpPr>
          <p:nvPr>
            <p:ph type="title"/>
          </p:nvPr>
        </p:nvSpPr>
        <p:spPr bwMode="auto">
          <a:xfrm>
            <a:off x="304800" y="1066800"/>
            <a:ext cx="4572000" cy="11430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cs typeface="Times New Roman" pitchFamily="18" charset="0"/>
              </a:rPr>
              <a:t>Motorized Equipment </a:t>
            </a:r>
            <a:br>
              <a:rPr lang="en-US" sz="2800" b="0" dirty="0">
                <a:effectLst/>
                <a:cs typeface="Times New Roman" pitchFamily="18" charset="0"/>
              </a:rPr>
            </a:br>
            <a:r>
              <a:rPr lang="en-US" sz="2800" b="0" dirty="0">
                <a:effectLst/>
                <a:cs typeface="Times New Roman" pitchFamily="18" charset="0"/>
              </a:rPr>
              <a:t>- Machines</a:t>
            </a:r>
            <a:r>
              <a:rPr lang="en-US" dirty="0">
                <a:effectLst/>
              </a:rPr>
              <a:t> </a:t>
            </a:r>
          </a:p>
        </p:txBody>
      </p:sp>
      <p:pic>
        <p:nvPicPr>
          <p:cNvPr id="35848" name="Picture 8" descr="A chainsaw"/>
          <p:cNvPicPr>
            <a:picLocks noChangeAspect="1" noChangeArrowheads="1"/>
          </p:cNvPicPr>
          <p:nvPr/>
        </p:nvPicPr>
        <p:blipFill>
          <a:blip r:embed="rId3" cstate="print"/>
          <a:srcRect/>
          <a:stretch>
            <a:fillRect/>
          </a:stretch>
        </p:blipFill>
        <p:spPr bwMode="auto">
          <a:xfrm>
            <a:off x="1143000" y="2362200"/>
            <a:ext cx="2971800" cy="1471613"/>
          </a:xfrm>
          <a:prstGeom prst="rect">
            <a:avLst/>
          </a:prstGeom>
          <a:noFill/>
          <a:ln w="9525">
            <a:solidFill>
              <a:srgbClr val="000000"/>
            </a:solidFill>
            <a:miter lim="800000"/>
            <a:headEnd/>
            <a:tailEnd/>
          </a:ln>
        </p:spPr>
      </p:pic>
      <p:sp>
        <p:nvSpPr>
          <p:cNvPr id="35850" name="Text Box 10"/>
          <p:cNvSpPr txBox="1">
            <a:spLocks noChangeArrowheads="1"/>
          </p:cNvSpPr>
          <p:nvPr/>
        </p:nvSpPr>
        <p:spPr bwMode="auto">
          <a:xfrm>
            <a:off x="1219200" y="4038600"/>
            <a:ext cx="2667000" cy="519113"/>
          </a:xfrm>
          <a:prstGeom prst="rect">
            <a:avLst/>
          </a:prstGeom>
          <a:noFill/>
          <a:ln w="9525">
            <a:noFill/>
            <a:miter lim="800000"/>
            <a:headEnd/>
            <a:tailEnd/>
          </a:ln>
        </p:spPr>
        <p:txBody>
          <a:bodyPr>
            <a:spAutoFit/>
          </a:bodyPr>
          <a:lstStyle/>
          <a:p>
            <a:pPr>
              <a:spcBef>
                <a:spcPct val="50000"/>
              </a:spcBef>
            </a:pPr>
            <a:r>
              <a:rPr lang="en-US" sz="2800" b="1">
                <a:solidFill>
                  <a:srgbClr val="A50021"/>
                </a:solidFill>
              </a:rPr>
              <a:t>Not Allowed</a:t>
            </a:r>
          </a:p>
        </p:txBody>
      </p:sp>
      <p:pic>
        <p:nvPicPr>
          <p:cNvPr id="35846" name="Picture 6" descr="An air pump with cables connected "/>
          <p:cNvPicPr>
            <a:picLocks noChangeAspect="1" noChangeArrowheads="1"/>
          </p:cNvPicPr>
          <p:nvPr/>
        </p:nvPicPr>
        <p:blipFill>
          <a:blip r:embed="rId4" cstate="print"/>
          <a:srcRect/>
          <a:stretch>
            <a:fillRect/>
          </a:stretch>
        </p:blipFill>
        <p:spPr bwMode="auto">
          <a:xfrm>
            <a:off x="990600" y="5029200"/>
            <a:ext cx="2057400" cy="1322388"/>
          </a:xfrm>
          <a:prstGeom prst="rect">
            <a:avLst/>
          </a:prstGeom>
          <a:noFill/>
          <a:ln w="9525">
            <a:solidFill>
              <a:srgbClr val="000000"/>
            </a:solidFill>
            <a:miter lim="800000"/>
            <a:headEnd/>
            <a:tailEnd/>
          </a:ln>
        </p:spPr>
      </p:pic>
      <p:pic>
        <p:nvPicPr>
          <p:cNvPr id="35847" name="Picture 7" descr="A machine"/>
          <p:cNvPicPr>
            <a:picLocks noChangeAspect="1" noChangeArrowheads="1"/>
          </p:cNvPicPr>
          <p:nvPr/>
        </p:nvPicPr>
        <p:blipFill>
          <a:blip r:embed="rId5" cstate="print"/>
          <a:srcRect/>
          <a:stretch>
            <a:fillRect/>
          </a:stretch>
        </p:blipFill>
        <p:spPr bwMode="auto">
          <a:xfrm>
            <a:off x="3276600" y="4876800"/>
            <a:ext cx="2133600" cy="1690688"/>
          </a:xfrm>
          <a:prstGeom prst="rect">
            <a:avLst/>
          </a:prstGeom>
          <a:noFill/>
          <a:ln w="9525">
            <a:noFill/>
            <a:miter lim="800000"/>
            <a:headEnd/>
            <a:tailEnd/>
          </a:ln>
        </p:spPr>
      </p:pic>
      <p:sp>
        <p:nvSpPr>
          <p:cNvPr id="35844" name="Freeform 4" descr="A line separating object on the page labeled &quot;Not Allowed&quot; and &quot;Allowed&quot;"/>
          <p:cNvSpPr>
            <a:spLocks/>
          </p:cNvSpPr>
          <p:nvPr/>
        </p:nvSpPr>
        <p:spPr bwMode="auto">
          <a:xfrm>
            <a:off x="4343400" y="2438400"/>
            <a:ext cx="1981200" cy="4038600"/>
          </a:xfrm>
          <a:custGeom>
            <a:avLst/>
            <a:gdLst>
              <a:gd name="T0" fmla="*/ 2147483647 w 1488"/>
              <a:gd name="T1" fmla="*/ 0 h 3024"/>
              <a:gd name="T2" fmla="*/ 2147483647 w 1488"/>
              <a:gd name="T3" fmla="*/ 2147483647 h 3024"/>
              <a:gd name="T4" fmla="*/ 2147483647 w 1488"/>
              <a:gd name="T5" fmla="*/ 2147483647 h 3024"/>
              <a:gd name="T6" fmla="*/ 0 w 1488"/>
              <a:gd name="T7" fmla="*/ 0 h 3024"/>
              <a:gd name="T8" fmla="*/ 2147483647 w 1488"/>
              <a:gd name="T9" fmla="*/ 0 h 3024"/>
              <a:gd name="T10" fmla="*/ 0 60000 65536"/>
              <a:gd name="T11" fmla="*/ 0 60000 65536"/>
              <a:gd name="T12" fmla="*/ 0 60000 65536"/>
              <a:gd name="T13" fmla="*/ 0 60000 65536"/>
              <a:gd name="T14" fmla="*/ 0 60000 65536"/>
              <a:gd name="T15" fmla="*/ 0 w 1488"/>
              <a:gd name="T16" fmla="*/ 0 h 3024"/>
              <a:gd name="T17" fmla="*/ 1488 w 1488"/>
              <a:gd name="T18" fmla="*/ 3024 h 3024"/>
            </a:gdLst>
            <a:ahLst/>
            <a:cxnLst>
              <a:cxn ang="T10">
                <a:pos x="T0" y="T1"/>
              </a:cxn>
              <a:cxn ang="T11">
                <a:pos x="T2" y="T3"/>
              </a:cxn>
              <a:cxn ang="T12">
                <a:pos x="T4" y="T5"/>
              </a:cxn>
              <a:cxn ang="T13">
                <a:pos x="T6" y="T7"/>
              </a:cxn>
              <a:cxn ang="T14">
                <a:pos x="T8" y="T9"/>
              </a:cxn>
            </a:cxnLst>
            <a:rect l="T15" t="T16" r="T17" b="T18"/>
            <a:pathLst>
              <a:path w="1488" h="3024">
                <a:moveTo>
                  <a:pt x="96" y="0"/>
                </a:moveTo>
                <a:lnTo>
                  <a:pt x="1488" y="3024"/>
                </a:lnTo>
                <a:lnTo>
                  <a:pt x="1392" y="3024"/>
                </a:lnTo>
                <a:lnTo>
                  <a:pt x="0" y="0"/>
                </a:lnTo>
                <a:lnTo>
                  <a:pt x="96" y="0"/>
                </a:lnTo>
                <a:close/>
              </a:path>
            </a:pathLst>
          </a:custGeom>
          <a:solidFill>
            <a:srgbClr val="CC3300"/>
          </a:solidFill>
          <a:ln w="9525">
            <a:solidFill>
              <a:schemeClr val="tx1"/>
            </a:solidFill>
            <a:round/>
            <a:headEnd/>
            <a:tailEnd/>
          </a:ln>
        </p:spPr>
        <p:txBody>
          <a:bodyPr/>
          <a:lstStyle/>
          <a:p>
            <a:endParaRPr lang="en-US"/>
          </a:p>
        </p:txBody>
      </p:sp>
      <p:sp>
        <p:nvSpPr>
          <p:cNvPr id="35851" name="Text Box 11"/>
          <p:cNvSpPr txBox="1">
            <a:spLocks noChangeArrowheads="1"/>
          </p:cNvSpPr>
          <p:nvPr/>
        </p:nvSpPr>
        <p:spPr bwMode="auto">
          <a:xfrm>
            <a:off x="6096000" y="914400"/>
            <a:ext cx="1905000" cy="519113"/>
          </a:xfrm>
          <a:prstGeom prst="rect">
            <a:avLst/>
          </a:prstGeom>
          <a:noFill/>
          <a:ln w="9525">
            <a:noFill/>
            <a:miter lim="800000"/>
            <a:headEnd/>
            <a:tailEnd/>
          </a:ln>
        </p:spPr>
        <p:txBody>
          <a:bodyPr>
            <a:spAutoFit/>
          </a:bodyPr>
          <a:lstStyle/>
          <a:p>
            <a:pPr>
              <a:spcBef>
                <a:spcPct val="50000"/>
              </a:spcBef>
            </a:pPr>
            <a:r>
              <a:rPr lang="en-US" sz="2800" b="1">
                <a:solidFill>
                  <a:srgbClr val="009900"/>
                </a:solidFill>
              </a:rPr>
              <a:t>Allowed</a:t>
            </a:r>
          </a:p>
        </p:txBody>
      </p:sp>
      <p:pic>
        <p:nvPicPr>
          <p:cNvPr id="35845" name="Picture 5" descr="A flashlight"/>
          <p:cNvPicPr>
            <a:picLocks noChangeAspect="1" noChangeArrowheads="1"/>
          </p:cNvPicPr>
          <p:nvPr/>
        </p:nvPicPr>
        <p:blipFill>
          <a:blip r:embed="rId6" cstate="print"/>
          <a:srcRect/>
          <a:stretch>
            <a:fillRect/>
          </a:stretch>
        </p:blipFill>
        <p:spPr bwMode="auto">
          <a:xfrm>
            <a:off x="5029200" y="1447800"/>
            <a:ext cx="1143000" cy="1143000"/>
          </a:xfrm>
          <a:prstGeom prst="rect">
            <a:avLst/>
          </a:prstGeom>
          <a:noFill/>
          <a:ln w="6350">
            <a:solidFill>
              <a:srgbClr val="000000"/>
            </a:solidFill>
            <a:miter lim="800000"/>
            <a:headEnd/>
            <a:tailEnd/>
          </a:ln>
        </p:spPr>
      </p:pic>
      <p:pic>
        <p:nvPicPr>
          <p:cNvPr id="35855" name="Picture 15" descr="A laptop">
            <a:hlinkClick r:id="rId7"/>
          </p:cNvPr>
          <p:cNvPicPr>
            <a:picLocks noGrp="1" noChangeAspect="1" noChangeArrowheads="1"/>
          </p:cNvPicPr>
          <p:nvPr>
            <p:ph sz="half" idx="2"/>
          </p:nvPr>
        </p:nvPicPr>
        <p:blipFill>
          <a:blip r:embed="rId8" cstate="print"/>
          <a:srcRect t="18497"/>
          <a:stretch>
            <a:fillRect/>
          </a:stretch>
        </p:blipFill>
        <p:spPr bwMode="auto">
          <a:xfrm>
            <a:off x="7561263" y="1371600"/>
            <a:ext cx="1401762" cy="1143000"/>
          </a:xfrm>
          <a:noFill/>
          <a:ln>
            <a:solidFill>
              <a:srgbClr val="000000"/>
            </a:solidFill>
            <a:miter lim="800000"/>
            <a:headEnd/>
            <a:tailEnd/>
          </a:ln>
        </p:spPr>
      </p:pic>
      <p:pic>
        <p:nvPicPr>
          <p:cNvPr id="35854" name="Picture 14" descr="A digital camera"/>
          <p:cNvPicPr>
            <a:picLocks noChangeAspect="1" noChangeArrowheads="1"/>
          </p:cNvPicPr>
          <p:nvPr/>
        </p:nvPicPr>
        <p:blipFill>
          <a:blip r:embed="rId9" cstate="print"/>
          <a:srcRect t="18701" b="9351"/>
          <a:stretch>
            <a:fillRect/>
          </a:stretch>
        </p:blipFill>
        <p:spPr bwMode="auto">
          <a:xfrm>
            <a:off x="5029200" y="2743200"/>
            <a:ext cx="1193800" cy="815975"/>
          </a:xfrm>
          <a:prstGeom prst="rect">
            <a:avLst/>
          </a:prstGeom>
          <a:noFill/>
          <a:ln w="9525">
            <a:solidFill>
              <a:srgbClr val="000000"/>
            </a:solidFill>
            <a:miter lim="800000"/>
            <a:headEnd/>
            <a:tailEnd/>
          </a:ln>
        </p:spPr>
      </p:pic>
      <p:pic>
        <p:nvPicPr>
          <p:cNvPr id="35856" name="Picture 5" descr="A light with a small solar panel attached to the top"/>
          <p:cNvPicPr>
            <a:picLocks noChangeAspect="1" noChangeArrowheads="1"/>
          </p:cNvPicPr>
          <p:nvPr/>
        </p:nvPicPr>
        <p:blipFill>
          <a:blip r:embed="rId10" cstate="print"/>
          <a:srcRect l="6165" r="79535"/>
          <a:stretch>
            <a:fillRect/>
          </a:stretch>
        </p:blipFill>
        <p:spPr bwMode="auto">
          <a:xfrm>
            <a:off x="6324600" y="1828800"/>
            <a:ext cx="1154113" cy="2060575"/>
          </a:xfrm>
          <a:prstGeom prst="rect">
            <a:avLst/>
          </a:prstGeom>
          <a:noFill/>
          <a:ln w="9525">
            <a:solidFill>
              <a:srgbClr val="000000"/>
            </a:solidFill>
            <a:miter lim="800000"/>
            <a:headEnd/>
            <a:tailEnd/>
          </a:ln>
        </p:spPr>
      </p:pic>
      <p:pic>
        <p:nvPicPr>
          <p:cNvPr id="35843" name="Picture 3" descr="A small camera">
            <a:hlinkClick r:id="rId11"/>
          </p:cNvPr>
          <p:cNvPicPr>
            <a:picLocks noGrp="1" noChangeAspect="1" noChangeArrowheads="1"/>
          </p:cNvPicPr>
          <p:nvPr>
            <p:ph sz="half" idx="1"/>
          </p:nvPr>
        </p:nvPicPr>
        <p:blipFill>
          <a:blip r:embed="rId12" cstate="print"/>
          <a:srcRect/>
          <a:stretch>
            <a:fillRect/>
          </a:stretch>
        </p:blipFill>
        <p:spPr bwMode="auto">
          <a:xfrm>
            <a:off x="7620000" y="2743200"/>
            <a:ext cx="1323975" cy="1323975"/>
          </a:xfrm>
          <a:noFill/>
          <a:ln>
            <a:solidFill>
              <a:srgbClr val="000000"/>
            </a:solidFill>
            <a:miter lim="800000"/>
            <a:headEnd/>
            <a:tailEnd/>
          </a:ln>
        </p:spPr>
      </p:pic>
      <p:pic>
        <p:nvPicPr>
          <p:cNvPr id="35853" name="Picture 13" descr="A camp stove "/>
          <p:cNvPicPr>
            <a:picLocks noChangeAspect="1" noChangeArrowheads="1"/>
          </p:cNvPicPr>
          <p:nvPr/>
        </p:nvPicPr>
        <p:blipFill>
          <a:blip r:embed="rId13" cstate="print"/>
          <a:srcRect/>
          <a:stretch>
            <a:fillRect/>
          </a:stretch>
        </p:blipFill>
        <p:spPr bwMode="auto">
          <a:xfrm>
            <a:off x="5943600" y="4038600"/>
            <a:ext cx="1422400" cy="1422400"/>
          </a:xfrm>
          <a:prstGeom prst="rect">
            <a:avLst/>
          </a:prstGeom>
          <a:noFill/>
          <a:ln w="9525">
            <a:solidFill>
              <a:srgbClr val="000000"/>
            </a:solidFill>
            <a:miter lim="800000"/>
            <a:headEnd/>
            <a:tailEnd/>
          </a:ln>
        </p:spPr>
      </p:pic>
      <p:pic>
        <p:nvPicPr>
          <p:cNvPr id="35852" name="Picture 12" descr="A watch "/>
          <p:cNvPicPr>
            <a:picLocks noChangeAspect="1" noChangeArrowheads="1"/>
          </p:cNvPicPr>
          <p:nvPr/>
        </p:nvPicPr>
        <p:blipFill>
          <a:blip r:embed="rId14" cstate="print"/>
          <a:srcRect/>
          <a:stretch>
            <a:fillRect/>
          </a:stretch>
        </p:blipFill>
        <p:spPr bwMode="auto">
          <a:xfrm>
            <a:off x="6629400" y="5562600"/>
            <a:ext cx="1143000" cy="1143000"/>
          </a:xfrm>
          <a:prstGeom prst="rect">
            <a:avLst/>
          </a:prstGeom>
          <a:noFill/>
          <a:ln w="9525">
            <a:solidFill>
              <a:srgbClr val="000000"/>
            </a:solidFill>
            <a:miter lim="800000"/>
            <a:headEnd/>
            <a:tailEnd/>
          </a:ln>
        </p:spPr>
      </p:pic>
      <p:pic>
        <p:nvPicPr>
          <p:cNvPr id="35849" name="Picture 9" descr="gieger counter"/>
          <p:cNvPicPr>
            <a:picLocks noChangeAspect="1" noChangeArrowheads="1"/>
          </p:cNvPicPr>
          <p:nvPr/>
        </p:nvPicPr>
        <p:blipFill>
          <a:blip r:embed="rId15" cstate="print"/>
          <a:srcRect/>
          <a:stretch>
            <a:fillRect/>
          </a:stretch>
        </p:blipFill>
        <p:spPr bwMode="auto">
          <a:xfrm>
            <a:off x="7745413" y="4572000"/>
            <a:ext cx="1252537" cy="1600200"/>
          </a:xfrm>
          <a:prstGeom prst="rect">
            <a:avLst/>
          </a:prstGeom>
          <a:noFill/>
          <a:ln w="9525">
            <a:solidFill>
              <a:srgbClr val="000000"/>
            </a:solidFill>
            <a:miter lim="800000"/>
            <a:headEnd/>
            <a:tailEnd/>
          </a:ln>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36866" name="Rectangle 2"/>
          <p:cNvSpPr>
            <a:spLocks noGrp="1" noChangeArrowheads="1"/>
          </p:cNvSpPr>
          <p:nvPr>
            <p:ph type="title"/>
          </p:nvPr>
        </p:nvSpPr>
        <p:spPr bwMode="auto">
          <a:xfrm>
            <a:off x="838200" y="914400"/>
            <a:ext cx="7315200" cy="7620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rPr>
              <a:t>Motorized Equipment - Power Tools</a:t>
            </a:r>
          </a:p>
        </p:txBody>
      </p:sp>
      <p:pic>
        <p:nvPicPr>
          <p:cNvPr id="36868" name="Picture 4" descr="A chainsaw "/>
          <p:cNvPicPr>
            <a:picLocks noGrp="1" noChangeAspect="1" noChangeArrowheads="1"/>
          </p:cNvPicPr>
          <p:nvPr>
            <p:ph sz="half" idx="2"/>
          </p:nvPr>
        </p:nvPicPr>
        <p:blipFill>
          <a:blip r:embed="rId3" cstate="print"/>
          <a:srcRect/>
          <a:stretch>
            <a:fillRect/>
          </a:stretch>
        </p:blipFill>
        <p:spPr bwMode="auto">
          <a:xfrm>
            <a:off x="685800" y="2743200"/>
            <a:ext cx="3810000" cy="1882775"/>
          </a:xfrm>
          <a:noFill/>
          <a:ln>
            <a:solidFill>
              <a:srgbClr val="000000"/>
            </a:solidFill>
            <a:miter lim="800000"/>
            <a:headEnd/>
            <a:tailEnd/>
          </a:ln>
        </p:spPr>
      </p:pic>
      <p:sp>
        <p:nvSpPr>
          <p:cNvPr id="36871" name="Text Box 7"/>
          <p:cNvSpPr txBox="1">
            <a:spLocks noChangeArrowheads="1"/>
          </p:cNvSpPr>
          <p:nvPr/>
        </p:nvSpPr>
        <p:spPr bwMode="auto">
          <a:xfrm>
            <a:off x="533400" y="5029200"/>
            <a:ext cx="4267200" cy="457200"/>
          </a:xfrm>
          <a:prstGeom prst="rect">
            <a:avLst/>
          </a:prstGeom>
          <a:noFill/>
          <a:ln w="9525">
            <a:noFill/>
            <a:miter lim="800000"/>
            <a:headEnd/>
            <a:tailEnd/>
          </a:ln>
        </p:spPr>
        <p:txBody>
          <a:bodyPr>
            <a:spAutoFit/>
          </a:bodyPr>
          <a:lstStyle/>
          <a:p>
            <a:pPr>
              <a:spcBef>
                <a:spcPct val="50000"/>
              </a:spcBef>
            </a:pPr>
            <a:r>
              <a:rPr lang="en-US" sz="2400" dirty="0"/>
              <a:t>Power tools – gasoline engine</a:t>
            </a:r>
          </a:p>
        </p:txBody>
      </p:sp>
      <p:pic>
        <p:nvPicPr>
          <p:cNvPr id="36867" name="Picture 3" descr="Drills and saws "/>
          <p:cNvPicPr>
            <a:picLocks noGrp="1" noChangeAspect="1" noChangeArrowheads="1"/>
          </p:cNvPicPr>
          <p:nvPr>
            <p:ph sz="half" idx="1"/>
          </p:nvPr>
        </p:nvPicPr>
        <p:blipFill>
          <a:blip r:embed="rId4" cstate="print"/>
          <a:stretch>
            <a:fillRect/>
          </a:stretch>
        </p:blipFill>
        <p:spPr bwMode="auto">
          <a:xfrm>
            <a:off x="5257800" y="1524000"/>
            <a:ext cx="3212972" cy="4572000"/>
          </a:xfrm>
          <a:noFill/>
          <a:ln>
            <a:solidFill>
              <a:srgbClr val="000000"/>
            </a:solidFill>
            <a:miter lim="800000"/>
            <a:headEnd/>
            <a:tailEnd/>
          </a:ln>
        </p:spPr>
      </p:pic>
      <p:sp>
        <p:nvSpPr>
          <p:cNvPr id="315397" name="Text Box 5"/>
          <p:cNvSpPr txBox="1">
            <a:spLocks noChangeArrowheads="1"/>
          </p:cNvSpPr>
          <p:nvPr/>
        </p:nvSpPr>
        <p:spPr bwMode="auto">
          <a:xfrm rot="-1236818">
            <a:off x="3124200" y="2590800"/>
            <a:ext cx="3733800" cy="1381125"/>
          </a:xfrm>
          <a:prstGeom prst="rect">
            <a:avLst/>
          </a:prstGeom>
          <a:solidFill>
            <a:srgbClr val="FF3300"/>
          </a:solidFill>
          <a:ln w="9525">
            <a:solidFill>
              <a:srgbClr val="000000"/>
            </a:solidFill>
            <a:miter lim="800000"/>
            <a:headEnd/>
            <a:tailEnd/>
          </a:ln>
        </p:spPr>
        <p:txBody>
          <a:bodyPr>
            <a:spAutoFit/>
          </a:bodyPr>
          <a:lstStyle/>
          <a:p>
            <a:pPr eaLnBrk="0" hangingPunct="0">
              <a:spcBef>
                <a:spcPct val="50000"/>
              </a:spcBef>
            </a:pPr>
            <a:r>
              <a:rPr lang="en-US" sz="4800" dirty="0">
                <a:solidFill>
                  <a:srgbClr val="000000"/>
                </a:solidFill>
                <a:latin typeface="Verdana" pitchFamily="34" charset="0"/>
              </a:rPr>
              <a:t>Prohibited</a:t>
            </a:r>
          </a:p>
          <a:p>
            <a:pPr eaLnBrk="0" hangingPunct="0">
              <a:spcBef>
                <a:spcPct val="50000"/>
              </a:spcBef>
            </a:pPr>
            <a:r>
              <a:rPr lang="en-US" sz="2400" dirty="0">
                <a:solidFill>
                  <a:srgbClr val="000000"/>
                </a:solidFill>
                <a:latin typeface="Verdana" pitchFamily="34" charset="0"/>
              </a:rPr>
              <a:t>Motorized Equipment</a:t>
            </a:r>
          </a:p>
        </p:txBody>
      </p:sp>
      <p:sp>
        <p:nvSpPr>
          <p:cNvPr id="36870" name="Text Box 6"/>
          <p:cNvSpPr txBox="1">
            <a:spLocks noChangeArrowheads="1"/>
          </p:cNvSpPr>
          <p:nvPr/>
        </p:nvSpPr>
        <p:spPr bwMode="auto">
          <a:xfrm>
            <a:off x="4343400" y="6172200"/>
            <a:ext cx="4572000" cy="457200"/>
          </a:xfrm>
          <a:prstGeom prst="rect">
            <a:avLst/>
          </a:prstGeom>
          <a:noFill/>
          <a:ln w="9525">
            <a:noFill/>
            <a:miter lim="800000"/>
            <a:headEnd/>
            <a:tailEnd/>
          </a:ln>
        </p:spPr>
        <p:txBody>
          <a:bodyPr>
            <a:spAutoFit/>
          </a:bodyPr>
          <a:lstStyle/>
          <a:p>
            <a:pPr>
              <a:spcBef>
                <a:spcPct val="50000"/>
              </a:spcBef>
            </a:pPr>
            <a:r>
              <a:rPr lang="en-US" sz="2400" dirty="0"/>
              <a:t>Power tools – battery operated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15397"/>
                                        </p:tgtEl>
                                        <p:attrNameLst>
                                          <p:attrName>style.visibility</p:attrName>
                                        </p:attrNameLst>
                                      </p:cBhvr>
                                      <p:to>
                                        <p:strVal val="visible"/>
                                      </p:to>
                                    </p:set>
                                    <p:animEffect transition="in" filter="box(in)">
                                      <p:cBhvr>
                                        <p:cTn id="7" dur="500"/>
                                        <p:tgtEl>
                                          <p:spTgt spid="315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bwMode="auto">
          <a:xfrm>
            <a:off x="1066800" y="1066800"/>
            <a:ext cx="5791200" cy="6096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rPr>
              <a:t>Tools for Weed Treatment</a:t>
            </a:r>
          </a:p>
        </p:txBody>
      </p:sp>
      <p:sp>
        <p:nvSpPr>
          <p:cNvPr id="318467" name="Rectangle 3"/>
          <p:cNvSpPr>
            <a:spLocks noGrp="1" noChangeArrowheads="1"/>
          </p:cNvSpPr>
          <p:nvPr>
            <p:ph type="body" sz="half" idx="1"/>
          </p:nvPr>
        </p:nvSpPr>
        <p:spPr bwMode="auto">
          <a:xfrm>
            <a:off x="4876800" y="4495800"/>
            <a:ext cx="4038600" cy="10668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eaLnBrk="1" hangingPunct="1">
              <a:lnSpc>
                <a:spcPct val="80000"/>
              </a:lnSpc>
              <a:buFont typeface="Wingdings" pitchFamily="2" charset="2"/>
              <a:buNone/>
            </a:pPr>
            <a:r>
              <a:rPr lang="en-US" sz="2000" dirty="0"/>
              <a:t>Non-motorized sprayer – powered by compressed air</a:t>
            </a:r>
          </a:p>
          <a:p>
            <a:pPr algn="ctr" eaLnBrk="1" hangingPunct="1">
              <a:lnSpc>
                <a:spcPct val="80000"/>
              </a:lnSpc>
              <a:buFont typeface="Wingdings" pitchFamily="2" charset="2"/>
              <a:buNone/>
            </a:pPr>
            <a:r>
              <a:rPr lang="en-US" sz="2000" dirty="0"/>
              <a:t>‘Saddle Light System’</a:t>
            </a:r>
          </a:p>
        </p:txBody>
      </p:sp>
      <p:graphicFrame>
        <p:nvGraphicFramePr>
          <p:cNvPr id="318469" name="Object 5" descr="Two people leading a horse with containers attached to its sides "/>
          <p:cNvGraphicFramePr>
            <a:graphicFrameLocks noGrp="1" noChangeAspect="1"/>
          </p:cNvGraphicFramePr>
          <p:nvPr>
            <p:ph sz="quarter" idx="2"/>
            <p:extLst>
              <p:ext uri="{D42A27DB-BD31-4B8C-83A1-F6EECF244321}">
                <p14:modId xmlns:p14="http://schemas.microsoft.com/office/powerpoint/2010/main" val="2977074872"/>
              </p:ext>
            </p:extLst>
          </p:nvPr>
        </p:nvGraphicFramePr>
        <p:xfrm>
          <a:off x="1168400" y="1846263"/>
          <a:ext cx="3225800" cy="2419350"/>
        </p:xfrm>
        <a:graphic>
          <a:graphicData uri="http://schemas.openxmlformats.org/presentationml/2006/ole">
            <mc:AlternateContent xmlns:mc="http://schemas.openxmlformats.org/markup-compatibility/2006">
              <mc:Choice xmlns:v="urn:schemas-microsoft-com:vml" Requires="v">
                <p:oleObj spid="_x0000_s3077" name="Slide" r:id="rId4" imgW="4572000" imgH="3429000" progId="PowerPoint.Slide.8">
                  <p:embed/>
                </p:oleObj>
              </mc:Choice>
              <mc:Fallback>
                <p:oleObj name="Slide" r:id="rId4" imgW="4572000" imgH="3429000" progId="PowerPoint.Slide.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l="9970" t="28670" r="7349"/>
                      <a:stretch>
                        <a:fillRect/>
                      </a:stretch>
                    </p:blipFill>
                    <p:spPr bwMode="auto">
                      <a:xfrm>
                        <a:off x="1168400" y="1846263"/>
                        <a:ext cx="3225800" cy="2419350"/>
                      </a:xfrm>
                      <a:prstGeom prst="rect">
                        <a:avLst/>
                      </a:prstGeom>
                      <a:noFill/>
                      <a:ln w="158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8468" name="Text Box 4"/>
          <p:cNvSpPr txBox="1">
            <a:spLocks noChangeArrowheads="1"/>
          </p:cNvSpPr>
          <p:nvPr/>
        </p:nvSpPr>
        <p:spPr bwMode="auto">
          <a:xfrm>
            <a:off x="5029200" y="5638800"/>
            <a:ext cx="3657600" cy="923925"/>
          </a:xfrm>
          <a:prstGeom prst="rect">
            <a:avLst/>
          </a:prstGeom>
          <a:solidFill>
            <a:srgbClr val="00CC99"/>
          </a:solidFill>
          <a:ln w="9525">
            <a:solidFill>
              <a:srgbClr val="000000"/>
            </a:solidFill>
            <a:miter lim="800000"/>
            <a:headEnd/>
            <a:tailEnd/>
          </a:ln>
        </p:spPr>
        <p:txBody>
          <a:bodyPr>
            <a:spAutoFit/>
          </a:bodyPr>
          <a:lstStyle/>
          <a:p>
            <a:pPr algn="ctr" eaLnBrk="0" hangingPunct="0">
              <a:spcBef>
                <a:spcPct val="50000"/>
              </a:spcBef>
            </a:pPr>
            <a:r>
              <a:rPr lang="en-US" sz="2400">
                <a:solidFill>
                  <a:srgbClr val="000000"/>
                </a:solidFill>
                <a:latin typeface="Verdana" pitchFamily="34" charset="0"/>
              </a:rPr>
              <a:t>Allowed</a:t>
            </a:r>
          </a:p>
          <a:p>
            <a:pPr algn="ctr" eaLnBrk="0" hangingPunct="0">
              <a:spcBef>
                <a:spcPct val="50000"/>
              </a:spcBef>
            </a:pPr>
            <a:r>
              <a:rPr lang="en-US" sz="2000">
                <a:solidFill>
                  <a:srgbClr val="000000"/>
                </a:solidFill>
                <a:latin typeface="Verdana" pitchFamily="34" charset="0"/>
              </a:rPr>
              <a:t>Non-motorized Equipment</a:t>
            </a:r>
          </a:p>
        </p:txBody>
      </p:sp>
      <p:sp>
        <p:nvSpPr>
          <p:cNvPr id="318470" name="Text Box 6"/>
          <p:cNvSpPr txBox="1">
            <a:spLocks noChangeArrowheads="1"/>
          </p:cNvSpPr>
          <p:nvPr/>
        </p:nvSpPr>
        <p:spPr bwMode="auto">
          <a:xfrm>
            <a:off x="1371600" y="5638800"/>
            <a:ext cx="2895600" cy="923925"/>
          </a:xfrm>
          <a:prstGeom prst="rect">
            <a:avLst/>
          </a:prstGeom>
          <a:solidFill>
            <a:srgbClr val="FF3300"/>
          </a:solidFill>
          <a:ln w="9525">
            <a:solidFill>
              <a:srgbClr val="000000"/>
            </a:solidFill>
            <a:miter lim="800000"/>
            <a:headEnd/>
            <a:tailEnd/>
          </a:ln>
        </p:spPr>
        <p:txBody>
          <a:bodyPr>
            <a:spAutoFit/>
          </a:bodyPr>
          <a:lstStyle/>
          <a:p>
            <a:pPr algn="ctr" eaLnBrk="0" hangingPunct="0">
              <a:spcBef>
                <a:spcPct val="50000"/>
              </a:spcBef>
            </a:pPr>
            <a:r>
              <a:rPr lang="en-US" sz="2400">
                <a:solidFill>
                  <a:srgbClr val="000000"/>
                </a:solidFill>
                <a:latin typeface="Verdana" pitchFamily="34" charset="0"/>
              </a:rPr>
              <a:t>Prohibited</a:t>
            </a:r>
          </a:p>
          <a:p>
            <a:pPr algn="ctr" eaLnBrk="0" hangingPunct="0">
              <a:spcBef>
                <a:spcPct val="50000"/>
              </a:spcBef>
            </a:pPr>
            <a:r>
              <a:rPr lang="en-US" sz="2000">
                <a:solidFill>
                  <a:srgbClr val="000000"/>
                </a:solidFill>
                <a:latin typeface="Verdana" pitchFamily="34" charset="0"/>
              </a:rPr>
              <a:t>Motorized Equipment</a:t>
            </a:r>
          </a:p>
        </p:txBody>
      </p:sp>
      <p:sp>
        <p:nvSpPr>
          <p:cNvPr id="318471" name="Text Box 7"/>
          <p:cNvSpPr txBox="1">
            <a:spLocks noChangeArrowheads="1"/>
          </p:cNvSpPr>
          <p:nvPr/>
        </p:nvSpPr>
        <p:spPr bwMode="auto">
          <a:xfrm>
            <a:off x="1066800" y="4495800"/>
            <a:ext cx="3581400" cy="863600"/>
          </a:xfrm>
          <a:prstGeom prst="rect">
            <a:avLst/>
          </a:prstGeom>
          <a:noFill/>
          <a:ln w="9525">
            <a:solidFill>
              <a:srgbClr val="000000"/>
            </a:solidFill>
            <a:miter lim="800000"/>
            <a:headEnd/>
            <a:tailEnd/>
          </a:ln>
        </p:spPr>
        <p:txBody>
          <a:bodyPr>
            <a:spAutoFit/>
          </a:bodyPr>
          <a:lstStyle/>
          <a:p>
            <a:pPr algn="ctr">
              <a:spcBef>
                <a:spcPct val="50000"/>
              </a:spcBef>
            </a:pPr>
            <a:r>
              <a:rPr lang="en-US" sz="2000"/>
              <a:t>Battery powered </a:t>
            </a:r>
          </a:p>
          <a:p>
            <a:pPr algn="ctr">
              <a:spcBef>
                <a:spcPct val="50000"/>
              </a:spcBef>
            </a:pPr>
            <a:r>
              <a:rPr lang="en-US" sz="2000"/>
              <a:t>- motorized pump sprayer</a:t>
            </a:r>
          </a:p>
        </p:txBody>
      </p:sp>
      <p:pic>
        <p:nvPicPr>
          <p:cNvPr id="318472" name="Picture 8" descr="Person leading a horse with containers attached to its sides "/>
          <p:cNvPicPr>
            <a:picLocks noChangeAspect="1" noChangeArrowheads="1"/>
          </p:cNvPicPr>
          <p:nvPr/>
        </p:nvPicPr>
        <p:blipFill>
          <a:blip r:embed="rId6" cstate="print"/>
          <a:srcRect t="2719" r="4082" b="10255"/>
          <a:stretch>
            <a:fillRect/>
          </a:stretch>
        </p:blipFill>
        <p:spPr bwMode="auto">
          <a:xfrm>
            <a:off x="5029200" y="1828800"/>
            <a:ext cx="3581400" cy="2438400"/>
          </a:xfrm>
          <a:prstGeom prst="rect">
            <a:avLst/>
          </a:prstGeom>
          <a:noFill/>
          <a:ln w="9525">
            <a:solidFill>
              <a:srgbClr val="000000"/>
            </a:solidFill>
            <a:miter lim="800000"/>
            <a:headEnd/>
            <a:tailEnd/>
          </a:ln>
        </p:spPr>
      </p:pic>
      <p:sp>
        <p:nvSpPr>
          <p:cNvPr id="9"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184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318471"/>
                                        </p:tgtEl>
                                        <p:attrNameLst>
                                          <p:attrName>style.visibility</p:attrName>
                                        </p:attrNameLst>
                                      </p:cBhvr>
                                      <p:to>
                                        <p:strVal val="visible"/>
                                      </p:to>
                                    </p:set>
                                    <p:anim calcmode="lin" valueType="num">
                                      <p:cBhvr additive="base">
                                        <p:cTn id="11" dur="500" fill="hold"/>
                                        <p:tgtEl>
                                          <p:spTgt spid="318471"/>
                                        </p:tgtEl>
                                        <p:attrNameLst>
                                          <p:attrName>ppt_x</p:attrName>
                                        </p:attrNameLst>
                                      </p:cBhvr>
                                      <p:tavLst>
                                        <p:tav tm="0">
                                          <p:val>
                                            <p:strVal val="0-#ppt_w/2"/>
                                          </p:val>
                                        </p:tav>
                                        <p:tav tm="100000">
                                          <p:val>
                                            <p:strVal val="#ppt_x"/>
                                          </p:val>
                                        </p:tav>
                                      </p:tavLst>
                                    </p:anim>
                                    <p:anim calcmode="lin" valueType="num">
                                      <p:cBhvr additive="base">
                                        <p:cTn id="12" dur="500" fill="hold"/>
                                        <p:tgtEl>
                                          <p:spTgt spid="31847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847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318467"/>
                                        </p:tgtEl>
                                        <p:attrNameLst>
                                          <p:attrName>style.visibility</p:attrName>
                                        </p:attrNameLst>
                                      </p:cBhvr>
                                      <p:to>
                                        <p:strVal val="visible"/>
                                      </p:to>
                                    </p:set>
                                    <p:anim calcmode="lin" valueType="num">
                                      <p:cBhvr additive="base">
                                        <p:cTn id="21" dur="500" fill="hold"/>
                                        <p:tgtEl>
                                          <p:spTgt spid="318467"/>
                                        </p:tgtEl>
                                        <p:attrNameLst>
                                          <p:attrName>ppt_x</p:attrName>
                                        </p:attrNameLst>
                                      </p:cBhvr>
                                      <p:tavLst>
                                        <p:tav tm="0">
                                          <p:val>
                                            <p:strVal val="1+#ppt_w/2"/>
                                          </p:val>
                                        </p:tav>
                                        <p:tav tm="100000">
                                          <p:val>
                                            <p:strVal val="#ppt_x"/>
                                          </p:val>
                                        </p:tav>
                                      </p:tavLst>
                                    </p:anim>
                                    <p:anim calcmode="lin" valueType="num">
                                      <p:cBhvr additive="base">
                                        <p:cTn id="22" dur="500" fill="hold"/>
                                        <p:tgtEl>
                                          <p:spTgt spid="31846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18470"/>
                                        </p:tgtEl>
                                        <p:attrNameLst>
                                          <p:attrName>style.visibility</p:attrName>
                                        </p:attrNameLst>
                                      </p:cBhvr>
                                      <p:to>
                                        <p:strVal val="visible"/>
                                      </p:to>
                                    </p:set>
                                    <p:animEffect transition="in" filter="box(in)">
                                      <p:cBhvr>
                                        <p:cTn id="27" dur="500"/>
                                        <p:tgtEl>
                                          <p:spTgt spid="31847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18468"/>
                                        </p:tgtEl>
                                        <p:attrNameLst>
                                          <p:attrName>style.visibility</p:attrName>
                                        </p:attrNameLst>
                                      </p:cBhvr>
                                      <p:to>
                                        <p:strVal val="visible"/>
                                      </p:to>
                                    </p:set>
                                    <p:animEffect transition="in" filter="box(in)">
                                      <p:cBhvr>
                                        <p:cTn id="32" dur="500"/>
                                        <p:tgtEl>
                                          <p:spTgt spid="318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67" grpId="0" animBg="1" autoUpdateAnimBg="0"/>
      <p:bldP spid="318468" grpId="0" animBg="1" autoUpdateAnimBg="0"/>
      <p:bldP spid="318470" grpId="0" animBg="1" autoUpdateAnimBg="0"/>
      <p:bldP spid="318471"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bwMode="auto">
          <a:xfrm>
            <a:off x="3200400" y="990600"/>
            <a:ext cx="2667000" cy="6858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rPr>
              <a:t>Fish Shocker</a:t>
            </a:r>
          </a:p>
        </p:txBody>
      </p:sp>
      <p:pic>
        <p:nvPicPr>
          <p:cNvPr id="37891" name="Picture 3" descr="People electrofishing in a stream. One person is wearing a backpack and holding a net. Another person is holding a bucket. "/>
          <p:cNvPicPr>
            <a:picLocks noGrp="1" noChangeAspect="1" noChangeArrowheads="1"/>
          </p:cNvPicPr>
          <p:nvPr>
            <p:ph idx="1"/>
          </p:nvPr>
        </p:nvPicPr>
        <p:blipFill>
          <a:blip r:embed="rId3" cstate="print"/>
          <a:srcRect/>
          <a:stretch>
            <a:fillRect/>
          </a:stretch>
        </p:blipFill>
        <p:spPr bwMode="auto">
          <a:xfrm>
            <a:off x="2438400" y="1828800"/>
            <a:ext cx="4565650" cy="2622550"/>
          </a:xfrm>
          <a:noFill/>
          <a:ln>
            <a:solidFill>
              <a:schemeClr val="tx1"/>
            </a:solidFill>
            <a:miter lim="800000"/>
            <a:headEnd/>
            <a:tailEnd/>
          </a:ln>
        </p:spPr>
      </p:pic>
      <p:sp>
        <p:nvSpPr>
          <p:cNvPr id="317444" name="Text Box 4"/>
          <p:cNvSpPr txBox="1">
            <a:spLocks noChangeArrowheads="1"/>
          </p:cNvSpPr>
          <p:nvPr/>
        </p:nvSpPr>
        <p:spPr bwMode="auto">
          <a:xfrm>
            <a:off x="457200" y="5562600"/>
            <a:ext cx="8686800" cy="1066800"/>
          </a:xfrm>
          <a:prstGeom prst="rect">
            <a:avLst/>
          </a:prstGeom>
          <a:noFill/>
          <a:ln w="9525">
            <a:noFill/>
            <a:miter lim="800000"/>
            <a:headEnd/>
            <a:tailEnd/>
          </a:ln>
          <a:effectLst/>
        </p:spPr>
        <p:txBody>
          <a:bodyPr>
            <a:spAutoFit/>
          </a:bodyPr>
          <a:lstStyle/>
          <a:p>
            <a:pPr eaLnBrk="0" hangingPunct="0">
              <a:spcBef>
                <a:spcPct val="50000"/>
              </a:spcBef>
              <a:defRPr/>
            </a:pPr>
            <a:r>
              <a:rPr lang="en-US" sz="2800">
                <a:effectLst>
                  <a:outerShdw blurRad="38100" dist="38100" dir="2700000" algn="tl">
                    <a:srgbClr val="C0C0C0"/>
                  </a:outerShdw>
                </a:effectLst>
                <a:latin typeface="Verdana" pitchFamily="34" charset="0"/>
              </a:rPr>
              <a:t> 	  </a:t>
            </a:r>
            <a:r>
              <a:rPr lang="en-US" sz="2400">
                <a:effectLst>
                  <a:outerShdw blurRad="38100" dist="38100" dir="2700000" algn="tl">
                    <a:srgbClr val="C0C0C0"/>
                  </a:outerShdw>
                </a:effectLst>
                <a:latin typeface="Verdana" pitchFamily="34" charset="0"/>
              </a:rPr>
              <a:t>Gas Powered 	   -	 Battery Powered</a:t>
            </a:r>
          </a:p>
          <a:p>
            <a:pPr eaLnBrk="0" hangingPunct="0">
              <a:spcBef>
                <a:spcPct val="50000"/>
              </a:spcBef>
              <a:defRPr/>
            </a:pPr>
            <a:r>
              <a:rPr lang="en-US" sz="2400">
                <a:effectLst>
                  <a:outerShdw blurRad="38100" dist="38100" dir="2700000" algn="tl">
                    <a:srgbClr val="C0C0C0"/>
                  </a:outerShdw>
                </a:effectLst>
                <a:latin typeface="Verdana" pitchFamily="34" charset="0"/>
              </a:rPr>
              <a:t>	   generator		   -       no motor</a:t>
            </a:r>
          </a:p>
        </p:txBody>
      </p:sp>
      <p:sp>
        <p:nvSpPr>
          <p:cNvPr id="317445" name="Text Box 5"/>
          <p:cNvSpPr txBox="1">
            <a:spLocks noChangeArrowheads="1"/>
          </p:cNvSpPr>
          <p:nvPr/>
        </p:nvSpPr>
        <p:spPr bwMode="auto">
          <a:xfrm>
            <a:off x="1371600" y="4572000"/>
            <a:ext cx="2895600" cy="923925"/>
          </a:xfrm>
          <a:prstGeom prst="rect">
            <a:avLst/>
          </a:prstGeom>
          <a:solidFill>
            <a:srgbClr val="FF3300"/>
          </a:solidFill>
          <a:ln w="9525">
            <a:solidFill>
              <a:srgbClr val="000000"/>
            </a:solidFill>
            <a:miter lim="800000"/>
            <a:headEnd/>
            <a:tailEnd/>
          </a:ln>
        </p:spPr>
        <p:txBody>
          <a:bodyPr>
            <a:spAutoFit/>
          </a:bodyPr>
          <a:lstStyle/>
          <a:p>
            <a:pPr algn="ctr" eaLnBrk="0" hangingPunct="0">
              <a:spcBef>
                <a:spcPct val="50000"/>
              </a:spcBef>
            </a:pPr>
            <a:r>
              <a:rPr lang="en-US" sz="2400">
                <a:solidFill>
                  <a:srgbClr val="000000"/>
                </a:solidFill>
                <a:latin typeface="Verdana" pitchFamily="34" charset="0"/>
              </a:rPr>
              <a:t>Prohibited</a:t>
            </a:r>
          </a:p>
          <a:p>
            <a:pPr algn="ctr" eaLnBrk="0" hangingPunct="0">
              <a:spcBef>
                <a:spcPct val="50000"/>
              </a:spcBef>
            </a:pPr>
            <a:r>
              <a:rPr lang="en-US" sz="2000">
                <a:solidFill>
                  <a:srgbClr val="000000"/>
                </a:solidFill>
                <a:latin typeface="Verdana" pitchFamily="34" charset="0"/>
              </a:rPr>
              <a:t>Motorized Equipment</a:t>
            </a:r>
          </a:p>
        </p:txBody>
      </p:sp>
      <p:sp>
        <p:nvSpPr>
          <p:cNvPr id="317446" name="Text Box 6"/>
          <p:cNvSpPr txBox="1">
            <a:spLocks noChangeArrowheads="1"/>
          </p:cNvSpPr>
          <p:nvPr/>
        </p:nvSpPr>
        <p:spPr bwMode="auto">
          <a:xfrm>
            <a:off x="5029200" y="4572000"/>
            <a:ext cx="2971800" cy="923925"/>
          </a:xfrm>
          <a:prstGeom prst="rect">
            <a:avLst/>
          </a:prstGeom>
          <a:solidFill>
            <a:srgbClr val="00CC99"/>
          </a:solidFill>
          <a:ln w="9525">
            <a:solidFill>
              <a:srgbClr val="000000"/>
            </a:solidFill>
            <a:miter lim="800000"/>
            <a:headEnd/>
            <a:tailEnd/>
          </a:ln>
        </p:spPr>
        <p:txBody>
          <a:bodyPr>
            <a:spAutoFit/>
          </a:bodyPr>
          <a:lstStyle/>
          <a:p>
            <a:pPr algn="ctr" eaLnBrk="0" hangingPunct="0">
              <a:spcBef>
                <a:spcPct val="50000"/>
              </a:spcBef>
            </a:pPr>
            <a:r>
              <a:rPr lang="en-US" sz="2400">
                <a:solidFill>
                  <a:srgbClr val="000000"/>
                </a:solidFill>
                <a:latin typeface="Verdana" pitchFamily="34" charset="0"/>
              </a:rPr>
              <a:t>Allowed</a:t>
            </a:r>
          </a:p>
          <a:p>
            <a:pPr algn="ctr" eaLnBrk="0" hangingPunct="0">
              <a:spcBef>
                <a:spcPct val="50000"/>
              </a:spcBef>
            </a:pPr>
            <a:r>
              <a:rPr lang="en-US" sz="2000">
                <a:solidFill>
                  <a:srgbClr val="000000"/>
                </a:solidFill>
                <a:latin typeface="Verdana" pitchFamily="34" charset="0"/>
              </a:rPr>
              <a:t>Electronic Equipment</a:t>
            </a:r>
          </a:p>
        </p:txBody>
      </p:sp>
      <p:sp>
        <p:nvSpPr>
          <p:cNvPr id="7"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17444"/>
                                        </p:tgtEl>
                                        <p:attrNameLst>
                                          <p:attrName>style.visibility</p:attrName>
                                        </p:attrNameLst>
                                      </p:cBhvr>
                                      <p:to>
                                        <p:strVal val="visible"/>
                                      </p:to>
                                    </p:set>
                                    <p:animEffect transition="in" filter="box(in)">
                                      <p:cBhvr>
                                        <p:cTn id="7" dur="500"/>
                                        <p:tgtEl>
                                          <p:spTgt spid="31744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17445"/>
                                        </p:tgtEl>
                                        <p:attrNameLst>
                                          <p:attrName>style.visibility</p:attrName>
                                        </p:attrNameLst>
                                      </p:cBhvr>
                                      <p:to>
                                        <p:strVal val="visible"/>
                                      </p:to>
                                    </p:set>
                                    <p:animEffect transition="in" filter="box(in)">
                                      <p:cBhvr>
                                        <p:cTn id="12" dur="500"/>
                                        <p:tgtEl>
                                          <p:spTgt spid="31744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17446"/>
                                        </p:tgtEl>
                                        <p:attrNameLst>
                                          <p:attrName>style.visibility</p:attrName>
                                        </p:attrNameLst>
                                      </p:cBhvr>
                                      <p:to>
                                        <p:strVal val="visible"/>
                                      </p:to>
                                    </p:set>
                                    <p:animEffect transition="in" filter="box(in)">
                                      <p:cBhvr>
                                        <p:cTn id="17" dur="500"/>
                                        <p:tgtEl>
                                          <p:spTgt spid="317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44" grpId="0"/>
      <p:bldP spid="317445" grpId="0" animBg="1"/>
      <p:bldP spid="317446"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38916" name="Rectangle 4"/>
          <p:cNvSpPr>
            <a:spLocks noGrp="1" noChangeArrowheads="1"/>
          </p:cNvSpPr>
          <p:nvPr>
            <p:ph type="title"/>
          </p:nvPr>
        </p:nvSpPr>
        <p:spPr bwMode="auto">
          <a:xfrm>
            <a:off x="381000" y="1066800"/>
            <a:ext cx="8534400" cy="533400"/>
          </a:xfrm>
          <a:solidFill>
            <a:srgbClr val="F7CA89"/>
          </a:solidFill>
          <a:ln w="25400">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latin typeface="Centaur" pitchFamily="18" charset="0"/>
              </a:rPr>
              <a:t>The Wilderness Act  Section 4 (c): </a:t>
            </a:r>
            <a:r>
              <a:rPr lang="en-US" sz="2800" i="1" dirty="0">
                <a:effectLst/>
                <a:latin typeface="Centaur" pitchFamily="18" charset="0"/>
              </a:rPr>
              <a:t>Prohibited Uses</a:t>
            </a:r>
          </a:p>
        </p:txBody>
      </p:sp>
      <p:sp>
        <p:nvSpPr>
          <p:cNvPr id="38914" name="AutoShape 2" descr="A scroll"/>
          <p:cNvSpPr>
            <a:spLocks noChangeArrowheads="1"/>
          </p:cNvSpPr>
          <p:nvPr/>
        </p:nvSpPr>
        <p:spPr bwMode="auto">
          <a:xfrm flipV="1">
            <a:off x="1600200" y="1905000"/>
            <a:ext cx="7315200" cy="4724400"/>
          </a:xfrm>
          <a:prstGeom prst="verticalScroll">
            <a:avLst>
              <a:gd name="adj" fmla="val 12500"/>
            </a:avLst>
          </a:prstGeom>
          <a:solidFill>
            <a:schemeClr val="bg1"/>
          </a:solidFill>
          <a:ln w="9525">
            <a:solidFill>
              <a:srgbClr val="000000"/>
            </a:solidFill>
            <a:round/>
            <a:headEnd/>
            <a:tailEnd/>
          </a:ln>
        </p:spPr>
        <p:txBody>
          <a:bodyPr wrap="none" anchor="ctr"/>
          <a:lstStyle/>
          <a:p>
            <a:endParaRPr lang="en-US"/>
          </a:p>
        </p:txBody>
      </p:sp>
      <p:sp>
        <p:nvSpPr>
          <p:cNvPr id="452611" name="Rectangle 3"/>
          <p:cNvSpPr>
            <a:spLocks noGrp="1" noChangeArrowheads="1"/>
          </p:cNvSpPr>
          <p:nvPr>
            <p:ph idx="1"/>
          </p:nvPr>
        </p:nvSpPr>
        <p:spPr bwMode="auto">
          <a:xfrm>
            <a:off x="2362200" y="2057400"/>
            <a:ext cx="6477000" cy="3962400"/>
          </a:xfrm>
          <a:noFill/>
          <a:ln>
            <a:miter lim="800000"/>
            <a:headEnd/>
            <a:tailEnd/>
          </a:ln>
        </p:spPr>
        <p:txBody>
          <a:bodyPr vert="horz" wrap="square" lIns="91440" tIns="45720" rIns="91440" bIns="45720" numCol="1" anchor="t" anchorCtr="0" compatLnSpc="1">
            <a:prstTxWarp prst="textNoShape">
              <a:avLst/>
            </a:prstTxWarp>
            <a:noAutofit/>
          </a:bodyPr>
          <a:lstStyle/>
          <a:p>
            <a:pPr eaLnBrk="1" hangingPunct="1">
              <a:buFontTx/>
              <a:buNone/>
            </a:pPr>
            <a:r>
              <a:rPr lang="en-US" sz="2800" b="1" dirty="0"/>
              <a:t>“… there shall be no …”</a:t>
            </a:r>
            <a:r>
              <a:rPr lang="en-US" sz="2800" b="1" dirty="0">
                <a:solidFill>
                  <a:srgbClr val="000000"/>
                </a:solidFill>
              </a:rPr>
              <a:t> </a:t>
            </a:r>
          </a:p>
          <a:p>
            <a:pPr eaLnBrk="1" hangingPunct="1">
              <a:buFontTx/>
              <a:buChar char="o"/>
            </a:pPr>
            <a:r>
              <a:rPr lang="en-US" sz="2800" b="1" dirty="0">
                <a:solidFill>
                  <a:srgbClr val="000000"/>
                </a:solidFill>
              </a:rPr>
              <a:t>form of mechanical transport </a:t>
            </a:r>
          </a:p>
          <a:p>
            <a:pPr eaLnBrk="1" hangingPunct="1">
              <a:buFontTx/>
              <a:buChar char="o"/>
            </a:pPr>
            <a:r>
              <a:rPr lang="en-US" sz="2800" b="1" dirty="0">
                <a:solidFill>
                  <a:srgbClr val="000000"/>
                </a:solidFill>
              </a:rPr>
              <a:t>use of motorized equipment</a:t>
            </a:r>
          </a:p>
          <a:p>
            <a:pPr eaLnBrk="1" hangingPunct="1">
              <a:buFontTx/>
              <a:buChar char="o"/>
            </a:pPr>
            <a:r>
              <a:rPr lang="en-US" sz="2800" b="1" dirty="0">
                <a:solidFill>
                  <a:srgbClr val="0000FF"/>
                </a:solidFill>
              </a:rPr>
              <a:t>use of motor vehicles or motor boats</a:t>
            </a:r>
          </a:p>
          <a:p>
            <a:pPr eaLnBrk="1" hangingPunct="1">
              <a:buFontTx/>
              <a:buChar char="o"/>
            </a:pPr>
            <a:r>
              <a:rPr lang="en-US" sz="2800" b="1" dirty="0">
                <a:solidFill>
                  <a:srgbClr val="000000"/>
                </a:solidFill>
              </a:rPr>
              <a:t>landing of aircraft</a:t>
            </a:r>
          </a:p>
          <a:p>
            <a:pPr eaLnBrk="1" hangingPunct="1">
              <a:buFontTx/>
              <a:buChar char="o"/>
            </a:pPr>
            <a:r>
              <a:rPr lang="en-US" sz="2800" b="1" dirty="0">
                <a:solidFill>
                  <a:srgbClr val="000000"/>
                </a:solidFill>
              </a:rPr>
              <a:t>structure or installation</a:t>
            </a:r>
          </a:p>
          <a:p>
            <a:pPr eaLnBrk="1" hangingPunct="1">
              <a:buFontTx/>
              <a:buChar char="o"/>
            </a:pPr>
            <a:r>
              <a:rPr lang="en-US" sz="2800" b="1" dirty="0">
                <a:solidFill>
                  <a:srgbClr val="000000"/>
                </a:solidFill>
              </a:rPr>
              <a:t>temporary road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2611">
                                            <p:txEl>
                                              <p:pRg st="0" end="0"/>
                                            </p:txEl>
                                          </p:spTgt>
                                        </p:tgtEl>
                                        <p:attrNameLst>
                                          <p:attrName>style.visibility</p:attrName>
                                        </p:attrNameLst>
                                      </p:cBhvr>
                                      <p:to>
                                        <p:strVal val="visible"/>
                                      </p:to>
                                    </p:set>
                                    <p:animEffect transition="in" filter="fade">
                                      <p:cBhvr>
                                        <p:cTn id="7" dur="1000"/>
                                        <p:tgtEl>
                                          <p:spTgt spid="4526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2611">
                                            <p:txEl>
                                              <p:pRg st="1" end="1"/>
                                            </p:txEl>
                                          </p:spTgt>
                                        </p:tgtEl>
                                        <p:attrNameLst>
                                          <p:attrName>style.visibility</p:attrName>
                                        </p:attrNameLst>
                                      </p:cBhvr>
                                      <p:to>
                                        <p:strVal val="visible"/>
                                      </p:to>
                                    </p:set>
                                    <p:animEffect transition="in" filter="fade">
                                      <p:cBhvr>
                                        <p:cTn id="10" dur="1000"/>
                                        <p:tgtEl>
                                          <p:spTgt spid="45261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2611">
                                            <p:txEl>
                                              <p:pRg st="2" end="2"/>
                                            </p:txEl>
                                          </p:spTgt>
                                        </p:tgtEl>
                                        <p:attrNameLst>
                                          <p:attrName>style.visibility</p:attrName>
                                        </p:attrNameLst>
                                      </p:cBhvr>
                                      <p:to>
                                        <p:strVal val="visible"/>
                                      </p:to>
                                    </p:set>
                                    <p:animEffect transition="in" filter="fade">
                                      <p:cBhvr>
                                        <p:cTn id="13" dur="1000"/>
                                        <p:tgtEl>
                                          <p:spTgt spid="452611">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2611">
                                            <p:txEl>
                                              <p:pRg st="3" end="3"/>
                                            </p:txEl>
                                          </p:spTgt>
                                        </p:tgtEl>
                                        <p:attrNameLst>
                                          <p:attrName>style.visibility</p:attrName>
                                        </p:attrNameLst>
                                      </p:cBhvr>
                                      <p:to>
                                        <p:strVal val="visible"/>
                                      </p:to>
                                    </p:set>
                                    <p:animEffect transition="in" filter="fade">
                                      <p:cBhvr>
                                        <p:cTn id="16" dur="1000"/>
                                        <p:tgtEl>
                                          <p:spTgt spid="452611">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52611">
                                            <p:txEl>
                                              <p:pRg st="4" end="4"/>
                                            </p:txEl>
                                          </p:spTgt>
                                        </p:tgtEl>
                                        <p:attrNameLst>
                                          <p:attrName>style.visibility</p:attrName>
                                        </p:attrNameLst>
                                      </p:cBhvr>
                                      <p:to>
                                        <p:strVal val="visible"/>
                                      </p:to>
                                    </p:set>
                                    <p:animEffect transition="in" filter="fade">
                                      <p:cBhvr>
                                        <p:cTn id="19" dur="1000"/>
                                        <p:tgtEl>
                                          <p:spTgt spid="452611">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2611">
                                            <p:txEl>
                                              <p:pRg st="5" end="5"/>
                                            </p:txEl>
                                          </p:spTgt>
                                        </p:tgtEl>
                                        <p:attrNameLst>
                                          <p:attrName>style.visibility</p:attrName>
                                        </p:attrNameLst>
                                      </p:cBhvr>
                                      <p:to>
                                        <p:strVal val="visible"/>
                                      </p:to>
                                    </p:set>
                                    <p:animEffect transition="in" filter="fade">
                                      <p:cBhvr>
                                        <p:cTn id="22" dur="1000"/>
                                        <p:tgtEl>
                                          <p:spTgt spid="452611">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52611">
                                            <p:txEl>
                                              <p:pRg st="6" end="6"/>
                                            </p:txEl>
                                          </p:spTgt>
                                        </p:tgtEl>
                                        <p:attrNameLst>
                                          <p:attrName>style.visibility</p:attrName>
                                        </p:attrNameLst>
                                      </p:cBhvr>
                                      <p:to>
                                        <p:strVal val="visible"/>
                                      </p:to>
                                    </p:set>
                                    <p:animEffect transition="in" filter="fade">
                                      <p:cBhvr>
                                        <p:cTn id="25" dur="1000"/>
                                        <p:tgtEl>
                                          <p:spTgt spid="452611">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mph" presetSubtype="2" fill="hold" nodeType="clickEffect">
                                  <p:stCondLst>
                                    <p:cond delay="0"/>
                                  </p:stCondLst>
                                  <p:childTnLst>
                                    <p:animClr clrSpc="rgb" dir="cw">
                                      <p:cBhvr override="childStyle">
                                        <p:cTn id="29" dur="1000" fill="hold"/>
                                        <p:tgtEl>
                                          <p:spTgt spid="452611">
                                            <p:txEl>
                                              <p:pRg st="3" end="3"/>
                                            </p:txEl>
                                          </p:spTgt>
                                        </p:tgtEl>
                                        <p:attrNameLst>
                                          <p:attrName>style.color</p:attrName>
                                        </p:attrNameLst>
                                      </p:cBhvr>
                                      <p:to>
                                        <a:srgbClr val="0000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611"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38916" name="Rectangle 4"/>
          <p:cNvSpPr>
            <a:spLocks noGrp="1" noChangeArrowheads="1"/>
          </p:cNvSpPr>
          <p:nvPr>
            <p:ph type="title"/>
          </p:nvPr>
        </p:nvSpPr>
        <p:spPr bwMode="auto">
          <a:xfrm>
            <a:off x="381000" y="1066800"/>
            <a:ext cx="8534400" cy="533400"/>
          </a:xfrm>
          <a:solidFill>
            <a:srgbClr val="F7CA89"/>
          </a:solidFill>
          <a:ln w="25400">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latin typeface="Centaur" pitchFamily="18" charset="0"/>
              </a:rPr>
              <a:t>The Wilderness Act  Section 4 (c): </a:t>
            </a:r>
            <a:r>
              <a:rPr lang="en-US" sz="2800" i="1" dirty="0">
                <a:effectLst/>
                <a:latin typeface="Centaur" pitchFamily="18" charset="0"/>
              </a:rPr>
              <a:t>Prohibited Uses</a:t>
            </a:r>
          </a:p>
        </p:txBody>
      </p:sp>
      <p:sp>
        <p:nvSpPr>
          <p:cNvPr id="38914" name="AutoShape 2" descr="A scroll"/>
          <p:cNvSpPr>
            <a:spLocks noChangeArrowheads="1"/>
          </p:cNvSpPr>
          <p:nvPr/>
        </p:nvSpPr>
        <p:spPr bwMode="auto">
          <a:xfrm flipV="1">
            <a:off x="1600200" y="1905000"/>
            <a:ext cx="7315200" cy="4724400"/>
          </a:xfrm>
          <a:prstGeom prst="verticalScroll">
            <a:avLst>
              <a:gd name="adj" fmla="val 12500"/>
            </a:avLst>
          </a:prstGeom>
          <a:solidFill>
            <a:schemeClr val="bg1"/>
          </a:solidFill>
          <a:ln w="9525">
            <a:solidFill>
              <a:srgbClr val="000000"/>
            </a:solidFill>
            <a:round/>
            <a:headEnd/>
            <a:tailEnd/>
          </a:ln>
        </p:spPr>
        <p:txBody>
          <a:bodyPr wrap="none" anchor="ctr"/>
          <a:lstStyle/>
          <a:p>
            <a:endParaRPr lang="en-US"/>
          </a:p>
        </p:txBody>
      </p:sp>
      <p:sp>
        <p:nvSpPr>
          <p:cNvPr id="452611" name="Rectangle 3"/>
          <p:cNvSpPr>
            <a:spLocks noGrp="1" noChangeArrowheads="1"/>
          </p:cNvSpPr>
          <p:nvPr>
            <p:ph idx="1"/>
          </p:nvPr>
        </p:nvSpPr>
        <p:spPr bwMode="auto">
          <a:xfrm>
            <a:off x="2362200" y="2057400"/>
            <a:ext cx="6477000" cy="3962400"/>
          </a:xfrm>
          <a:noFill/>
          <a:ln>
            <a:miter lim="800000"/>
            <a:headEnd/>
            <a:tailEnd/>
          </a:ln>
        </p:spPr>
        <p:txBody>
          <a:bodyPr vert="horz" wrap="square" lIns="91440" tIns="45720" rIns="91440" bIns="45720" numCol="1" anchor="t" anchorCtr="0" compatLnSpc="1">
            <a:prstTxWarp prst="textNoShape">
              <a:avLst/>
            </a:prstTxWarp>
            <a:noAutofit/>
          </a:bodyPr>
          <a:lstStyle/>
          <a:p>
            <a:pPr eaLnBrk="1" hangingPunct="1">
              <a:buFontTx/>
              <a:buNone/>
            </a:pPr>
            <a:r>
              <a:rPr lang="en-US" sz="2800" b="1" dirty="0"/>
              <a:t>“… there shall be no …”</a:t>
            </a:r>
            <a:r>
              <a:rPr lang="en-US" sz="2800" b="1" dirty="0">
                <a:solidFill>
                  <a:srgbClr val="000000"/>
                </a:solidFill>
              </a:rPr>
              <a:t> </a:t>
            </a:r>
          </a:p>
          <a:p>
            <a:pPr eaLnBrk="1" hangingPunct="1">
              <a:buFontTx/>
              <a:buChar char="o"/>
            </a:pPr>
            <a:r>
              <a:rPr lang="en-US" sz="2800" b="1" dirty="0">
                <a:solidFill>
                  <a:srgbClr val="000000"/>
                </a:solidFill>
              </a:rPr>
              <a:t>form of mechanical transport </a:t>
            </a:r>
          </a:p>
          <a:p>
            <a:pPr eaLnBrk="1" hangingPunct="1">
              <a:buFontTx/>
              <a:buChar char="o"/>
            </a:pPr>
            <a:r>
              <a:rPr lang="en-US" sz="2800" b="1" dirty="0">
                <a:solidFill>
                  <a:srgbClr val="000000"/>
                </a:solidFill>
              </a:rPr>
              <a:t>use of motorized equipment</a:t>
            </a:r>
          </a:p>
          <a:p>
            <a:pPr eaLnBrk="1" hangingPunct="1">
              <a:buFontTx/>
              <a:buChar char="o"/>
            </a:pPr>
            <a:r>
              <a:rPr lang="en-US" sz="2800" b="1" dirty="0">
                <a:solidFill>
                  <a:schemeClr val="tx1"/>
                </a:solidFill>
              </a:rPr>
              <a:t>use of motor vehicles or motor boats</a:t>
            </a:r>
          </a:p>
          <a:p>
            <a:pPr eaLnBrk="1" hangingPunct="1">
              <a:buFontTx/>
              <a:buChar char="o"/>
            </a:pPr>
            <a:r>
              <a:rPr lang="en-US" sz="2800" b="1" dirty="0">
                <a:solidFill>
                  <a:srgbClr val="0000FF"/>
                </a:solidFill>
              </a:rPr>
              <a:t>landing of aircraft</a:t>
            </a:r>
          </a:p>
          <a:p>
            <a:pPr eaLnBrk="1" hangingPunct="1">
              <a:buFontTx/>
              <a:buChar char="o"/>
            </a:pPr>
            <a:r>
              <a:rPr lang="en-US" sz="2800" b="1" dirty="0">
                <a:solidFill>
                  <a:srgbClr val="000000"/>
                </a:solidFill>
              </a:rPr>
              <a:t>structure or installation</a:t>
            </a:r>
          </a:p>
          <a:p>
            <a:pPr eaLnBrk="1" hangingPunct="1">
              <a:buFontTx/>
              <a:buChar char="o"/>
            </a:pPr>
            <a:r>
              <a:rPr lang="en-US" sz="2800" b="1" dirty="0">
                <a:solidFill>
                  <a:srgbClr val="000000"/>
                </a:solidFill>
              </a:rPr>
              <a:t>temporary road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2611">
                                            <p:txEl>
                                              <p:pRg st="0" end="0"/>
                                            </p:txEl>
                                          </p:spTgt>
                                        </p:tgtEl>
                                        <p:attrNameLst>
                                          <p:attrName>style.visibility</p:attrName>
                                        </p:attrNameLst>
                                      </p:cBhvr>
                                      <p:to>
                                        <p:strVal val="visible"/>
                                      </p:to>
                                    </p:set>
                                    <p:animEffect transition="in" filter="fade">
                                      <p:cBhvr>
                                        <p:cTn id="7" dur="1000"/>
                                        <p:tgtEl>
                                          <p:spTgt spid="4526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2611">
                                            <p:txEl>
                                              <p:pRg st="1" end="1"/>
                                            </p:txEl>
                                          </p:spTgt>
                                        </p:tgtEl>
                                        <p:attrNameLst>
                                          <p:attrName>style.visibility</p:attrName>
                                        </p:attrNameLst>
                                      </p:cBhvr>
                                      <p:to>
                                        <p:strVal val="visible"/>
                                      </p:to>
                                    </p:set>
                                    <p:animEffect transition="in" filter="fade">
                                      <p:cBhvr>
                                        <p:cTn id="10" dur="1000"/>
                                        <p:tgtEl>
                                          <p:spTgt spid="45261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2611">
                                            <p:txEl>
                                              <p:pRg st="2" end="2"/>
                                            </p:txEl>
                                          </p:spTgt>
                                        </p:tgtEl>
                                        <p:attrNameLst>
                                          <p:attrName>style.visibility</p:attrName>
                                        </p:attrNameLst>
                                      </p:cBhvr>
                                      <p:to>
                                        <p:strVal val="visible"/>
                                      </p:to>
                                    </p:set>
                                    <p:animEffect transition="in" filter="fade">
                                      <p:cBhvr>
                                        <p:cTn id="13" dur="1000"/>
                                        <p:tgtEl>
                                          <p:spTgt spid="452611">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2611">
                                            <p:txEl>
                                              <p:pRg st="3" end="3"/>
                                            </p:txEl>
                                          </p:spTgt>
                                        </p:tgtEl>
                                        <p:attrNameLst>
                                          <p:attrName>style.visibility</p:attrName>
                                        </p:attrNameLst>
                                      </p:cBhvr>
                                      <p:to>
                                        <p:strVal val="visible"/>
                                      </p:to>
                                    </p:set>
                                    <p:animEffect transition="in" filter="fade">
                                      <p:cBhvr>
                                        <p:cTn id="16" dur="1000"/>
                                        <p:tgtEl>
                                          <p:spTgt spid="452611">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52611">
                                            <p:txEl>
                                              <p:pRg st="4" end="4"/>
                                            </p:txEl>
                                          </p:spTgt>
                                        </p:tgtEl>
                                        <p:attrNameLst>
                                          <p:attrName>style.visibility</p:attrName>
                                        </p:attrNameLst>
                                      </p:cBhvr>
                                      <p:to>
                                        <p:strVal val="visible"/>
                                      </p:to>
                                    </p:set>
                                    <p:animEffect transition="in" filter="fade">
                                      <p:cBhvr>
                                        <p:cTn id="19" dur="1000"/>
                                        <p:tgtEl>
                                          <p:spTgt spid="452611">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2611">
                                            <p:txEl>
                                              <p:pRg st="5" end="5"/>
                                            </p:txEl>
                                          </p:spTgt>
                                        </p:tgtEl>
                                        <p:attrNameLst>
                                          <p:attrName>style.visibility</p:attrName>
                                        </p:attrNameLst>
                                      </p:cBhvr>
                                      <p:to>
                                        <p:strVal val="visible"/>
                                      </p:to>
                                    </p:set>
                                    <p:animEffect transition="in" filter="fade">
                                      <p:cBhvr>
                                        <p:cTn id="22" dur="1000"/>
                                        <p:tgtEl>
                                          <p:spTgt spid="452611">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52611">
                                            <p:txEl>
                                              <p:pRg st="6" end="6"/>
                                            </p:txEl>
                                          </p:spTgt>
                                        </p:tgtEl>
                                        <p:attrNameLst>
                                          <p:attrName>style.visibility</p:attrName>
                                        </p:attrNameLst>
                                      </p:cBhvr>
                                      <p:to>
                                        <p:strVal val="visible"/>
                                      </p:to>
                                    </p:set>
                                    <p:animEffect transition="in" filter="fade">
                                      <p:cBhvr>
                                        <p:cTn id="25" dur="1000"/>
                                        <p:tgtEl>
                                          <p:spTgt spid="452611">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mph" presetSubtype="2" fill="hold" nodeType="clickEffect">
                                  <p:stCondLst>
                                    <p:cond delay="0"/>
                                  </p:stCondLst>
                                  <p:childTnLst>
                                    <p:animClr clrSpc="rgb" dir="cw">
                                      <p:cBhvr override="childStyle">
                                        <p:cTn id="29" dur="1000" fill="hold"/>
                                        <p:tgtEl>
                                          <p:spTgt spid="452611">
                                            <p:txEl>
                                              <p:pRg st="3" end="3"/>
                                            </p:txEl>
                                          </p:spTgt>
                                        </p:tgtEl>
                                        <p:attrNameLst>
                                          <p:attrName>style.color</p:attrName>
                                        </p:attrNameLst>
                                      </p:cBhvr>
                                      <p:to>
                                        <a:srgbClr val="0000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61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1"/>
          <p:cNvSpPr txBox="1">
            <a:spLocks noGrp="1"/>
          </p:cNvSpPr>
          <p:nvPr>
            <p:ph type="title"/>
          </p:nvPr>
        </p:nvSpPr>
        <p:spPr>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3" name="Content Placeholder 2"/>
          <p:cNvSpPr>
            <a:spLocks noGrp="1"/>
          </p:cNvSpPr>
          <p:nvPr>
            <p:ph idx="1"/>
          </p:nvPr>
        </p:nvSpPr>
        <p:spPr/>
        <p:txBody>
          <a:bodyPr>
            <a:normAutofit/>
          </a:bodyPr>
          <a:lstStyle/>
          <a:p>
            <a:pPr algn="ctr"/>
            <a:r>
              <a:rPr lang="en-US" sz="3600" dirty="0"/>
              <a:t>Definitions</a:t>
            </a: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40963" name="Rectangle 3"/>
          <p:cNvSpPr>
            <a:spLocks noGrp="1" noChangeArrowheads="1"/>
          </p:cNvSpPr>
          <p:nvPr>
            <p:ph type="title"/>
          </p:nvPr>
        </p:nvSpPr>
        <p:spPr bwMode="auto">
          <a:xfrm>
            <a:off x="228600" y="838200"/>
            <a:ext cx="7391400" cy="9144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Autofit/>
          </a:bodyPr>
          <a:lstStyle/>
          <a:p>
            <a:pPr algn="ctr" eaLnBrk="1" hangingPunct="1"/>
            <a:r>
              <a:rPr lang="en-US" sz="2400" b="0" dirty="0">
                <a:effectLst/>
              </a:rPr>
              <a:t>Landing of Aircraft, Air Drops and Sling Loads</a:t>
            </a:r>
          </a:p>
        </p:txBody>
      </p:sp>
      <p:pic>
        <p:nvPicPr>
          <p:cNvPr id="320514" name="Picture 2" descr="A view of the underside of a helicopter carrying a crate "/>
          <p:cNvPicPr>
            <a:picLocks noChangeAspect="1" noChangeArrowheads="1"/>
          </p:cNvPicPr>
          <p:nvPr/>
        </p:nvPicPr>
        <p:blipFill>
          <a:blip r:embed="rId2" cstate="print"/>
          <a:srcRect l="9886" t="22090" r="21643" b="9848"/>
          <a:stretch>
            <a:fillRect/>
          </a:stretch>
        </p:blipFill>
        <p:spPr bwMode="auto">
          <a:xfrm>
            <a:off x="1066800" y="1905000"/>
            <a:ext cx="3657600" cy="2982913"/>
          </a:xfrm>
          <a:prstGeom prst="rect">
            <a:avLst/>
          </a:prstGeom>
          <a:noFill/>
          <a:ln w="9525">
            <a:solidFill>
              <a:srgbClr val="000000"/>
            </a:solidFill>
            <a:miter lim="800000"/>
            <a:headEnd/>
            <a:tailEnd/>
          </a:ln>
        </p:spPr>
      </p:pic>
      <p:pic>
        <p:nvPicPr>
          <p:cNvPr id="320516" name="Picture 4" descr="A plane"/>
          <p:cNvPicPr>
            <a:picLocks noChangeAspect="1" noChangeArrowheads="1"/>
          </p:cNvPicPr>
          <p:nvPr/>
        </p:nvPicPr>
        <p:blipFill>
          <a:blip r:embed="rId3" cstate="print"/>
          <a:srcRect/>
          <a:stretch>
            <a:fillRect/>
          </a:stretch>
        </p:blipFill>
        <p:spPr bwMode="auto">
          <a:xfrm>
            <a:off x="4876800" y="3886200"/>
            <a:ext cx="3981450" cy="2686050"/>
          </a:xfrm>
          <a:prstGeom prst="rect">
            <a:avLst/>
          </a:prstGeom>
          <a:noFill/>
          <a:ln w="9525">
            <a:solidFill>
              <a:srgbClr val="000000"/>
            </a:solidFill>
            <a:miter lim="800000"/>
            <a:headEnd/>
            <a:tailEnd/>
          </a:ln>
        </p:spPr>
      </p:pic>
      <p:sp>
        <p:nvSpPr>
          <p:cNvPr id="320517" name="Text Box 5"/>
          <p:cNvSpPr txBox="1">
            <a:spLocks noChangeArrowheads="1"/>
          </p:cNvSpPr>
          <p:nvPr/>
        </p:nvSpPr>
        <p:spPr bwMode="auto">
          <a:xfrm rot="21154836">
            <a:off x="533400" y="1725613"/>
            <a:ext cx="8228013" cy="3868737"/>
          </a:xfrm>
          <a:prstGeom prst="rect">
            <a:avLst/>
          </a:prstGeom>
          <a:solidFill>
            <a:srgbClr val="FF3300"/>
          </a:solidFill>
          <a:ln w="9525">
            <a:solidFill>
              <a:srgbClr val="000000"/>
            </a:solidFill>
            <a:miter lim="800000"/>
            <a:headEnd/>
            <a:tailEnd/>
          </a:ln>
          <a:effectLst/>
        </p:spPr>
        <p:txBody>
          <a:bodyPr>
            <a:spAutoFit/>
          </a:bodyPr>
          <a:lstStyle/>
          <a:p>
            <a:pPr algn="ctr" eaLnBrk="0" hangingPunct="0">
              <a:spcBef>
                <a:spcPct val="50000"/>
              </a:spcBef>
              <a:defRPr/>
            </a:pPr>
            <a:r>
              <a:rPr lang="en-US" sz="2800" dirty="0">
                <a:latin typeface="Verdana" pitchFamily="34" charset="0"/>
              </a:rPr>
              <a:t>Landing of Aircraft  - Prohibited by law</a:t>
            </a:r>
          </a:p>
          <a:p>
            <a:pPr algn="ctr" eaLnBrk="0" hangingPunct="0">
              <a:spcBef>
                <a:spcPct val="50000"/>
              </a:spcBef>
              <a:defRPr/>
            </a:pPr>
            <a:r>
              <a:rPr lang="en-US" sz="2800" dirty="0">
                <a:latin typeface="Verdana" pitchFamily="34" charset="0"/>
              </a:rPr>
              <a:t>Air Drops - </a:t>
            </a:r>
            <a:r>
              <a:rPr lang="en-US" sz="2800" dirty="0">
                <a:solidFill>
                  <a:srgbClr val="002060"/>
                </a:solidFill>
                <a:latin typeface="Verdana" pitchFamily="34" charset="0"/>
              </a:rPr>
              <a:t>Prohibited by regulation</a:t>
            </a:r>
          </a:p>
          <a:p>
            <a:pPr algn="ctr" eaLnBrk="0" hangingPunct="0">
              <a:spcBef>
                <a:spcPct val="50000"/>
              </a:spcBef>
              <a:defRPr/>
            </a:pPr>
            <a:r>
              <a:rPr lang="en-US" sz="2400" dirty="0">
                <a:solidFill>
                  <a:srgbClr val="002060"/>
                </a:solidFill>
                <a:latin typeface="Verdana" pitchFamily="34" charset="0"/>
              </a:rPr>
              <a:t>36 CFR 293.6</a:t>
            </a:r>
          </a:p>
          <a:p>
            <a:pPr algn="ctr" eaLnBrk="0" hangingPunct="0">
              <a:spcBef>
                <a:spcPct val="50000"/>
              </a:spcBef>
              <a:defRPr/>
            </a:pPr>
            <a:endParaRPr lang="en-US" sz="900" dirty="0">
              <a:latin typeface="Verdana" pitchFamily="34" charset="0"/>
            </a:endParaRPr>
          </a:p>
          <a:p>
            <a:pPr algn="ctr" eaLnBrk="0" hangingPunct="0">
              <a:spcBef>
                <a:spcPct val="50000"/>
              </a:spcBef>
              <a:defRPr/>
            </a:pPr>
            <a:r>
              <a:rPr lang="en-US" sz="2800" dirty="0">
                <a:latin typeface="Verdana" pitchFamily="34" charset="0"/>
              </a:rPr>
              <a:t>Flights – Generally Restricted </a:t>
            </a:r>
            <a:r>
              <a:rPr lang="en-US" sz="2800" b="1" dirty="0">
                <a:solidFill>
                  <a:srgbClr val="002060"/>
                </a:solidFill>
                <a:effectLst>
                  <a:outerShdw blurRad="38100" dist="38100" dir="2700000" algn="tl">
                    <a:srgbClr val="000000"/>
                  </a:outerShdw>
                </a:effectLst>
                <a:latin typeface="Verdana" pitchFamily="34" charset="0"/>
              </a:rPr>
              <a:t>*</a:t>
            </a:r>
          </a:p>
          <a:p>
            <a:pPr algn="ctr" eaLnBrk="0" hangingPunct="0">
              <a:spcBef>
                <a:spcPct val="50000"/>
              </a:spcBef>
              <a:defRPr/>
            </a:pPr>
            <a:r>
              <a:rPr lang="en-US" sz="2400" dirty="0">
                <a:latin typeface="Verdana" pitchFamily="34" charset="0"/>
              </a:rPr>
              <a:t>FAA Advisory -</a:t>
            </a:r>
            <a:r>
              <a:rPr lang="en-US" dirty="0"/>
              <a:t> </a:t>
            </a:r>
            <a:r>
              <a:rPr lang="en-US" sz="2400" dirty="0">
                <a:solidFill>
                  <a:srgbClr val="002060"/>
                </a:solidFill>
                <a:latin typeface="Verdana" pitchFamily="34" charset="0"/>
              </a:rPr>
              <a:t>Flights less than 2000 feet elevation </a:t>
            </a:r>
          </a:p>
          <a:p>
            <a:pPr algn="ctr" eaLnBrk="0" hangingPunct="0">
              <a:spcBef>
                <a:spcPct val="50000"/>
              </a:spcBef>
              <a:defRPr/>
            </a:pPr>
            <a:r>
              <a:rPr lang="en-US" sz="2400" dirty="0">
                <a:solidFill>
                  <a:srgbClr val="002060"/>
                </a:solidFill>
              </a:rPr>
              <a:t>* Check for special provisions in laws</a:t>
            </a:r>
            <a:r>
              <a:rPr lang="en-US" sz="2800" dirty="0">
                <a:solidFill>
                  <a:srgbClr val="002060"/>
                </a:solidFill>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0514"/>
                                        </p:tgtEl>
                                        <p:attrNameLst>
                                          <p:attrName>style.visibility</p:attrName>
                                        </p:attrNameLst>
                                      </p:cBhvr>
                                      <p:to>
                                        <p:strVal val="visible"/>
                                      </p:to>
                                    </p:set>
                                    <p:animEffect transition="in" filter="fade">
                                      <p:cBhvr>
                                        <p:cTn id="7" dur="1000"/>
                                        <p:tgtEl>
                                          <p:spTgt spid="320514"/>
                                        </p:tgtEl>
                                      </p:cBhvr>
                                    </p:animEffect>
                                  </p:childTnLst>
                                </p:cTn>
                              </p:par>
                              <p:par>
                                <p:cTn id="8" presetID="10" presetClass="entr" presetSubtype="0" fill="hold" nodeType="withEffect">
                                  <p:stCondLst>
                                    <p:cond delay="0"/>
                                  </p:stCondLst>
                                  <p:childTnLst>
                                    <p:set>
                                      <p:cBhvr>
                                        <p:cTn id="9" dur="1" fill="hold">
                                          <p:stCondLst>
                                            <p:cond delay="0"/>
                                          </p:stCondLst>
                                        </p:cTn>
                                        <p:tgtEl>
                                          <p:spTgt spid="320516"/>
                                        </p:tgtEl>
                                        <p:attrNameLst>
                                          <p:attrName>style.visibility</p:attrName>
                                        </p:attrNameLst>
                                      </p:cBhvr>
                                      <p:to>
                                        <p:strVal val="visible"/>
                                      </p:to>
                                    </p:set>
                                    <p:animEffect transition="in" filter="fade">
                                      <p:cBhvr>
                                        <p:cTn id="10" dur="1000"/>
                                        <p:tgtEl>
                                          <p:spTgt spid="320516"/>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20517">
                                            <p:bg/>
                                          </p:spTgt>
                                        </p:tgtEl>
                                        <p:attrNameLst>
                                          <p:attrName>style.visibility</p:attrName>
                                        </p:attrNameLst>
                                      </p:cBhvr>
                                      <p:to>
                                        <p:strVal val="visible"/>
                                      </p:to>
                                    </p:set>
                                    <p:animEffect transition="in" filter="box(in)">
                                      <p:cBhvr>
                                        <p:cTn id="15" dur="1000"/>
                                        <p:tgtEl>
                                          <p:spTgt spid="320517">
                                            <p:bg/>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20517">
                                            <p:txEl>
                                              <p:pRg st="0" end="0"/>
                                            </p:txEl>
                                          </p:spTgt>
                                        </p:tgtEl>
                                        <p:attrNameLst>
                                          <p:attrName>style.visibility</p:attrName>
                                        </p:attrNameLst>
                                      </p:cBhvr>
                                      <p:to>
                                        <p:strVal val="visible"/>
                                      </p:to>
                                    </p:set>
                                    <p:animEffect transition="in" filter="fade">
                                      <p:cBhvr>
                                        <p:cTn id="18" dur="1000"/>
                                        <p:tgtEl>
                                          <p:spTgt spid="32051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20517">
                                            <p:txEl>
                                              <p:pRg st="1" end="1"/>
                                            </p:txEl>
                                          </p:spTgt>
                                        </p:tgtEl>
                                        <p:attrNameLst>
                                          <p:attrName>style.visibility</p:attrName>
                                        </p:attrNameLst>
                                      </p:cBhvr>
                                      <p:to>
                                        <p:strVal val="visible"/>
                                      </p:to>
                                    </p:set>
                                    <p:animEffect transition="in" filter="fade">
                                      <p:cBhvr>
                                        <p:cTn id="23" dur="1000"/>
                                        <p:tgtEl>
                                          <p:spTgt spid="320517">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20517">
                                            <p:txEl>
                                              <p:pRg st="2" end="2"/>
                                            </p:txEl>
                                          </p:spTgt>
                                        </p:tgtEl>
                                        <p:attrNameLst>
                                          <p:attrName>style.visibility</p:attrName>
                                        </p:attrNameLst>
                                      </p:cBhvr>
                                      <p:to>
                                        <p:strVal val="visible"/>
                                      </p:to>
                                    </p:set>
                                    <p:animEffect transition="in" filter="fade">
                                      <p:cBhvr>
                                        <p:cTn id="28" dur="1000"/>
                                        <p:tgtEl>
                                          <p:spTgt spid="32051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20517">
                                            <p:txEl>
                                              <p:pRg st="4" end="4"/>
                                            </p:txEl>
                                          </p:spTgt>
                                        </p:tgtEl>
                                        <p:attrNameLst>
                                          <p:attrName>style.visibility</p:attrName>
                                        </p:attrNameLst>
                                      </p:cBhvr>
                                      <p:to>
                                        <p:strVal val="visible"/>
                                      </p:to>
                                    </p:set>
                                    <p:animEffect transition="in" filter="fade">
                                      <p:cBhvr>
                                        <p:cTn id="33" dur="1000"/>
                                        <p:tgtEl>
                                          <p:spTgt spid="320517">
                                            <p:txEl>
                                              <p:pRg st="4" end="4"/>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20517">
                                            <p:txEl>
                                              <p:pRg st="5" end="5"/>
                                            </p:txEl>
                                          </p:spTgt>
                                        </p:tgtEl>
                                        <p:attrNameLst>
                                          <p:attrName>style.visibility</p:attrName>
                                        </p:attrNameLst>
                                      </p:cBhvr>
                                      <p:to>
                                        <p:strVal val="visible"/>
                                      </p:to>
                                    </p:set>
                                    <p:animEffect transition="in" filter="fade">
                                      <p:cBhvr>
                                        <p:cTn id="36" dur="1000"/>
                                        <p:tgtEl>
                                          <p:spTgt spid="320517">
                                            <p:txEl>
                                              <p:pRg st="5" end="5"/>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20517">
                                            <p:txEl>
                                              <p:pRg st="6" end="6"/>
                                            </p:txEl>
                                          </p:spTgt>
                                        </p:tgtEl>
                                        <p:attrNameLst>
                                          <p:attrName>style.visibility</p:attrName>
                                        </p:attrNameLst>
                                      </p:cBhvr>
                                      <p:to>
                                        <p:strVal val="visible"/>
                                      </p:to>
                                    </p:set>
                                    <p:animEffect transition="in" filter="fade">
                                      <p:cBhvr>
                                        <p:cTn id="39" dur="1000"/>
                                        <p:tgtEl>
                                          <p:spTgt spid="32051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7" grpId="0" build="allAtOnce"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41988" name="Rectangle 4"/>
          <p:cNvSpPr>
            <a:spLocks noGrp="1" noChangeArrowheads="1"/>
          </p:cNvSpPr>
          <p:nvPr>
            <p:ph type="title"/>
          </p:nvPr>
        </p:nvSpPr>
        <p:spPr bwMode="auto">
          <a:xfrm>
            <a:off x="304800" y="1066800"/>
            <a:ext cx="8458200" cy="533400"/>
          </a:xfrm>
          <a:solidFill>
            <a:srgbClr val="F7CA89"/>
          </a:solidFill>
          <a:ln w="25400">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latin typeface="Centaur" pitchFamily="18" charset="0"/>
              </a:rPr>
              <a:t>The Wilderness Act  Section 4 (c): </a:t>
            </a:r>
            <a:r>
              <a:rPr lang="en-US" sz="2800" i="1" dirty="0">
                <a:effectLst/>
                <a:latin typeface="Centaur" pitchFamily="18" charset="0"/>
              </a:rPr>
              <a:t>Prohibited Uses</a:t>
            </a:r>
          </a:p>
        </p:txBody>
      </p:sp>
      <p:sp>
        <p:nvSpPr>
          <p:cNvPr id="41986" name="AutoShape 2" descr="A scroll"/>
          <p:cNvSpPr>
            <a:spLocks noChangeArrowheads="1"/>
          </p:cNvSpPr>
          <p:nvPr/>
        </p:nvSpPr>
        <p:spPr bwMode="auto">
          <a:xfrm flipV="1">
            <a:off x="1600200" y="1905000"/>
            <a:ext cx="7315200" cy="4724400"/>
          </a:xfrm>
          <a:prstGeom prst="verticalScroll">
            <a:avLst>
              <a:gd name="adj" fmla="val 12500"/>
            </a:avLst>
          </a:prstGeom>
          <a:solidFill>
            <a:schemeClr val="bg1"/>
          </a:solidFill>
          <a:ln w="9525">
            <a:solidFill>
              <a:srgbClr val="000000"/>
            </a:solidFill>
            <a:round/>
            <a:headEnd/>
            <a:tailEnd/>
          </a:ln>
        </p:spPr>
        <p:txBody>
          <a:bodyPr wrap="none" anchor="ctr"/>
          <a:lstStyle/>
          <a:p>
            <a:endParaRPr lang="en-US"/>
          </a:p>
        </p:txBody>
      </p:sp>
      <p:sp>
        <p:nvSpPr>
          <p:cNvPr id="454659" name="Rectangle 3"/>
          <p:cNvSpPr>
            <a:spLocks noGrp="1" noChangeArrowheads="1"/>
          </p:cNvSpPr>
          <p:nvPr>
            <p:ph idx="1"/>
          </p:nvPr>
        </p:nvSpPr>
        <p:spPr bwMode="auto">
          <a:xfrm>
            <a:off x="2362200" y="2057400"/>
            <a:ext cx="6477000" cy="3962400"/>
          </a:xfrm>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FontTx/>
              <a:buNone/>
              <a:defRPr/>
            </a:pPr>
            <a:r>
              <a:rPr lang="en-US" sz="2800" b="1" dirty="0">
                <a:effectLst>
                  <a:outerShdw blurRad="38100" dist="38100" dir="2700000" algn="tl">
                    <a:srgbClr val="C0C0C0"/>
                  </a:outerShdw>
                </a:effectLst>
              </a:rPr>
              <a:t>“… there shall be no …”</a:t>
            </a:r>
            <a:r>
              <a:rPr lang="en-US" sz="2800" b="1" dirty="0">
                <a:solidFill>
                  <a:srgbClr val="000000"/>
                </a:solidFill>
              </a:rPr>
              <a:t> </a:t>
            </a:r>
          </a:p>
          <a:p>
            <a:pPr eaLnBrk="1" hangingPunct="1">
              <a:buFontTx/>
              <a:buChar char="o"/>
              <a:defRPr/>
            </a:pPr>
            <a:r>
              <a:rPr lang="en-US" sz="2800" b="1" dirty="0">
                <a:solidFill>
                  <a:srgbClr val="000000"/>
                </a:solidFill>
              </a:rPr>
              <a:t>form of mechanical transport </a:t>
            </a:r>
          </a:p>
          <a:p>
            <a:pPr eaLnBrk="1" hangingPunct="1">
              <a:buFontTx/>
              <a:buChar char="o"/>
              <a:defRPr/>
            </a:pPr>
            <a:r>
              <a:rPr lang="en-US" sz="2800" b="1" dirty="0">
                <a:solidFill>
                  <a:srgbClr val="000000"/>
                </a:solidFill>
              </a:rPr>
              <a:t>use of motorized equipment</a:t>
            </a:r>
          </a:p>
          <a:p>
            <a:pPr eaLnBrk="1" hangingPunct="1">
              <a:buFontTx/>
              <a:buChar char="o"/>
              <a:defRPr/>
            </a:pPr>
            <a:r>
              <a:rPr lang="en-US" sz="2800" b="1" dirty="0">
                <a:solidFill>
                  <a:srgbClr val="000000"/>
                </a:solidFill>
              </a:rPr>
              <a:t>use of motor vehicles or motor boats</a:t>
            </a:r>
          </a:p>
          <a:p>
            <a:pPr eaLnBrk="1" hangingPunct="1">
              <a:buFontTx/>
              <a:buChar char="o"/>
              <a:defRPr/>
            </a:pPr>
            <a:r>
              <a:rPr lang="en-US" sz="2800" b="1" dirty="0">
                <a:solidFill>
                  <a:srgbClr val="000000"/>
                </a:solidFill>
              </a:rPr>
              <a:t>landing of aircraft</a:t>
            </a:r>
          </a:p>
          <a:p>
            <a:pPr eaLnBrk="1" hangingPunct="1">
              <a:buFontTx/>
              <a:buChar char="o"/>
              <a:defRPr/>
            </a:pPr>
            <a:r>
              <a:rPr lang="en-US" sz="2800" b="1" dirty="0">
                <a:solidFill>
                  <a:srgbClr val="0000FF"/>
                </a:solidFill>
              </a:rPr>
              <a:t>structure or installation</a:t>
            </a:r>
          </a:p>
          <a:p>
            <a:pPr eaLnBrk="1" hangingPunct="1">
              <a:buFontTx/>
              <a:buChar char="o"/>
              <a:defRPr/>
            </a:pPr>
            <a:r>
              <a:rPr lang="en-US" sz="2800" b="1" dirty="0">
                <a:solidFill>
                  <a:srgbClr val="000000"/>
                </a:solidFill>
              </a:rPr>
              <a:t>temporary road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4659">
                                            <p:txEl>
                                              <p:pRg st="0" end="0"/>
                                            </p:txEl>
                                          </p:spTgt>
                                        </p:tgtEl>
                                        <p:attrNameLst>
                                          <p:attrName>style.visibility</p:attrName>
                                        </p:attrNameLst>
                                      </p:cBhvr>
                                      <p:to>
                                        <p:strVal val="visible"/>
                                      </p:to>
                                    </p:set>
                                    <p:animEffect transition="in" filter="fade">
                                      <p:cBhvr>
                                        <p:cTn id="7" dur="1000"/>
                                        <p:tgtEl>
                                          <p:spTgt spid="45465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4659">
                                            <p:txEl>
                                              <p:pRg st="1" end="1"/>
                                            </p:txEl>
                                          </p:spTgt>
                                        </p:tgtEl>
                                        <p:attrNameLst>
                                          <p:attrName>style.visibility</p:attrName>
                                        </p:attrNameLst>
                                      </p:cBhvr>
                                      <p:to>
                                        <p:strVal val="visible"/>
                                      </p:to>
                                    </p:set>
                                    <p:animEffect transition="in" filter="fade">
                                      <p:cBhvr>
                                        <p:cTn id="10" dur="1000"/>
                                        <p:tgtEl>
                                          <p:spTgt spid="45465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4659">
                                            <p:txEl>
                                              <p:pRg st="2" end="2"/>
                                            </p:txEl>
                                          </p:spTgt>
                                        </p:tgtEl>
                                        <p:attrNameLst>
                                          <p:attrName>style.visibility</p:attrName>
                                        </p:attrNameLst>
                                      </p:cBhvr>
                                      <p:to>
                                        <p:strVal val="visible"/>
                                      </p:to>
                                    </p:set>
                                    <p:animEffect transition="in" filter="fade">
                                      <p:cBhvr>
                                        <p:cTn id="13" dur="1000"/>
                                        <p:tgtEl>
                                          <p:spTgt spid="45465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4659">
                                            <p:txEl>
                                              <p:pRg st="3" end="3"/>
                                            </p:txEl>
                                          </p:spTgt>
                                        </p:tgtEl>
                                        <p:attrNameLst>
                                          <p:attrName>style.visibility</p:attrName>
                                        </p:attrNameLst>
                                      </p:cBhvr>
                                      <p:to>
                                        <p:strVal val="visible"/>
                                      </p:to>
                                    </p:set>
                                    <p:animEffect transition="in" filter="fade">
                                      <p:cBhvr>
                                        <p:cTn id="16" dur="1000"/>
                                        <p:tgtEl>
                                          <p:spTgt spid="454659">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54659">
                                            <p:txEl>
                                              <p:pRg st="4" end="4"/>
                                            </p:txEl>
                                          </p:spTgt>
                                        </p:tgtEl>
                                        <p:attrNameLst>
                                          <p:attrName>style.visibility</p:attrName>
                                        </p:attrNameLst>
                                      </p:cBhvr>
                                      <p:to>
                                        <p:strVal val="visible"/>
                                      </p:to>
                                    </p:set>
                                    <p:animEffect transition="in" filter="fade">
                                      <p:cBhvr>
                                        <p:cTn id="19" dur="1000"/>
                                        <p:tgtEl>
                                          <p:spTgt spid="454659">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4659">
                                            <p:txEl>
                                              <p:pRg st="5" end="5"/>
                                            </p:txEl>
                                          </p:spTgt>
                                        </p:tgtEl>
                                        <p:attrNameLst>
                                          <p:attrName>style.visibility</p:attrName>
                                        </p:attrNameLst>
                                      </p:cBhvr>
                                      <p:to>
                                        <p:strVal val="visible"/>
                                      </p:to>
                                    </p:set>
                                    <p:animEffect transition="in" filter="fade">
                                      <p:cBhvr>
                                        <p:cTn id="22" dur="1000"/>
                                        <p:tgtEl>
                                          <p:spTgt spid="454659">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54659">
                                            <p:txEl>
                                              <p:pRg st="6" end="6"/>
                                            </p:txEl>
                                          </p:spTgt>
                                        </p:tgtEl>
                                        <p:attrNameLst>
                                          <p:attrName>style.visibility</p:attrName>
                                        </p:attrNameLst>
                                      </p:cBhvr>
                                      <p:to>
                                        <p:strVal val="visible"/>
                                      </p:to>
                                    </p:set>
                                    <p:animEffect transition="in" filter="fade">
                                      <p:cBhvr>
                                        <p:cTn id="25" dur="1000"/>
                                        <p:tgtEl>
                                          <p:spTgt spid="454659">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mph" presetSubtype="2" fill="hold" nodeType="clickEffect">
                                  <p:stCondLst>
                                    <p:cond delay="0"/>
                                  </p:stCondLst>
                                  <p:childTnLst>
                                    <p:animClr clrSpc="rgb" dir="cw">
                                      <p:cBhvr override="childStyle">
                                        <p:cTn id="29" dur="1000" fill="hold"/>
                                        <p:tgtEl>
                                          <p:spTgt spid="454659">
                                            <p:txEl>
                                              <p:pRg st="5" end="5"/>
                                            </p:txEl>
                                          </p:spTgt>
                                        </p:tgtEl>
                                        <p:attrNameLst>
                                          <p:attrName>style.color</p:attrName>
                                        </p:attrNameLst>
                                      </p:cBhvr>
                                      <p:to>
                                        <a:srgbClr val="0000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659"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Text Box 4"/>
          <p:cNvSpPr txBox="1">
            <a:spLocks noGrp="1" noChangeArrowheads="1"/>
          </p:cNvSpPr>
          <p:nvPr>
            <p:ph type="title" idx="4294967295"/>
          </p:nvPr>
        </p:nvSpPr>
        <p:spPr bwMode="auto">
          <a:xfrm>
            <a:off x="152400" y="228600"/>
            <a:ext cx="7924800" cy="528638"/>
          </a:xfrm>
          <a:prstGeom prst="rect">
            <a:avLst/>
          </a:prstGeom>
          <a:solidFill>
            <a:schemeClr val="bg1"/>
          </a:solidFill>
          <a:ln w="9525">
            <a:solidFill>
              <a:srgbClr val="000000"/>
            </a:solidFill>
            <a:prstDash/>
            <a:miter lim="800000"/>
            <a:headEnd/>
            <a:tailEn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Arial" charset="0"/>
                <a:ea typeface="+mn-ea"/>
                <a:cs typeface="+mn-cs"/>
              </a:rPr>
              <a:t>Structures </a:t>
            </a:r>
            <a:r>
              <a:rPr kumimoji="0" lang="en-US" sz="2400" b="0" i="0" u="none" strike="noStrike" kern="1200" cap="none" spc="0" normalizeH="0" baseline="0" noProof="0" dirty="0">
                <a:ln>
                  <a:noFill/>
                </a:ln>
                <a:solidFill>
                  <a:srgbClr val="000000"/>
                </a:solidFill>
                <a:effectLst/>
                <a:uLnTx/>
                <a:uFillTx/>
                <a:latin typeface="Arial" charset="0"/>
                <a:ea typeface="+mn-ea"/>
                <a:cs typeface="+mn-cs"/>
              </a:rPr>
              <a:t>– non-eligible, non-historic, administrative</a:t>
            </a:r>
          </a:p>
        </p:txBody>
      </p:sp>
      <p:pic>
        <p:nvPicPr>
          <p:cNvPr id="43017" name="Picture 12" descr="A log cabin"/>
          <p:cNvPicPr>
            <a:picLocks noChangeAspect="1" noChangeArrowheads="1"/>
          </p:cNvPicPr>
          <p:nvPr/>
        </p:nvPicPr>
        <p:blipFill>
          <a:blip r:embed="rId2" cstate="print"/>
          <a:srcRect l="3125" b="23351"/>
          <a:stretch>
            <a:fillRect/>
          </a:stretch>
        </p:blipFill>
        <p:spPr bwMode="auto">
          <a:xfrm>
            <a:off x="990600" y="1066800"/>
            <a:ext cx="2895600" cy="1719263"/>
          </a:xfrm>
          <a:prstGeom prst="rect">
            <a:avLst/>
          </a:prstGeom>
          <a:noFill/>
          <a:ln w="9525">
            <a:solidFill>
              <a:srgbClr val="000000"/>
            </a:solidFill>
            <a:miter lim="800000"/>
            <a:headEnd/>
            <a:tailEnd/>
          </a:ln>
        </p:spPr>
      </p:pic>
      <p:pic>
        <p:nvPicPr>
          <p:cNvPr id="43011" name="Picture 2" descr=" An H-shaped log structure "/>
          <p:cNvPicPr>
            <a:picLocks noChangeAspect="1" noChangeArrowheads="1"/>
          </p:cNvPicPr>
          <p:nvPr/>
        </p:nvPicPr>
        <p:blipFill>
          <a:blip r:embed="rId3" cstate="print"/>
          <a:srcRect l="13792" t="18391" r="10345" b="8046"/>
          <a:stretch>
            <a:fillRect/>
          </a:stretch>
        </p:blipFill>
        <p:spPr bwMode="auto">
          <a:xfrm>
            <a:off x="4038600" y="990600"/>
            <a:ext cx="2590800" cy="1497013"/>
          </a:xfrm>
          <a:prstGeom prst="rect">
            <a:avLst/>
          </a:prstGeom>
          <a:noFill/>
          <a:ln w="9525">
            <a:solidFill>
              <a:srgbClr val="000000"/>
            </a:solidFill>
            <a:miter lim="800000"/>
            <a:headEnd/>
            <a:tailEnd/>
          </a:ln>
        </p:spPr>
      </p:pic>
      <p:pic>
        <p:nvPicPr>
          <p:cNvPr id="43014" name="Picture 6" descr="A wooden bridge"/>
          <p:cNvPicPr>
            <a:picLocks noChangeAspect="1" noChangeArrowheads="1"/>
          </p:cNvPicPr>
          <p:nvPr/>
        </p:nvPicPr>
        <p:blipFill>
          <a:blip r:embed="rId4" cstate="print"/>
          <a:srcRect t="14117"/>
          <a:stretch>
            <a:fillRect/>
          </a:stretch>
        </p:blipFill>
        <p:spPr bwMode="auto">
          <a:xfrm>
            <a:off x="6400800" y="2109788"/>
            <a:ext cx="2590800" cy="1801812"/>
          </a:xfrm>
          <a:prstGeom prst="rect">
            <a:avLst/>
          </a:prstGeom>
          <a:noFill/>
          <a:ln w="9525">
            <a:solidFill>
              <a:schemeClr val="tx1"/>
            </a:solidFill>
            <a:miter lim="800000"/>
            <a:headEnd/>
            <a:tailEnd/>
          </a:ln>
        </p:spPr>
      </p:pic>
      <p:pic>
        <p:nvPicPr>
          <p:cNvPr id="43013" name="Picture 5" descr="A lookout tower"/>
          <p:cNvPicPr>
            <a:picLocks noChangeAspect="1" noChangeArrowheads="1"/>
          </p:cNvPicPr>
          <p:nvPr/>
        </p:nvPicPr>
        <p:blipFill>
          <a:blip r:embed="rId5" cstate="print"/>
          <a:srcRect b="12500"/>
          <a:stretch>
            <a:fillRect/>
          </a:stretch>
        </p:blipFill>
        <p:spPr bwMode="auto">
          <a:xfrm>
            <a:off x="1066800" y="3733800"/>
            <a:ext cx="2171700" cy="2895600"/>
          </a:xfrm>
          <a:prstGeom prst="rect">
            <a:avLst/>
          </a:prstGeom>
          <a:noFill/>
          <a:ln w="9525">
            <a:solidFill>
              <a:srgbClr val="000000"/>
            </a:solidFill>
            <a:miter lim="800000"/>
            <a:headEnd/>
            <a:tailEnd/>
          </a:ln>
        </p:spPr>
      </p:pic>
      <p:pic>
        <p:nvPicPr>
          <p:cNvPr id="43010" name="Picture 14" descr="A wooden outhouse"/>
          <p:cNvPicPr>
            <a:picLocks noChangeAspect="1" noChangeArrowheads="1"/>
          </p:cNvPicPr>
          <p:nvPr/>
        </p:nvPicPr>
        <p:blipFill>
          <a:blip r:embed="rId6" cstate="print"/>
          <a:srcRect l="11671" t="7774" r="11671"/>
          <a:stretch>
            <a:fillRect/>
          </a:stretch>
        </p:blipFill>
        <p:spPr bwMode="auto">
          <a:xfrm>
            <a:off x="3352800" y="2895600"/>
            <a:ext cx="2743200" cy="2476500"/>
          </a:xfrm>
          <a:prstGeom prst="rect">
            <a:avLst/>
          </a:prstGeom>
          <a:noFill/>
          <a:ln w="9525">
            <a:solidFill>
              <a:srgbClr val="000000"/>
            </a:solidFill>
            <a:miter lim="800000"/>
            <a:headEnd/>
            <a:tailEnd/>
          </a:ln>
        </p:spPr>
      </p:pic>
      <p:pic>
        <p:nvPicPr>
          <p:cNvPr id="43015" name="Picture 9" descr="A small structure at the edge of a body of water "/>
          <p:cNvPicPr>
            <a:picLocks noChangeAspect="1" noChangeArrowheads="1"/>
          </p:cNvPicPr>
          <p:nvPr/>
        </p:nvPicPr>
        <p:blipFill>
          <a:blip r:embed="rId7" cstate="print"/>
          <a:srcRect l="10416" t="11520" r="47131" b="38400"/>
          <a:stretch>
            <a:fillRect/>
          </a:stretch>
        </p:blipFill>
        <p:spPr bwMode="auto">
          <a:xfrm>
            <a:off x="6243638" y="4648200"/>
            <a:ext cx="2671762" cy="2036763"/>
          </a:xfrm>
          <a:prstGeom prst="rect">
            <a:avLst/>
          </a:prstGeom>
          <a:noFill/>
          <a:ln w="9525">
            <a:solidFill>
              <a:srgbClr val="000000"/>
            </a:solidFill>
            <a:miter lim="800000"/>
            <a:headEnd/>
            <a:tailEnd/>
          </a:ln>
        </p:spPr>
      </p:pic>
      <p:sp>
        <p:nvSpPr>
          <p:cNvPr id="321547" name="Text Box 11"/>
          <p:cNvSpPr txBox="1">
            <a:spLocks noChangeArrowheads="1"/>
          </p:cNvSpPr>
          <p:nvPr/>
        </p:nvSpPr>
        <p:spPr bwMode="auto">
          <a:xfrm rot="-1236818">
            <a:off x="1524000" y="2514600"/>
            <a:ext cx="6767513" cy="1474788"/>
          </a:xfrm>
          <a:prstGeom prst="rect">
            <a:avLst/>
          </a:prstGeom>
          <a:solidFill>
            <a:srgbClr val="FF3300"/>
          </a:solidFill>
          <a:ln w="9525">
            <a:solidFill>
              <a:srgbClr val="000000"/>
            </a:solidFill>
            <a:miter lim="800000"/>
            <a:headEnd/>
            <a:tailEnd/>
          </a:ln>
        </p:spPr>
        <p:txBody>
          <a:bodyPr>
            <a:spAutoFit/>
          </a:bodyPr>
          <a:lstStyle/>
          <a:p>
            <a:pPr algn="ctr" eaLnBrk="0" hangingPunct="0">
              <a:spcBef>
                <a:spcPct val="50000"/>
              </a:spcBef>
            </a:pPr>
            <a:r>
              <a:rPr lang="en-US" sz="4400" dirty="0">
                <a:solidFill>
                  <a:srgbClr val="000000"/>
                </a:solidFill>
                <a:latin typeface="Verdana" pitchFamily="34" charset="0"/>
              </a:rPr>
              <a:t>Prohibited</a:t>
            </a:r>
            <a:r>
              <a:rPr lang="en-US" sz="4800" dirty="0">
                <a:solidFill>
                  <a:srgbClr val="002060"/>
                </a:solidFill>
                <a:latin typeface="Verdana" pitchFamily="34" charset="0"/>
              </a:rPr>
              <a:t>*</a:t>
            </a:r>
          </a:p>
          <a:p>
            <a:pPr eaLnBrk="0" hangingPunct="0">
              <a:spcBef>
                <a:spcPct val="50000"/>
              </a:spcBef>
            </a:pPr>
            <a:r>
              <a:rPr lang="en-US" sz="2800" dirty="0">
                <a:solidFill>
                  <a:srgbClr val="002060"/>
                </a:solidFill>
                <a:latin typeface="Verdana" pitchFamily="34" charset="0"/>
              </a:rPr>
              <a:t>Check for special provisions in laws.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1547"/>
                                        </p:tgtEl>
                                        <p:attrNameLst>
                                          <p:attrName>style.visibility</p:attrName>
                                        </p:attrNameLst>
                                      </p:cBhvr>
                                      <p:to>
                                        <p:strVal val="visible"/>
                                      </p:to>
                                    </p:set>
                                    <p:animEffect transition="in" filter="fade">
                                      <p:cBhvr>
                                        <p:cTn id="7" dur="1000"/>
                                        <p:tgtEl>
                                          <p:spTgt spid="321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47"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5" name="Text Box 2"/>
          <p:cNvSpPr txBox="1">
            <a:spLocks noGrp="1" noChangeArrowheads="1"/>
          </p:cNvSpPr>
          <p:nvPr>
            <p:ph type="title" idx="4294967295"/>
          </p:nvPr>
        </p:nvSpPr>
        <p:spPr bwMode="auto">
          <a:xfrm>
            <a:off x="304800" y="228600"/>
            <a:ext cx="7086600" cy="893763"/>
          </a:xfrm>
          <a:prstGeom prst="rect">
            <a:avLst/>
          </a:prstGeom>
          <a:solidFill>
            <a:schemeClr val="bg1"/>
          </a:solidFill>
          <a:ln w="9525">
            <a:solidFill>
              <a:srgbClr val="000000"/>
            </a:solidFill>
            <a:prstDash/>
            <a:miter lim="800000"/>
            <a:headEnd/>
            <a:tailEn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Arial" charset="0"/>
                <a:ea typeface="+mn-ea"/>
                <a:cs typeface="+mn-cs"/>
              </a:rPr>
              <a:t>Structures </a:t>
            </a:r>
            <a:r>
              <a:rPr kumimoji="0" lang="en-US" sz="2400" b="0" i="0" u="none" strike="noStrike" kern="1200" cap="none" spc="0" normalizeH="0" baseline="0" noProof="0" dirty="0">
                <a:ln>
                  <a:noFill/>
                </a:ln>
                <a:solidFill>
                  <a:srgbClr val="000000"/>
                </a:solidFill>
                <a:effectLst/>
                <a:uLnTx/>
                <a:uFillTx/>
                <a:latin typeface="Arial" charset="0"/>
                <a:ea typeface="+mn-ea"/>
                <a:cs typeface="+mn-cs"/>
              </a:rPr>
              <a:t>– historic, eligible or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charset="0"/>
                <a:ea typeface="+mn-ea"/>
                <a:cs typeface="+mn-cs"/>
              </a:rPr>
              <a:t>other archaeological resources</a:t>
            </a:r>
          </a:p>
        </p:txBody>
      </p:sp>
      <p:pic>
        <p:nvPicPr>
          <p:cNvPr id="44036" name="Picture 3" descr="A log cabin"/>
          <p:cNvPicPr>
            <a:picLocks noChangeAspect="1" noChangeArrowheads="1"/>
          </p:cNvPicPr>
          <p:nvPr/>
        </p:nvPicPr>
        <p:blipFill>
          <a:blip r:embed="rId2" cstate="print"/>
          <a:srcRect r="5669" b="8817"/>
          <a:stretch>
            <a:fillRect/>
          </a:stretch>
        </p:blipFill>
        <p:spPr bwMode="auto">
          <a:xfrm>
            <a:off x="1066800" y="1371600"/>
            <a:ext cx="3973513" cy="2438400"/>
          </a:xfrm>
          <a:prstGeom prst="rect">
            <a:avLst/>
          </a:prstGeom>
          <a:noFill/>
          <a:ln w="9525">
            <a:solidFill>
              <a:srgbClr val="000000"/>
            </a:solidFill>
            <a:miter lim="800000"/>
            <a:headEnd/>
            <a:tailEnd/>
          </a:ln>
        </p:spPr>
      </p:pic>
      <p:pic>
        <p:nvPicPr>
          <p:cNvPr id="44034" name="Picture 7" descr="Petroglyphs "/>
          <p:cNvPicPr>
            <a:picLocks noChangeAspect="1" noChangeArrowheads="1"/>
          </p:cNvPicPr>
          <p:nvPr/>
        </p:nvPicPr>
        <p:blipFill>
          <a:blip r:embed="rId3" cstate="print"/>
          <a:srcRect/>
          <a:stretch>
            <a:fillRect/>
          </a:stretch>
        </p:blipFill>
        <p:spPr bwMode="auto">
          <a:xfrm>
            <a:off x="5181600" y="1371600"/>
            <a:ext cx="3703638" cy="2395538"/>
          </a:xfrm>
          <a:prstGeom prst="rect">
            <a:avLst/>
          </a:prstGeom>
          <a:noFill/>
          <a:ln w="9525">
            <a:solidFill>
              <a:srgbClr val="000000"/>
            </a:solidFill>
            <a:miter lim="800000"/>
            <a:headEnd/>
            <a:tailEnd/>
          </a:ln>
        </p:spPr>
      </p:pic>
      <p:pic>
        <p:nvPicPr>
          <p:cNvPr id="44038" name="Picture 5" descr="A pile of rocks "/>
          <p:cNvPicPr>
            <a:picLocks noChangeAspect="1" noChangeArrowheads="1"/>
          </p:cNvPicPr>
          <p:nvPr/>
        </p:nvPicPr>
        <p:blipFill>
          <a:blip r:embed="rId4" cstate="print"/>
          <a:srcRect/>
          <a:stretch>
            <a:fillRect/>
          </a:stretch>
        </p:blipFill>
        <p:spPr bwMode="auto">
          <a:xfrm>
            <a:off x="1066800" y="3962400"/>
            <a:ext cx="3810000" cy="2598738"/>
          </a:xfrm>
          <a:prstGeom prst="rect">
            <a:avLst/>
          </a:prstGeom>
          <a:noFill/>
          <a:ln w="9525">
            <a:solidFill>
              <a:srgbClr val="000000"/>
            </a:solidFill>
            <a:miter lim="800000"/>
            <a:headEnd/>
            <a:tailEnd/>
          </a:ln>
        </p:spPr>
      </p:pic>
      <p:pic>
        <p:nvPicPr>
          <p:cNvPr id="44037" name="Picture 4" descr="A rocky, grassy landscape"/>
          <p:cNvPicPr>
            <a:picLocks noChangeAspect="1" noChangeArrowheads="1"/>
          </p:cNvPicPr>
          <p:nvPr/>
        </p:nvPicPr>
        <p:blipFill>
          <a:blip r:embed="rId5" cstate="print"/>
          <a:srcRect/>
          <a:stretch>
            <a:fillRect/>
          </a:stretch>
        </p:blipFill>
        <p:spPr bwMode="auto">
          <a:xfrm>
            <a:off x="5105400" y="3962400"/>
            <a:ext cx="3886200" cy="2597150"/>
          </a:xfrm>
          <a:prstGeom prst="rect">
            <a:avLst/>
          </a:prstGeom>
          <a:noFill/>
          <a:ln w="9525">
            <a:solidFill>
              <a:srgbClr val="000000"/>
            </a:solidFill>
            <a:miter lim="800000"/>
            <a:headEnd/>
            <a:tailEnd/>
          </a:ln>
        </p:spPr>
      </p:pic>
      <p:sp>
        <p:nvSpPr>
          <p:cNvPr id="322566" name="Text Box 6"/>
          <p:cNvSpPr txBox="1">
            <a:spLocks noChangeArrowheads="1"/>
          </p:cNvSpPr>
          <p:nvPr/>
        </p:nvSpPr>
        <p:spPr bwMode="auto">
          <a:xfrm>
            <a:off x="914400" y="2590800"/>
            <a:ext cx="7772400" cy="3786188"/>
          </a:xfrm>
          <a:prstGeom prst="rect">
            <a:avLst/>
          </a:prstGeom>
          <a:solidFill>
            <a:srgbClr val="339966"/>
          </a:solidFill>
          <a:ln w="9525">
            <a:solidFill>
              <a:srgbClr val="000000"/>
            </a:solidFill>
            <a:miter lim="800000"/>
            <a:headEnd/>
            <a:tailEnd/>
          </a:ln>
        </p:spPr>
        <p:txBody>
          <a:bodyPr>
            <a:spAutoFit/>
          </a:bodyPr>
          <a:lstStyle/>
          <a:p>
            <a:pPr algn="ctr" eaLnBrk="0" hangingPunct="0">
              <a:spcBef>
                <a:spcPct val="50000"/>
              </a:spcBef>
            </a:pPr>
            <a:r>
              <a:rPr lang="en-US" sz="4400">
                <a:solidFill>
                  <a:srgbClr val="000000"/>
                </a:solidFill>
                <a:latin typeface="Verdana" pitchFamily="34" charset="0"/>
              </a:rPr>
              <a:t>Structures may be allowed</a:t>
            </a:r>
            <a:endParaRPr lang="en-US" sz="4800">
              <a:solidFill>
                <a:srgbClr val="0000FF"/>
              </a:solidFill>
              <a:latin typeface="Verdana" pitchFamily="34" charset="0"/>
            </a:endParaRPr>
          </a:p>
          <a:p>
            <a:pPr algn="ctr" eaLnBrk="0" hangingPunct="0">
              <a:spcBef>
                <a:spcPct val="50000"/>
              </a:spcBef>
            </a:pPr>
            <a:r>
              <a:rPr lang="en-US" sz="2800">
                <a:solidFill>
                  <a:srgbClr val="000000"/>
                </a:solidFill>
                <a:latin typeface="Verdana" pitchFamily="34" charset="0"/>
              </a:rPr>
              <a:t>Part of the historic value and public purpose of wilderness</a:t>
            </a:r>
          </a:p>
          <a:p>
            <a:pPr lvl="1" eaLnBrk="0" hangingPunct="0">
              <a:spcBef>
                <a:spcPct val="50000"/>
              </a:spcBef>
              <a:buFont typeface="Arial" charset="0"/>
              <a:buChar char="•"/>
            </a:pPr>
            <a:r>
              <a:rPr lang="en-US" sz="2800">
                <a:solidFill>
                  <a:srgbClr val="000000"/>
                </a:solidFill>
                <a:latin typeface="Verdana" pitchFamily="34" charset="0"/>
              </a:rPr>
              <a:t>no need to automatically remove</a:t>
            </a:r>
          </a:p>
          <a:p>
            <a:pPr lvl="1" eaLnBrk="0" hangingPunct="0">
              <a:spcBef>
                <a:spcPct val="50000"/>
              </a:spcBef>
              <a:buFont typeface="Arial" charset="0"/>
              <a:buChar char="•"/>
            </a:pPr>
            <a:r>
              <a:rPr lang="en-US" sz="2800">
                <a:solidFill>
                  <a:srgbClr val="000000"/>
                </a:solidFill>
                <a:latin typeface="Verdana" pitchFamily="34" charset="0"/>
              </a:rPr>
              <a:t>meet the intent of all applicable laws</a:t>
            </a:r>
          </a:p>
          <a:p>
            <a:pPr lvl="1" eaLnBrk="0" hangingPunct="0">
              <a:spcBef>
                <a:spcPct val="50000"/>
              </a:spcBef>
              <a:buFont typeface="Arial" charset="0"/>
              <a:buChar char="•"/>
            </a:pPr>
            <a:r>
              <a:rPr lang="en-US" sz="2800">
                <a:solidFill>
                  <a:srgbClr val="000000"/>
                </a:solidFill>
                <a:latin typeface="Verdana" pitchFamily="34" charset="0"/>
              </a:rPr>
              <a:t>site-specific analysis and decision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2566"/>
                                        </p:tgtEl>
                                        <p:attrNameLst>
                                          <p:attrName>style.visibility</p:attrName>
                                        </p:attrNameLst>
                                      </p:cBhvr>
                                      <p:to>
                                        <p:strVal val="visible"/>
                                      </p:to>
                                    </p:set>
                                    <p:animEffect transition="in" filter="fade">
                                      <p:cBhvr>
                                        <p:cTn id="7" dur="1000"/>
                                        <p:tgtEl>
                                          <p:spTgt spid="322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6"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9" name="Text Box 3"/>
          <p:cNvSpPr txBox="1">
            <a:spLocks noGrp="1" noChangeArrowheads="1"/>
          </p:cNvSpPr>
          <p:nvPr>
            <p:ph type="title" idx="4294967295"/>
          </p:nvPr>
        </p:nvSpPr>
        <p:spPr bwMode="auto">
          <a:xfrm>
            <a:off x="914400" y="228600"/>
            <a:ext cx="6172200" cy="528638"/>
          </a:xfrm>
          <a:prstGeom prst="rect">
            <a:avLst/>
          </a:prstGeom>
          <a:solidFill>
            <a:schemeClr val="bg1"/>
          </a:solidFill>
          <a:ln w="9525">
            <a:solidFill>
              <a:srgbClr val="000000"/>
            </a:solidFill>
            <a:prstDash/>
            <a:miter lim="800000"/>
            <a:headEnd/>
            <a:tailEn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Arial" charset="0"/>
                <a:ea typeface="+mn-ea"/>
                <a:cs typeface="+mn-cs"/>
              </a:rPr>
              <a:t>Installations</a:t>
            </a:r>
          </a:p>
        </p:txBody>
      </p:sp>
      <p:pic>
        <p:nvPicPr>
          <p:cNvPr id="45061" name="Picture 5" descr=" A person climbing a ladder toward an antenna "/>
          <p:cNvPicPr>
            <a:picLocks noChangeAspect="1" noChangeArrowheads="1"/>
          </p:cNvPicPr>
          <p:nvPr/>
        </p:nvPicPr>
        <p:blipFill>
          <a:blip r:embed="rId2" cstate="print"/>
          <a:srcRect/>
          <a:stretch>
            <a:fillRect/>
          </a:stretch>
        </p:blipFill>
        <p:spPr bwMode="auto">
          <a:xfrm>
            <a:off x="1828800" y="914400"/>
            <a:ext cx="2238375" cy="3200400"/>
          </a:xfrm>
          <a:prstGeom prst="rect">
            <a:avLst/>
          </a:prstGeom>
          <a:noFill/>
          <a:ln w="9525">
            <a:solidFill>
              <a:srgbClr val="000000"/>
            </a:solidFill>
            <a:miter lim="800000"/>
            <a:headEnd/>
            <a:tailEnd/>
          </a:ln>
        </p:spPr>
      </p:pic>
      <p:pic>
        <p:nvPicPr>
          <p:cNvPr id="45058" name="Picture 14" descr="Gaging station - an electrical box attached to a tree"/>
          <p:cNvPicPr>
            <a:picLocks noChangeAspect="1" noChangeArrowheads="1"/>
          </p:cNvPicPr>
          <p:nvPr/>
        </p:nvPicPr>
        <p:blipFill>
          <a:blip r:embed="rId3" cstate="print"/>
          <a:srcRect/>
          <a:stretch>
            <a:fillRect/>
          </a:stretch>
        </p:blipFill>
        <p:spPr bwMode="auto">
          <a:xfrm>
            <a:off x="5638800" y="914400"/>
            <a:ext cx="3108325" cy="3238500"/>
          </a:xfrm>
          <a:prstGeom prst="rect">
            <a:avLst/>
          </a:prstGeom>
          <a:noFill/>
          <a:ln w="9525">
            <a:solidFill>
              <a:srgbClr val="000000"/>
            </a:solidFill>
            <a:miter lim="800000"/>
            <a:headEnd/>
            <a:tailEnd/>
          </a:ln>
        </p:spPr>
      </p:pic>
      <p:pic>
        <p:nvPicPr>
          <p:cNvPr id="45060" name="Picture 4" descr="A structure on top of a rocky surface "/>
          <p:cNvPicPr>
            <a:picLocks noChangeAspect="1" noChangeArrowheads="1"/>
          </p:cNvPicPr>
          <p:nvPr/>
        </p:nvPicPr>
        <p:blipFill>
          <a:blip r:embed="rId4" cstate="print"/>
          <a:srcRect/>
          <a:stretch>
            <a:fillRect/>
          </a:stretch>
        </p:blipFill>
        <p:spPr bwMode="auto">
          <a:xfrm>
            <a:off x="1371600" y="4267200"/>
            <a:ext cx="3124200" cy="2387600"/>
          </a:xfrm>
          <a:prstGeom prst="rect">
            <a:avLst/>
          </a:prstGeom>
          <a:noFill/>
          <a:ln w="9525">
            <a:solidFill>
              <a:srgbClr val="000000"/>
            </a:solidFill>
            <a:miter lim="800000"/>
            <a:headEnd/>
            <a:tailEnd/>
          </a:ln>
        </p:spPr>
      </p:pic>
      <p:pic>
        <p:nvPicPr>
          <p:cNvPr id="45062" name="Picture 6" descr="A cement structure in a forest "/>
          <p:cNvPicPr>
            <a:picLocks noChangeAspect="1" noChangeArrowheads="1"/>
          </p:cNvPicPr>
          <p:nvPr/>
        </p:nvPicPr>
        <p:blipFill>
          <a:blip r:embed="rId5" cstate="print"/>
          <a:srcRect l="30435" t="19382" r="23189" b="19472"/>
          <a:stretch>
            <a:fillRect/>
          </a:stretch>
        </p:blipFill>
        <p:spPr bwMode="auto">
          <a:xfrm>
            <a:off x="5867400" y="4267200"/>
            <a:ext cx="2667000" cy="2333625"/>
          </a:xfrm>
          <a:prstGeom prst="rect">
            <a:avLst/>
          </a:prstGeom>
          <a:noFill/>
          <a:ln w="25400">
            <a:solidFill>
              <a:srgbClr val="000000"/>
            </a:solidFill>
            <a:miter lim="800000"/>
            <a:headEnd/>
            <a:tailEnd/>
          </a:ln>
        </p:spPr>
      </p:pic>
      <p:sp>
        <p:nvSpPr>
          <p:cNvPr id="323591" name="Text Box 7"/>
          <p:cNvSpPr txBox="1">
            <a:spLocks noChangeArrowheads="1"/>
          </p:cNvSpPr>
          <p:nvPr/>
        </p:nvSpPr>
        <p:spPr bwMode="auto">
          <a:xfrm rot="-1236818">
            <a:off x="3048000" y="3352800"/>
            <a:ext cx="3733800" cy="833438"/>
          </a:xfrm>
          <a:prstGeom prst="rect">
            <a:avLst/>
          </a:prstGeom>
          <a:solidFill>
            <a:srgbClr val="FF3300"/>
          </a:solidFill>
          <a:ln w="9525">
            <a:solidFill>
              <a:srgbClr val="000000"/>
            </a:solidFill>
            <a:miter lim="800000"/>
            <a:headEnd/>
            <a:tailEnd/>
          </a:ln>
        </p:spPr>
        <p:txBody>
          <a:bodyPr>
            <a:spAutoFit/>
          </a:bodyPr>
          <a:lstStyle/>
          <a:p>
            <a:pPr eaLnBrk="0" hangingPunct="0">
              <a:spcBef>
                <a:spcPct val="50000"/>
              </a:spcBef>
            </a:pPr>
            <a:r>
              <a:rPr lang="en-US" sz="4800">
                <a:solidFill>
                  <a:srgbClr val="000000"/>
                </a:solidFill>
                <a:latin typeface="Verdana" pitchFamily="34" charset="0"/>
              </a:rPr>
              <a:t>Prohibited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3591"/>
                                        </p:tgtEl>
                                        <p:attrNameLst>
                                          <p:attrName>style.visibility</p:attrName>
                                        </p:attrNameLst>
                                      </p:cBhvr>
                                      <p:to>
                                        <p:strVal val="visible"/>
                                      </p:to>
                                    </p:set>
                                    <p:animEffect transition="in" filter="fade">
                                      <p:cBhvr>
                                        <p:cTn id="7" dur="1000"/>
                                        <p:tgtEl>
                                          <p:spTgt spid="323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91"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Text Box 2"/>
          <p:cNvSpPr txBox="1">
            <a:spLocks noGrp="1" noChangeArrowheads="1"/>
          </p:cNvSpPr>
          <p:nvPr>
            <p:ph type="title" idx="4294967295"/>
          </p:nvPr>
        </p:nvSpPr>
        <p:spPr bwMode="auto">
          <a:xfrm>
            <a:off x="762000" y="152400"/>
            <a:ext cx="7620000" cy="831850"/>
          </a:xfrm>
          <a:prstGeom prst="rect">
            <a:avLst/>
          </a:prstGeom>
          <a:solidFill>
            <a:srgbClr val="F7CA89"/>
          </a:solidFill>
          <a:ln w="9525">
            <a:solidFill>
              <a:srgbClr val="000000"/>
            </a:solidFill>
            <a:prstDash/>
            <a:miter lim="800000"/>
            <a:headEnd/>
            <a:tailEn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charset="0"/>
                <a:ea typeface="+mn-ea"/>
                <a:cs typeface="+mn-cs"/>
              </a:rPr>
              <a:t>Can existing structures or installations remain in wilderness?</a:t>
            </a:r>
          </a:p>
        </p:txBody>
      </p:sp>
      <p:sp>
        <p:nvSpPr>
          <p:cNvPr id="324611" name="Rectangle 3"/>
          <p:cNvSpPr>
            <a:spLocks noChangeArrowheads="1"/>
          </p:cNvSpPr>
          <p:nvPr/>
        </p:nvSpPr>
        <p:spPr bwMode="auto">
          <a:xfrm>
            <a:off x="1066800" y="1066800"/>
            <a:ext cx="7848600" cy="609600"/>
          </a:xfrm>
          <a:prstGeom prst="rect">
            <a:avLst/>
          </a:prstGeom>
          <a:noFill/>
          <a:ln w="9525">
            <a:noFill/>
            <a:miter lim="800000"/>
            <a:headEnd/>
            <a:tailEnd/>
          </a:ln>
        </p:spPr>
        <p:txBody>
          <a:bodyPr/>
          <a:lstStyle/>
          <a:p>
            <a:pPr marL="342900" indent="-342900">
              <a:spcBef>
                <a:spcPct val="20000"/>
              </a:spcBef>
              <a:spcAft>
                <a:spcPct val="30000"/>
              </a:spcAft>
              <a:buClr>
                <a:schemeClr val="hlink"/>
              </a:buClr>
              <a:buFont typeface="Wingdings" pitchFamily="2" charset="2"/>
              <a:buNone/>
            </a:pPr>
            <a:r>
              <a:rPr lang="en-US" sz="2400"/>
              <a:t>“… there shall be no </a:t>
            </a:r>
            <a:r>
              <a:rPr lang="en-US" sz="2400" b="1" i="1">
                <a:solidFill>
                  <a:srgbClr val="000000"/>
                </a:solidFill>
              </a:rPr>
              <a:t>new</a:t>
            </a:r>
            <a:r>
              <a:rPr lang="en-US" sz="2400">
                <a:solidFill>
                  <a:schemeClr val="accent2"/>
                </a:solidFill>
              </a:rPr>
              <a:t> </a:t>
            </a:r>
            <a:r>
              <a:rPr lang="en-US" sz="2400"/>
              <a:t>…structures, installations…”</a:t>
            </a:r>
            <a:endParaRPr lang="en-US" sz="2400">
              <a:latin typeface="Centaur" pitchFamily="18" charset="0"/>
            </a:endParaRPr>
          </a:p>
        </p:txBody>
      </p:sp>
      <p:sp>
        <p:nvSpPr>
          <p:cNvPr id="324612" name="AutoShape 4" descr="A red crossed-out symbol over the word &quot;new&quot;"/>
          <p:cNvSpPr>
            <a:spLocks noChangeArrowheads="1"/>
          </p:cNvSpPr>
          <p:nvPr/>
        </p:nvSpPr>
        <p:spPr bwMode="auto">
          <a:xfrm>
            <a:off x="3962400" y="914400"/>
            <a:ext cx="762000" cy="685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0000"/>
          </a:solidFill>
          <a:ln w="9525">
            <a:solidFill>
              <a:schemeClr val="tx1"/>
            </a:solidFill>
            <a:miter lim="800000"/>
            <a:headEnd/>
            <a:tailEnd/>
          </a:ln>
        </p:spPr>
        <p:txBody>
          <a:bodyPr wrap="none" anchor="ctr"/>
          <a:lstStyle/>
          <a:p>
            <a:endParaRPr lang="en-US"/>
          </a:p>
        </p:txBody>
      </p:sp>
      <p:sp>
        <p:nvSpPr>
          <p:cNvPr id="324614" name="Text Box 6"/>
          <p:cNvSpPr txBox="1">
            <a:spLocks noChangeArrowheads="1"/>
          </p:cNvSpPr>
          <p:nvPr/>
        </p:nvSpPr>
        <p:spPr bwMode="auto">
          <a:xfrm>
            <a:off x="990600" y="1600200"/>
            <a:ext cx="7696200" cy="830263"/>
          </a:xfrm>
          <a:prstGeom prst="rect">
            <a:avLst/>
          </a:prstGeom>
          <a:noFill/>
          <a:ln w="9525">
            <a:noFill/>
            <a:miter lim="800000"/>
            <a:headEnd/>
            <a:tailEnd/>
          </a:ln>
        </p:spPr>
        <p:txBody>
          <a:bodyPr>
            <a:spAutoFit/>
          </a:bodyPr>
          <a:lstStyle/>
          <a:p>
            <a:pPr algn="ctr">
              <a:spcBef>
                <a:spcPct val="50000"/>
              </a:spcBef>
            </a:pPr>
            <a:r>
              <a:rPr lang="en-US" sz="2400">
                <a:solidFill>
                  <a:srgbClr val="000066"/>
                </a:solidFill>
              </a:rPr>
              <a:t>Pre-existing structures </a:t>
            </a:r>
            <a:r>
              <a:rPr lang="en-US" sz="2400" i="1" u="sng">
                <a:solidFill>
                  <a:srgbClr val="000000"/>
                </a:solidFill>
              </a:rPr>
              <a:t>may</a:t>
            </a:r>
            <a:r>
              <a:rPr lang="en-US" sz="2400">
                <a:solidFill>
                  <a:srgbClr val="000066"/>
                </a:solidFill>
              </a:rPr>
              <a:t> remain if they are the minimum necessary or allowed by law.</a:t>
            </a:r>
          </a:p>
        </p:txBody>
      </p:sp>
      <p:pic>
        <p:nvPicPr>
          <p:cNvPr id="46085" name="Picture 5" descr="Three people standing on a rock dam"/>
          <p:cNvPicPr>
            <a:picLocks noChangeAspect="1" noChangeArrowheads="1"/>
          </p:cNvPicPr>
          <p:nvPr/>
        </p:nvPicPr>
        <p:blipFill>
          <a:blip r:embed="rId3" cstate="print"/>
          <a:srcRect l="13208" t="17142" r="3773"/>
          <a:stretch>
            <a:fillRect/>
          </a:stretch>
        </p:blipFill>
        <p:spPr bwMode="auto">
          <a:xfrm>
            <a:off x="1143000" y="2490788"/>
            <a:ext cx="3352800" cy="2209800"/>
          </a:xfrm>
          <a:prstGeom prst="rect">
            <a:avLst/>
          </a:prstGeom>
          <a:noFill/>
          <a:ln w="9525">
            <a:solidFill>
              <a:srgbClr val="000000"/>
            </a:solidFill>
            <a:miter lim="800000"/>
            <a:headEnd/>
            <a:tailEnd/>
          </a:ln>
        </p:spPr>
      </p:pic>
      <p:sp>
        <p:nvSpPr>
          <p:cNvPr id="46087" name="Text Box 8"/>
          <p:cNvSpPr txBox="1">
            <a:spLocks noChangeArrowheads="1"/>
          </p:cNvSpPr>
          <p:nvPr/>
        </p:nvSpPr>
        <p:spPr bwMode="auto">
          <a:xfrm>
            <a:off x="1143000" y="4724400"/>
            <a:ext cx="3124200" cy="366713"/>
          </a:xfrm>
          <a:prstGeom prst="rect">
            <a:avLst/>
          </a:prstGeom>
          <a:noFill/>
          <a:ln w="9525">
            <a:noFill/>
            <a:miter lim="800000"/>
            <a:headEnd/>
            <a:tailEnd/>
          </a:ln>
        </p:spPr>
        <p:txBody>
          <a:bodyPr>
            <a:spAutoFit/>
          </a:bodyPr>
          <a:lstStyle/>
          <a:p>
            <a:pPr>
              <a:spcBef>
                <a:spcPct val="50000"/>
              </a:spcBef>
            </a:pPr>
            <a:r>
              <a:rPr lang="en-US"/>
              <a:t>Water Developments</a:t>
            </a:r>
          </a:p>
        </p:txBody>
      </p:sp>
      <p:pic>
        <p:nvPicPr>
          <p:cNvPr id="46091" name="Picture 4" descr="A log cabin with a porch solar panels attached to the front "/>
          <p:cNvPicPr>
            <a:picLocks noChangeAspect="1" noChangeArrowheads="1"/>
          </p:cNvPicPr>
          <p:nvPr/>
        </p:nvPicPr>
        <p:blipFill>
          <a:blip r:embed="rId4" cstate="print"/>
          <a:srcRect t="8064" r="3932"/>
          <a:stretch>
            <a:fillRect/>
          </a:stretch>
        </p:blipFill>
        <p:spPr bwMode="auto">
          <a:xfrm>
            <a:off x="5105400" y="2430463"/>
            <a:ext cx="3048000" cy="2187575"/>
          </a:xfrm>
          <a:prstGeom prst="rect">
            <a:avLst/>
          </a:prstGeom>
          <a:noFill/>
          <a:ln w="9525">
            <a:solidFill>
              <a:schemeClr val="tx1"/>
            </a:solidFill>
            <a:miter lim="800000"/>
            <a:headEnd/>
            <a:tailEnd/>
          </a:ln>
        </p:spPr>
      </p:pic>
      <p:sp>
        <p:nvSpPr>
          <p:cNvPr id="46088" name="Text Box 9"/>
          <p:cNvSpPr txBox="1">
            <a:spLocks noChangeArrowheads="1"/>
          </p:cNvSpPr>
          <p:nvPr/>
        </p:nvSpPr>
        <p:spPr bwMode="auto">
          <a:xfrm>
            <a:off x="7239000" y="4800600"/>
            <a:ext cx="1676400" cy="646113"/>
          </a:xfrm>
          <a:prstGeom prst="rect">
            <a:avLst/>
          </a:prstGeom>
          <a:noFill/>
          <a:ln w="9525">
            <a:noFill/>
            <a:miter lim="800000"/>
            <a:headEnd/>
            <a:tailEnd/>
          </a:ln>
        </p:spPr>
        <p:txBody>
          <a:bodyPr>
            <a:spAutoFit/>
          </a:bodyPr>
          <a:lstStyle/>
          <a:p>
            <a:pPr>
              <a:spcBef>
                <a:spcPct val="50000"/>
              </a:spcBef>
            </a:pPr>
            <a:r>
              <a:rPr lang="en-US"/>
              <a:t>Administrative Cabins</a:t>
            </a:r>
          </a:p>
        </p:txBody>
      </p:sp>
      <p:sp>
        <p:nvSpPr>
          <p:cNvPr id="46090" name="Text Box 11"/>
          <p:cNvSpPr txBox="1">
            <a:spLocks noChangeArrowheads="1"/>
          </p:cNvSpPr>
          <p:nvPr/>
        </p:nvSpPr>
        <p:spPr bwMode="auto">
          <a:xfrm>
            <a:off x="2286000" y="6248400"/>
            <a:ext cx="1143000" cy="366713"/>
          </a:xfrm>
          <a:prstGeom prst="rect">
            <a:avLst/>
          </a:prstGeom>
          <a:noFill/>
          <a:ln w="9525">
            <a:noFill/>
            <a:miter lim="800000"/>
            <a:headEnd/>
            <a:tailEnd/>
          </a:ln>
        </p:spPr>
        <p:txBody>
          <a:bodyPr>
            <a:spAutoFit/>
          </a:bodyPr>
          <a:lstStyle/>
          <a:p>
            <a:pPr>
              <a:spcBef>
                <a:spcPct val="50000"/>
              </a:spcBef>
            </a:pPr>
            <a:r>
              <a:rPr lang="en-US"/>
              <a:t>Fences</a:t>
            </a:r>
          </a:p>
        </p:txBody>
      </p:sp>
      <p:pic>
        <p:nvPicPr>
          <p:cNvPr id="46089" name="Picture 10" descr=" A wooden fence "/>
          <p:cNvPicPr>
            <a:picLocks noChangeAspect="1" noChangeArrowheads="1"/>
          </p:cNvPicPr>
          <p:nvPr/>
        </p:nvPicPr>
        <p:blipFill>
          <a:blip r:embed="rId5" cstate="print"/>
          <a:srcRect t="15466" r="14473"/>
          <a:stretch>
            <a:fillRect/>
          </a:stretch>
        </p:blipFill>
        <p:spPr bwMode="auto">
          <a:xfrm>
            <a:off x="3581400" y="4300538"/>
            <a:ext cx="3200400" cy="2298700"/>
          </a:xfrm>
          <a:prstGeom prst="rect">
            <a:avLst/>
          </a:prstGeom>
          <a:noFill/>
          <a:ln w="9525">
            <a:solidFill>
              <a:srgbClr val="000000"/>
            </a:solid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4611"/>
                                        </p:tgtEl>
                                        <p:attrNameLst>
                                          <p:attrName>style.visibility</p:attrName>
                                        </p:attrNameLst>
                                      </p:cBhvr>
                                      <p:to>
                                        <p:strVal val="visible"/>
                                      </p:to>
                                    </p:set>
                                    <p:animEffect transition="in" filter="fade">
                                      <p:cBhvr>
                                        <p:cTn id="7" dur="1000"/>
                                        <p:tgtEl>
                                          <p:spTgt spid="3246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4612"/>
                                        </p:tgtEl>
                                        <p:attrNameLst>
                                          <p:attrName>style.visibility</p:attrName>
                                        </p:attrNameLst>
                                      </p:cBhvr>
                                      <p:to>
                                        <p:strVal val="visible"/>
                                      </p:to>
                                    </p:set>
                                    <p:animEffect transition="in" filter="fade">
                                      <p:cBhvr>
                                        <p:cTn id="12" dur="1000"/>
                                        <p:tgtEl>
                                          <p:spTgt spid="3246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4614"/>
                                        </p:tgtEl>
                                        <p:attrNameLst>
                                          <p:attrName>style.visibility</p:attrName>
                                        </p:attrNameLst>
                                      </p:cBhvr>
                                      <p:to>
                                        <p:strVal val="visible"/>
                                      </p:to>
                                    </p:set>
                                    <p:animEffect transition="in" filter="fade">
                                      <p:cBhvr>
                                        <p:cTn id="17" dur="1000"/>
                                        <p:tgtEl>
                                          <p:spTgt spid="324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1" grpId="0"/>
      <p:bldP spid="324612" grpId="0" animBg="1"/>
      <p:bldP spid="32461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47108" name="Rectangle 4"/>
          <p:cNvSpPr>
            <a:spLocks noGrp="1" noChangeArrowheads="1"/>
          </p:cNvSpPr>
          <p:nvPr>
            <p:ph type="title"/>
          </p:nvPr>
        </p:nvSpPr>
        <p:spPr bwMode="auto">
          <a:xfrm>
            <a:off x="304800" y="1066800"/>
            <a:ext cx="8534400" cy="533400"/>
          </a:xfrm>
          <a:solidFill>
            <a:srgbClr val="F7CA89"/>
          </a:solidFill>
          <a:ln w="25400">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latin typeface="Centaur" pitchFamily="18" charset="0"/>
              </a:rPr>
              <a:t>The Wilderness Act  Section 4 (c): </a:t>
            </a:r>
            <a:r>
              <a:rPr lang="en-US" sz="2800" i="1" dirty="0">
                <a:effectLst/>
                <a:latin typeface="Centaur" pitchFamily="18" charset="0"/>
              </a:rPr>
              <a:t>Prohibited Uses</a:t>
            </a:r>
          </a:p>
        </p:txBody>
      </p:sp>
      <p:sp>
        <p:nvSpPr>
          <p:cNvPr id="47106" name="AutoShape 2" descr="A scroll"/>
          <p:cNvSpPr>
            <a:spLocks noChangeArrowheads="1"/>
          </p:cNvSpPr>
          <p:nvPr/>
        </p:nvSpPr>
        <p:spPr bwMode="auto">
          <a:xfrm flipV="1">
            <a:off x="1600200" y="1905000"/>
            <a:ext cx="7315200" cy="4724400"/>
          </a:xfrm>
          <a:prstGeom prst="verticalScroll">
            <a:avLst>
              <a:gd name="adj" fmla="val 12500"/>
            </a:avLst>
          </a:prstGeom>
          <a:solidFill>
            <a:schemeClr val="bg1"/>
          </a:solidFill>
          <a:ln w="9525">
            <a:solidFill>
              <a:srgbClr val="000000"/>
            </a:solidFill>
            <a:round/>
            <a:headEnd/>
            <a:tailEnd/>
          </a:ln>
        </p:spPr>
        <p:txBody>
          <a:bodyPr wrap="none" anchor="ctr"/>
          <a:lstStyle/>
          <a:p>
            <a:endParaRPr lang="en-US"/>
          </a:p>
        </p:txBody>
      </p:sp>
      <p:sp>
        <p:nvSpPr>
          <p:cNvPr id="455683" name="Rectangle 3"/>
          <p:cNvSpPr>
            <a:spLocks noGrp="1" noChangeArrowheads="1"/>
          </p:cNvSpPr>
          <p:nvPr>
            <p:ph idx="1"/>
          </p:nvPr>
        </p:nvSpPr>
        <p:spPr bwMode="auto">
          <a:xfrm>
            <a:off x="2362200" y="2057400"/>
            <a:ext cx="6477000" cy="3962400"/>
          </a:xfrm>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FontTx/>
              <a:buNone/>
              <a:defRPr/>
            </a:pPr>
            <a:r>
              <a:rPr lang="en-US" sz="2800" b="1" dirty="0">
                <a:effectLst>
                  <a:outerShdw blurRad="38100" dist="38100" dir="2700000" algn="tl">
                    <a:srgbClr val="C0C0C0"/>
                  </a:outerShdw>
                </a:effectLst>
              </a:rPr>
              <a:t>“… there shall be no …”</a:t>
            </a:r>
            <a:r>
              <a:rPr lang="en-US" sz="2800" b="1" dirty="0">
                <a:solidFill>
                  <a:srgbClr val="000000"/>
                </a:solidFill>
              </a:rPr>
              <a:t> </a:t>
            </a:r>
          </a:p>
          <a:p>
            <a:pPr eaLnBrk="1" hangingPunct="1">
              <a:buFontTx/>
              <a:buChar char="o"/>
              <a:defRPr/>
            </a:pPr>
            <a:r>
              <a:rPr lang="en-US" sz="2800" b="1" dirty="0">
                <a:solidFill>
                  <a:srgbClr val="000000"/>
                </a:solidFill>
              </a:rPr>
              <a:t>form of mechanical transport </a:t>
            </a:r>
          </a:p>
          <a:p>
            <a:pPr eaLnBrk="1" hangingPunct="1">
              <a:buFontTx/>
              <a:buChar char="o"/>
              <a:defRPr/>
            </a:pPr>
            <a:r>
              <a:rPr lang="en-US" sz="2800" b="1" dirty="0">
                <a:solidFill>
                  <a:srgbClr val="000000"/>
                </a:solidFill>
              </a:rPr>
              <a:t>use of motorized equipment</a:t>
            </a:r>
          </a:p>
          <a:p>
            <a:pPr eaLnBrk="1" hangingPunct="1">
              <a:buFontTx/>
              <a:buChar char="o"/>
              <a:defRPr/>
            </a:pPr>
            <a:r>
              <a:rPr lang="en-US" sz="2800" b="1" dirty="0">
                <a:solidFill>
                  <a:srgbClr val="000000"/>
                </a:solidFill>
              </a:rPr>
              <a:t>use of motor vehicles or motor boats</a:t>
            </a:r>
          </a:p>
          <a:p>
            <a:pPr eaLnBrk="1" hangingPunct="1">
              <a:buFontTx/>
              <a:buChar char="o"/>
              <a:defRPr/>
            </a:pPr>
            <a:r>
              <a:rPr lang="en-US" sz="2800" b="1" dirty="0">
                <a:solidFill>
                  <a:srgbClr val="000000"/>
                </a:solidFill>
              </a:rPr>
              <a:t>landing of aircraft</a:t>
            </a:r>
          </a:p>
          <a:p>
            <a:pPr eaLnBrk="1" hangingPunct="1">
              <a:buFontTx/>
              <a:buChar char="o"/>
              <a:defRPr/>
            </a:pPr>
            <a:r>
              <a:rPr lang="en-US" sz="2800" b="1" dirty="0">
                <a:solidFill>
                  <a:srgbClr val="000000"/>
                </a:solidFill>
              </a:rPr>
              <a:t>structure or installation</a:t>
            </a:r>
          </a:p>
          <a:p>
            <a:pPr eaLnBrk="1" hangingPunct="1">
              <a:buFontTx/>
              <a:buChar char="o"/>
              <a:defRPr/>
            </a:pPr>
            <a:r>
              <a:rPr lang="en-US" sz="2800" b="1" dirty="0">
                <a:solidFill>
                  <a:srgbClr val="0000FF"/>
                </a:solidFill>
              </a:rPr>
              <a:t>temporary road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5683">
                                            <p:txEl>
                                              <p:pRg st="0" end="0"/>
                                            </p:txEl>
                                          </p:spTgt>
                                        </p:tgtEl>
                                        <p:attrNameLst>
                                          <p:attrName>style.visibility</p:attrName>
                                        </p:attrNameLst>
                                      </p:cBhvr>
                                      <p:to>
                                        <p:strVal val="visible"/>
                                      </p:to>
                                    </p:set>
                                    <p:animEffect transition="in" filter="fade">
                                      <p:cBhvr>
                                        <p:cTn id="7" dur="1000"/>
                                        <p:tgtEl>
                                          <p:spTgt spid="45568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5683">
                                            <p:txEl>
                                              <p:pRg st="1" end="1"/>
                                            </p:txEl>
                                          </p:spTgt>
                                        </p:tgtEl>
                                        <p:attrNameLst>
                                          <p:attrName>style.visibility</p:attrName>
                                        </p:attrNameLst>
                                      </p:cBhvr>
                                      <p:to>
                                        <p:strVal val="visible"/>
                                      </p:to>
                                    </p:set>
                                    <p:animEffect transition="in" filter="fade">
                                      <p:cBhvr>
                                        <p:cTn id="10" dur="1000"/>
                                        <p:tgtEl>
                                          <p:spTgt spid="45568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5683">
                                            <p:txEl>
                                              <p:pRg st="2" end="2"/>
                                            </p:txEl>
                                          </p:spTgt>
                                        </p:tgtEl>
                                        <p:attrNameLst>
                                          <p:attrName>style.visibility</p:attrName>
                                        </p:attrNameLst>
                                      </p:cBhvr>
                                      <p:to>
                                        <p:strVal val="visible"/>
                                      </p:to>
                                    </p:set>
                                    <p:animEffect transition="in" filter="fade">
                                      <p:cBhvr>
                                        <p:cTn id="13" dur="1000"/>
                                        <p:tgtEl>
                                          <p:spTgt spid="45568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5683">
                                            <p:txEl>
                                              <p:pRg st="3" end="3"/>
                                            </p:txEl>
                                          </p:spTgt>
                                        </p:tgtEl>
                                        <p:attrNameLst>
                                          <p:attrName>style.visibility</p:attrName>
                                        </p:attrNameLst>
                                      </p:cBhvr>
                                      <p:to>
                                        <p:strVal val="visible"/>
                                      </p:to>
                                    </p:set>
                                    <p:animEffect transition="in" filter="fade">
                                      <p:cBhvr>
                                        <p:cTn id="16" dur="1000"/>
                                        <p:tgtEl>
                                          <p:spTgt spid="45568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55683">
                                            <p:txEl>
                                              <p:pRg st="4" end="4"/>
                                            </p:txEl>
                                          </p:spTgt>
                                        </p:tgtEl>
                                        <p:attrNameLst>
                                          <p:attrName>style.visibility</p:attrName>
                                        </p:attrNameLst>
                                      </p:cBhvr>
                                      <p:to>
                                        <p:strVal val="visible"/>
                                      </p:to>
                                    </p:set>
                                    <p:animEffect transition="in" filter="fade">
                                      <p:cBhvr>
                                        <p:cTn id="19" dur="1000"/>
                                        <p:tgtEl>
                                          <p:spTgt spid="45568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5683">
                                            <p:txEl>
                                              <p:pRg st="5" end="5"/>
                                            </p:txEl>
                                          </p:spTgt>
                                        </p:tgtEl>
                                        <p:attrNameLst>
                                          <p:attrName>style.visibility</p:attrName>
                                        </p:attrNameLst>
                                      </p:cBhvr>
                                      <p:to>
                                        <p:strVal val="visible"/>
                                      </p:to>
                                    </p:set>
                                    <p:animEffect transition="in" filter="fade">
                                      <p:cBhvr>
                                        <p:cTn id="22" dur="1000"/>
                                        <p:tgtEl>
                                          <p:spTgt spid="45568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55683">
                                            <p:txEl>
                                              <p:pRg st="6" end="6"/>
                                            </p:txEl>
                                          </p:spTgt>
                                        </p:tgtEl>
                                        <p:attrNameLst>
                                          <p:attrName>style.visibility</p:attrName>
                                        </p:attrNameLst>
                                      </p:cBhvr>
                                      <p:to>
                                        <p:strVal val="visible"/>
                                      </p:to>
                                    </p:set>
                                    <p:animEffect transition="in" filter="fade">
                                      <p:cBhvr>
                                        <p:cTn id="25" dur="1000"/>
                                        <p:tgtEl>
                                          <p:spTgt spid="45568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mph" presetSubtype="2" fill="hold" nodeType="clickEffect">
                                  <p:stCondLst>
                                    <p:cond delay="0"/>
                                  </p:stCondLst>
                                  <p:childTnLst>
                                    <p:animClr clrSpc="rgb" dir="cw">
                                      <p:cBhvr override="childStyle">
                                        <p:cTn id="29" dur="1000" fill="hold"/>
                                        <p:tgtEl>
                                          <p:spTgt spid="455683">
                                            <p:txEl>
                                              <p:pRg st="6" end="6"/>
                                            </p:txEl>
                                          </p:spTgt>
                                        </p:tgtEl>
                                        <p:attrNameLst>
                                          <p:attrName>style.color</p:attrName>
                                        </p:attrNameLst>
                                      </p:cBhvr>
                                      <p:to>
                                        <a:srgbClr val="0000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683"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1"/>
          <p:cNvSpPr txBox="1">
            <a:spLocks/>
          </p:cNvSpPr>
          <p:nvPr/>
        </p:nvSpPr>
        <p:spPr>
          <a:xfrm>
            <a:off x="304800" y="4572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441347" name="Rectangle 3"/>
          <p:cNvSpPr>
            <a:spLocks noGrp="1" noChangeArrowheads="1"/>
          </p:cNvSpPr>
          <p:nvPr>
            <p:ph type="title"/>
          </p:nvPr>
        </p:nvSpPr>
        <p:spPr bwMode="auto">
          <a:xfrm>
            <a:off x="1447800" y="1219200"/>
            <a:ext cx="6858000" cy="6858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r>
              <a:rPr lang="en-US" sz="2800" b="0" dirty="0">
                <a:effectLst/>
              </a:rPr>
              <a:t>Definitions: Temporary Roads</a:t>
            </a:r>
          </a:p>
        </p:txBody>
      </p:sp>
      <p:pic>
        <p:nvPicPr>
          <p:cNvPr id="441346" name="Picture 2" descr=" A two track road through a forested area"/>
          <p:cNvPicPr>
            <a:picLocks noChangeAspect="1" noChangeArrowheads="1"/>
          </p:cNvPicPr>
          <p:nvPr/>
        </p:nvPicPr>
        <p:blipFill>
          <a:blip r:embed="rId3" cstate="print">
            <a:lum bright="-12000"/>
          </a:blip>
          <a:srcRect/>
          <a:stretch>
            <a:fillRect/>
          </a:stretch>
        </p:blipFill>
        <p:spPr bwMode="auto">
          <a:xfrm>
            <a:off x="1981200" y="2209800"/>
            <a:ext cx="5645150" cy="3810000"/>
          </a:xfrm>
          <a:prstGeom prst="rect">
            <a:avLst/>
          </a:prstGeom>
          <a:noFill/>
          <a:ln w="9525">
            <a:solidFill>
              <a:srgbClr val="000000"/>
            </a:solidFill>
            <a:miter lim="800000"/>
            <a:headEnd/>
            <a:tailEnd/>
          </a:ln>
        </p:spPr>
      </p:pic>
      <p:sp>
        <p:nvSpPr>
          <p:cNvPr id="441348" name="Text Box 4"/>
          <p:cNvSpPr txBox="1">
            <a:spLocks noChangeArrowheads="1"/>
          </p:cNvSpPr>
          <p:nvPr/>
        </p:nvSpPr>
        <p:spPr bwMode="auto">
          <a:xfrm rot="-618017">
            <a:off x="2074863" y="4160838"/>
            <a:ext cx="5778500" cy="1570037"/>
          </a:xfrm>
          <a:prstGeom prst="rect">
            <a:avLst/>
          </a:prstGeom>
          <a:solidFill>
            <a:srgbClr val="FF3300"/>
          </a:solidFill>
          <a:ln w="9525">
            <a:solidFill>
              <a:srgbClr val="000000"/>
            </a:solidFill>
            <a:miter lim="800000"/>
            <a:headEnd/>
            <a:tailEnd/>
          </a:ln>
        </p:spPr>
        <p:txBody>
          <a:bodyPr>
            <a:spAutoFit/>
          </a:bodyPr>
          <a:lstStyle/>
          <a:p>
            <a:pPr algn="ctr" eaLnBrk="0" hangingPunct="0">
              <a:spcBef>
                <a:spcPct val="50000"/>
              </a:spcBef>
            </a:pPr>
            <a:r>
              <a:rPr lang="en-US" sz="3600">
                <a:solidFill>
                  <a:srgbClr val="000000"/>
                </a:solidFill>
                <a:latin typeface="Verdana" pitchFamily="34" charset="0"/>
              </a:rPr>
              <a:t>Prohibited</a:t>
            </a:r>
          </a:p>
          <a:p>
            <a:pPr algn="ctr" eaLnBrk="0" hangingPunct="0">
              <a:spcBef>
                <a:spcPct val="50000"/>
              </a:spcBef>
            </a:pPr>
            <a:r>
              <a:rPr lang="en-US" sz="2400">
                <a:solidFill>
                  <a:srgbClr val="000000"/>
                </a:solidFill>
                <a:latin typeface="Verdana" pitchFamily="34" charset="0"/>
              </a:rPr>
              <a:t>Unless allowed by law or authorized for a valid existing right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1347"/>
                                        </p:tgtEl>
                                        <p:attrNameLst>
                                          <p:attrName>style.visibility</p:attrName>
                                        </p:attrNameLst>
                                      </p:cBhvr>
                                      <p:to>
                                        <p:strVal val="visible"/>
                                      </p:to>
                                    </p:set>
                                    <p:animEffect transition="in" filter="fade">
                                      <p:cBhvr>
                                        <p:cTn id="7" dur="1000"/>
                                        <p:tgtEl>
                                          <p:spTgt spid="441347"/>
                                        </p:tgtEl>
                                      </p:cBhvr>
                                    </p:animEffect>
                                  </p:childTnLst>
                                </p:cTn>
                              </p:par>
                              <p:par>
                                <p:cTn id="8" presetID="10" presetClass="entr" presetSubtype="0" fill="hold" nodeType="withEffect">
                                  <p:stCondLst>
                                    <p:cond delay="0"/>
                                  </p:stCondLst>
                                  <p:childTnLst>
                                    <p:set>
                                      <p:cBhvr>
                                        <p:cTn id="9" dur="1" fill="hold">
                                          <p:stCondLst>
                                            <p:cond delay="0"/>
                                          </p:stCondLst>
                                        </p:cTn>
                                        <p:tgtEl>
                                          <p:spTgt spid="441346"/>
                                        </p:tgtEl>
                                        <p:attrNameLst>
                                          <p:attrName>style.visibility</p:attrName>
                                        </p:attrNameLst>
                                      </p:cBhvr>
                                      <p:to>
                                        <p:strVal val="visible"/>
                                      </p:to>
                                    </p:set>
                                    <p:animEffect transition="in" filter="fade">
                                      <p:cBhvr>
                                        <p:cTn id="10" dur="1000"/>
                                        <p:tgtEl>
                                          <p:spTgt spid="441346"/>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441348">
                                            <p:bg/>
                                          </p:spTgt>
                                        </p:tgtEl>
                                        <p:attrNameLst>
                                          <p:attrName>style.visibility</p:attrName>
                                        </p:attrNameLst>
                                      </p:cBhvr>
                                      <p:to>
                                        <p:strVal val="visible"/>
                                      </p:to>
                                    </p:set>
                                    <p:animEffect transition="in" filter="box(in)">
                                      <p:cBhvr>
                                        <p:cTn id="15" dur="500"/>
                                        <p:tgtEl>
                                          <p:spTgt spid="441348">
                                            <p:bg/>
                                          </p:spTgt>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441348">
                                            <p:txEl>
                                              <p:pRg st="0" end="0"/>
                                            </p:txEl>
                                          </p:spTgt>
                                        </p:tgtEl>
                                        <p:attrNameLst>
                                          <p:attrName>style.visibility</p:attrName>
                                        </p:attrNameLst>
                                      </p:cBhvr>
                                      <p:to>
                                        <p:strVal val="visible"/>
                                      </p:to>
                                    </p:set>
                                    <p:animEffect transition="in" filter="box(in)">
                                      <p:cBhvr>
                                        <p:cTn id="18" dur="500"/>
                                        <p:tgtEl>
                                          <p:spTgt spid="441348">
                                            <p:txEl>
                                              <p:pRg st="0" end="0"/>
                                            </p:txEl>
                                          </p:spTgt>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441348">
                                            <p:txEl>
                                              <p:pRg st="1" end="1"/>
                                            </p:txEl>
                                          </p:spTgt>
                                        </p:tgtEl>
                                        <p:attrNameLst>
                                          <p:attrName>style.visibility</p:attrName>
                                        </p:attrNameLst>
                                      </p:cBhvr>
                                      <p:to>
                                        <p:strVal val="visible"/>
                                      </p:to>
                                    </p:set>
                                    <p:animEffect transition="in" filter="box(in)">
                                      <p:cBhvr>
                                        <p:cTn id="21" dur="500"/>
                                        <p:tgtEl>
                                          <p:spTgt spid="44134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47" grpId="0" animBg="1"/>
      <p:bldP spid="441348"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4916" name="Rectangle 4"/>
          <p:cNvSpPr>
            <a:spLocks noGrp="1" noChangeArrowheads="1"/>
          </p:cNvSpPr>
          <p:nvPr>
            <p:ph type="title"/>
          </p:nvPr>
        </p:nvSpPr>
        <p:spPr bwMode="auto">
          <a:xfrm>
            <a:off x="1143000" y="990600"/>
            <a:ext cx="7315200" cy="1143000"/>
          </a:xfrm>
          <a:noFill/>
          <a:ln w="12700">
            <a:miter lim="800000"/>
            <a:headEnd/>
            <a:tailEnd/>
          </a:ln>
        </p:spPr>
        <p:txBody>
          <a:bodyPr vert="horz" wrap="square" lIns="90488" tIns="44450" rIns="90488" bIns="44450" numCol="1" anchor="ctr" anchorCtr="0" compatLnSpc="1">
            <a:prstTxWarp prst="textNoShape">
              <a:avLst/>
            </a:prstTxWarp>
          </a:bodyPr>
          <a:lstStyle/>
          <a:p>
            <a:pPr eaLnBrk="1" hangingPunct="1"/>
            <a:r>
              <a:rPr lang="en-US" sz="2800" b="0" dirty="0">
                <a:effectLst/>
              </a:rPr>
              <a:t>Definitions: </a:t>
            </a:r>
            <a:r>
              <a:rPr lang="en-US" sz="2800" b="0" u="sng" dirty="0">
                <a:effectLst/>
              </a:rPr>
              <a:t>Minimum Tool</a:t>
            </a:r>
          </a:p>
        </p:txBody>
      </p:sp>
      <p:sp>
        <p:nvSpPr>
          <p:cNvPr id="294917" name="Rectangle 5"/>
          <p:cNvSpPr>
            <a:spLocks noGrp="1" noChangeArrowheads="1"/>
          </p:cNvSpPr>
          <p:nvPr>
            <p:ph idx="1"/>
          </p:nvPr>
        </p:nvSpPr>
        <p:spPr bwMode="auto">
          <a:xfrm>
            <a:off x="609600" y="1981200"/>
            <a:ext cx="8153400" cy="1524000"/>
          </a:xfrm>
          <a:ln w="12700">
            <a:miter lim="800000"/>
            <a:headEnd/>
            <a:tailEnd/>
          </a:ln>
        </p:spPr>
        <p:txBody>
          <a:bodyPr vert="horz" wrap="square" lIns="90488" tIns="44450" rIns="90488" bIns="44450" numCol="1" anchor="t" anchorCtr="0" compatLnSpc="1">
            <a:prstTxWarp prst="textNoShape">
              <a:avLst/>
            </a:prstTxWarp>
            <a:normAutofit lnSpcReduction="10000"/>
          </a:bodyPr>
          <a:lstStyle/>
          <a:p>
            <a:pPr eaLnBrk="1" hangingPunct="1">
              <a:buFont typeface="Wingdings" pitchFamily="2" charset="2"/>
              <a:buNone/>
              <a:defRPr/>
            </a:pPr>
            <a:r>
              <a:rPr lang="en-US" sz="2400" dirty="0">
                <a:solidFill>
                  <a:srgbClr val="0000FF"/>
                </a:solidFill>
                <a:effectLst>
                  <a:outerShdw blurRad="38100" dist="38100" dir="2700000" algn="tl">
                    <a:srgbClr val="000000">
                      <a:alpha val="43137"/>
                    </a:srgbClr>
                  </a:outerShdw>
                </a:effectLst>
              </a:rPr>
              <a:t>The least intrusive </a:t>
            </a:r>
            <a:r>
              <a:rPr lang="en-US" sz="2400" dirty="0">
                <a:solidFill>
                  <a:srgbClr val="000000"/>
                </a:solidFill>
              </a:rPr>
              <a:t>tool</a:t>
            </a:r>
            <a:r>
              <a:rPr lang="en-US" sz="2400" dirty="0">
                <a:solidFill>
                  <a:srgbClr val="000000"/>
                </a:solidFill>
                <a:effectLst>
                  <a:outerShdw blurRad="38100" dist="38100" dir="2700000" algn="tl">
                    <a:srgbClr val="C0C0C0"/>
                  </a:outerShdw>
                </a:effectLst>
              </a:rPr>
              <a:t>,</a:t>
            </a:r>
            <a:r>
              <a:rPr lang="en-US" sz="2400" dirty="0">
                <a:effectLst>
                  <a:outerShdw blurRad="38100" dist="38100" dir="2700000" algn="tl">
                    <a:srgbClr val="C0C0C0"/>
                  </a:outerShdw>
                </a:effectLst>
              </a:rPr>
              <a:t> </a:t>
            </a:r>
            <a:r>
              <a:rPr lang="en-US" sz="2400" dirty="0">
                <a:solidFill>
                  <a:srgbClr val="000000"/>
                </a:solidFill>
              </a:rPr>
              <a:t>equipment, device, force, regulation, or practice</a:t>
            </a:r>
            <a:r>
              <a:rPr lang="en-US" sz="2400" dirty="0"/>
              <a:t> </a:t>
            </a:r>
            <a:r>
              <a:rPr lang="en-US" sz="2400" dirty="0">
                <a:solidFill>
                  <a:srgbClr val="0000FF"/>
                </a:solidFill>
                <a:effectLst>
                  <a:outerShdw blurRad="38100" dist="38100" dir="2700000" algn="tl">
                    <a:srgbClr val="000000">
                      <a:alpha val="43137"/>
                    </a:srgbClr>
                  </a:outerShdw>
                </a:effectLst>
              </a:rPr>
              <a:t>determined to be necessary to accomplish an essential task, </a:t>
            </a:r>
            <a:r>
              <a:rPr lang="en-US" sz="2400" dirty="0">
                <a:solidFill>
                  <a:srgbClr val="000000"/>
                </a:solidFill>
              </a:rPr>
              <a:t>that will also achieve the wilderness management objective</a:t>
            </a:r>
            <a:r>
              <a:rPr lang="en-US" sz="2400" dirty="0"/>
              <a:t>.</a:t>
            </a:r>
            <a:endParaRPr lang="en-US" sz="2400" dirty="0">
              <a:solidFill>
                <a:srgbClr val="FFFFFF"/>
              </a:solidFill>
            </a:endParaRPr>
          </a:p>
        </p:txBody>
      </p:sp>
      <p:graphicFrame>
        <p:nvGraphicFramePr>
          <p:cNvPr id="294918" name="Object 6" descr="A helicopter with an object in a net attached to it with a rope "/>
          <p:cNvGraphicFramePr>
            <a:graphicFrameLocks noChangeAspect="1"/>
          </p:cNvGraphicFramePr>
          <p:nvPr>
            <p:extLst>
              <p:ext uri="{D42A27DB-BD31-4B8C-83A1-F6EECF244321}">
                <p14:modId xmlns:p14="http://schemas.microsoft.com/office/powerpoint/2010/main" val="3214716259"/>
              </p:ext>
            </p:extLst>
          </p:nvPr>
        </p:nvGraphicFramePr>
        <p:xfrm>
          <a:off x="1066800" y="3733800"/>
          <a:ext cx="3808413" cy="2517775"/>
        </p:xfrm>
        <a:graphic>
          <a:graphicData uri="http://schemas.openxmlformats.org/presentationml/2006/ole">
            <mc:AlternateContent xmlns:mc="http://schemas.openxmlformats.org/markup-compatibility/2006">
              <mc:Choice xmlns:v="urn:schemas-microsoft-com:vml" Requires="v">
                <p:oleObj spid="_x0000_s2052" name="Photo Editor Photo" r:id="rId4" imgW="11428571" imgH="7621064" progId="">
                  <p:embed/>
                </p:oleObj>
              </mc:Choice>
              <mc:Fallback>
                <p:oleObj name="Photo Editor Photo" r:id="rId4" imgW="11428571" imgH="7621064" progId="">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l="4401" t="5519" r="1280" b="3119"/>
                      <a:stretch>
                        <a:fillRect/>
                      </a:stretch>
                    </p:blipFill>
                    <p:spPr bwMode="auto">
                      <a:xfrm>
                        <a:off x="1066800" y="3733800"/>
                        <a:ext cx="3808413" cy="2517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94919" name="Picture 7" descr="A person standing next to a group of horses with gear on their backs"/>
          <p:cNvPicPr>
            <a:picLocks noChangeAspect="1" noChangeArrowheads="1"/>
          </p:cNvPicPr>
          <p:nvPr/>
        </p:nvPicPr>
        <p:blipFill>
          <a:blip r:embed="rId6" cstate="print"/>
          <a:srcRect b="2162"/>
          <a:stretch>
            <a:fillRect/>
          </a:stretch>
        </p:blipFill>
        <p:spPr bwMode="auto">
          <a:xfrm>
            <a:off x="5257800" y="3733800"/>
            <a:ext cx="3657600" cy="2514600"/>
          </a:xfrm>
          <a:prstGeom prst="rect">
            <a:avLst/>
          </a:prstGeom>
          <a:noFill/>
          <a:ln w="9525">
            <a:solidFill>
              <a:srgbClr val="000000"/>
            </a:solidFill>
            <a:miter lim="800000"/>
            <a:headEnd/>
            <a:tailEnd/>
          </a:ln>
        </p:spPr>
      </p:pic>
      <p:sp>
        <p:nvSpPr>
          <p:cNvPr id="8" name="Title 21"/>
          <p:cNvSpPr txBox="1">
            <a:spLocks/>
          </p:cNvSpPr>
          <p:nvPr/>
        </p:nvSpPr>
        <p:spPr>
          <a:xfrm>
            <a:off x="304800" y="4572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4916"/>
                                        </p:tgtEl>
                                        <p:attrNameLst>
                                          <p:attrName>style.visibility</p:attrName>
                                        </p:attrNameLst>
                                      </p:cBhvr>
                                      <p:to>
                                        <p:strVal val="visible"/>
                                      </p:to>
                                    </p:set>
                                    <p:animEffect transition="in" filter="fade">
                                      <p:cBhvr>
                                        <p:cTn id="7" dur="1000"/>
                                        <p:tgtEl>
                                          <p:spTgt spid="2949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4917">
                                            <p:txEl>
                                              <p:pRg st="0" end="0"/>
                                            </p:txEl>
                                          </p:spTgt>
                                        </p:tgtEl>
                                        <p:attrNameLst>
                                          <p:attrName>style.visibility</p:attrName>
                                        </p:attrNameLst>
                                      </p:cBhvr>
                                      <p:to>
                                        <p:strVal val="visible"/>
                                      </p:to>
                                    </p:set>
                                    <p:animEffect transition="in" filter="fade">
                                      <p:cBhvr>
                                        <p:cTn id="12" dur="1000"/>
                                        <p:tgtEl>
                                          <p:spTgt spid="294917">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94918"/>
                                        </p:tgtEl>
                                        <p:attrNameLst>
                                          <p:attrName>style.visibility</p:attrName>
                                        </p:attrNameLst>
                                      </p:cBhvr>
                                      <p:to>
                                        <p:strVal val="visible"/>
                                      </p:to>
                                    </p:set>
                                    <p:animEffect transition="in" filter="fade">
                                      <p:cBhvr>
                                        <p:cTn id="15" dur="1000"/>
                                        <p:tgtEl>
                                          <p:spTgt spid="294918"/>
                                        </p:tgtEl>
                                      </p:cBhvr>
                                    </p:animEffect>
                                  </p:childTnLst>
                                </p:cTn>
                              </p:par>
                              <p:par>
                                <p:cTn id="16" presetID="10" presetClass="entr" presetSubtype="0" fill="hold" nodeType="withEffect">
                                  <p:stCondLst>
                                    <p:cond delay="0"/>
                                  </p:stCondLst>
                                  <p:childTnLst>
                                    <p:set>
                                      <p:cBhvr>
                                        <p:cTn id="17" dur="1" fill="hold">
                                          <p:stCondLst>
                                            <p:cond delay="0"/>
                                          </p:stCondLst>
                                        </p:cTn>
                                        <p:tgtEl>
                                          <p:spTgt spid="294919"/>
                                        </p:tgtEl>
                                        <p:attrNameLst>
                                          <p:attrName>style.visibility</p:attrName>
                                        </p:attrNameLst>
                                      </p:cBhvr>
                                      <p:to>
                                        <p:strVal val="visible"/>
                                      </p:to>
                                    </p:set>
                                    <p:animEffect transition="in" filter="fade">
                                      <p:cBhvr>
                                        <p:cTn id="18" dur="1000"/>
                                        <p:tgtEl>
                                          <p:spTgt spid="294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6" grpId="0" animBg="1"/>
      <p:bldP spid="294917"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 name="Title 21"/>
          <p:cNvSpPr txBox="1">
            <a:spLocks/>
          </p:cNvSpPr>
          <p:nvPr/>
        </p:nvSpPr>
        <p:spPr>
          <a:xfrm>
            <a:off x="457200" y="3048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296964" name="Rectangle 4"/>
          <p:cNvSpPr>
            <a:spLocks noGrp="1" noChangeArrowheads="1"/>
          </p:cNvSpPr>
          <p:nvPr>
            <p:ph type="title"/>
          </p:nvPr>
        </p:nvSpPr>
        <p:spPr bwMode="auto">
          <a:xfrm>
            <a:off x="685800" y="990600"/>
            <a:ext cx="8153400" cy="838200"/>
          </a:xfrm>
          <a:noFill/>
          <a:ln w="12700">
            <a:miter lim="800000"/>
            <a:headEnd/>
            <a:tailEnd/>
          </a:ln>
        </p:spPr>
        <p:txBody>
          <a:bodyPr vert="horz" wrap="square" lIns="90488" tIns="44450" rIns="90488" bIns="44450" numCol="1" anchor="ctr" anchorCtr="0" compatLnSpc="1">
            <a:prstTxWarp prst="textNoShape">
              <a:avLst/>
            </a:prstTxWarp>
            <a:normAutofit fontScale="90000"/>
          </a:bodyPr>
          <a:lstStyle/>
          <a:p>
            <a:pPr eaLnBrk="1" hangingPunct="1"/>
            <a:r>
              <a:rPr lang="en-US" sz="2800" b="0" dirty="0">
                <a:effectLst/>
              </a:rPr>
              <a:t>Definitions: </a:t>
            </a:r>
            <a:r>
              <a:rPr lang="en-US" sz="2800" b="0" u="sng" dirty="0">
                <a:effectLst/>
              </a:rPr>
              <a:t>Traditional/Primitive Tool</a:t>
            </a:r>
          </a:p>
        </p:txBody>
      </p:sp>
      <p:sp>
        <p:nvSpPr>
          <p:cNvPr id="296965" name="Rectangle 5"/>
          <p:cNvSpPr>
            <a:spLocks noGrp="1" noChangeArrowheads="1"/>
          </p:cNvSpPr>
          <p:nvPr>
            <p:ph type="body" sz="half" idx="1"/>
          </p:nvPr>
        </p:nvSpPr>
        <p:spPr bwMode="auto">
          <a:xfrm>
            <a:off x="533400" y="1905000"/>
            <a:ext cx="8153400" cy="1447800"/>
          </a:xfrm>
          <a:ln w="12700">
            <a:miter lim="800000"/>
            <a:headEnd/>
            <a:tailEnd/>
          </a:ln>
        </p:spPr>
        <p:txBody>
          <a:bodyPr vert="horz" wrap="square" lIns="90488" tIns="44450" rIns="90488" bIns="44450" numCol="1" anchor="t" anchorCtr="0" compatLnSpc="1">
            <a:prstTxWarp prst="textNoShape">
              <a:avLst/>
            </a:prstTxWarp>
            <a:normAutofit lnSpcReduction="10000"/>
          </a:bodyPr>
          <a:lstStyle/>
          <a:p>
            <a:pPr eaLnBrk="1" hangingPunct="1">
              <a:buNone/>
              <a:defRPr/>
            </a:pPr>
            <a:r>
              <a:rPr lang="en-US" sz="2400" dirty="0">
                <a:solidFill>
                  <a:srgbClr val="000000"/>
                </a:solidFill>
                <a:effectLst>
                  <a:outerShdw blurRad="38100" dist="38100" dir="2700000" algn="tl">
                    <a:srgbClr val="C0C0C0"/>
                  </a:outerShdw>
                </a:effectLst>
              </a:rPr>
              <a:t>Equipment or methods that generally originated in the pre-motorized or pioneering era and</a:t>
            </a:r>
            <a:r>
              <a:rPr lang="en-US" sz="2400" dirty="0"/>
              <a:t> </a:t>
            </a:r>
            <a:r>
              <a:rPr lang="en-US" sz="2400" dirty="0">
                <a:solidFill>
                  <a:srgbClr val="0000FF"/>
                </a:solidFill>
                <a:effectLst>
                  <a:outerShdw blurRad="38100" dist="38100" dir="2700000" algn="tl">
                    <a:srgbClr val="000000">
                      <a:alpha val="43137"/>
                    </a:srgbClr>
                  </a:outerShdw>
                </a:effectLst>
              </a:rPr>
              <a:t>make use of simple, non-motorized technology</a:t>
            </a:r>
            <a:r>
              <a:rPr lang="en-US" sz="2400" dirty="0"/>
              <a:t> </a:t>
            </a:r>
            <a:r>
              <a:rPr lang="en-US" sz="2400" dirty="0">
                <a:solidFill>
                  <a:srgbClr val="000000"/>
                </a:solidFill>
                <a:effectLst>
                  <a:outerShdw blurRad="38100" dist="38100" dir="2700000" algn="tl">
                    <a:srgbClr val="C0C0C0"/>
                  </a:outerShdw>
                </a:effectLst>
              </a:rPr>
              <a:t>(i.e. traditional hand tools).</a:t>
            </a:r>
            <a:endParaRPr lang="en-US" sz="2400" b="1" dirty="0">
              <a:solidFill>
                <a:srgbClr val="000000"/>
              </a:solidFill>
              <a:effectLst>
                <a:outerShdw blurRad="38100" dist="38100" dir="2700000" algn="tl">
                  <a:srgbClr val="C0C0C0"/>
                </a:outerShdw>
              </a:effectLst>
            </a:endParaRPr>
          </a:p>
        </p:txBody>
      </p:sp>
      <p:sp>
        <p:nvSpPr>
          <p:cNvPr id="296966" name="Text Box 6"/>
          <p:cNvSpPr txBox="1">
            <a:spLocks noChangeArrowheads="1"/>
          </p:cNvSpPr>
          <p:nvPr/>
        </p:nvSpPr>
        <p:spPr bwMode="auto">
          <a:xfrm>
            <a:off x="1219200" y="3429000"/>
            <a:ext cx="7696200" cy="822325"/>
          </a:xfrm>
          <a:prstGeom prst="rect">
            <a:avLst/>
          </a:prstGeom>
          <a:noFill/>
          <a:ln w="9525">
            <a:noFill/>
            <a:miter lim="800000"/>
            <a:headEnd/>
            <a:tailEnd/>
          </a:ln>
        </p:spPr>
        <p:txBody>
          <a:bodyPr>
            <a:spAutoFit/>
          </a:bodyPr>
          <a:lstStyle/>
          <a:p>
            <a:pPr lvl="1" eaLnBrk="0" hangingPunct="0">
              <a:spcBef>
                <a:spcPct val="50000"/>
              </a:spcBef>
              <a:buClr>
                <a:schemeClr val="tx1"/>
              </a:buClr>
              <a:buFontTx/>
              <a:buChar char="•"/>
            </a:pPr>
            <a:r>
              <a:rPr lang="en-US" sz="2400" i="1">
                <a:solidFill>
                  <a:srgbClr val="003300"/>
                </a:solidFill>
              </a:rPr>
              <a:t>Modern versions of non-motorized traditional tools are OK to use</a:t>
            </a:r>
          </a:p>
        </p:txBody>
      </p:sp>
      <p:pic>
        <p:nvPicPr>
          <p:cNvPr id="296967" name="Picture 7" descr="A crosscut saw"/>
          <p:cNvPicPr>
            <a:picLocks noGrp="1" noChangeAspect="1" noChangeArrowheads="1"/>
          </p:cNvPicPr>
          <p:nvPr>
            <p:ph sz="quarter" idx="2"/>
          </p:nvPr>
        </p:nvPicPr>
        <p:blipFill>
          <a:blip r:embed="rId3" cstate="print"/>
          <a:srcRect t="31482" r="536" b="31482"/>
          <a:stretch>
            <a:fillRect/>
          </a:stretch>
        </p:blipFill>
        <p:spPr bwMode="auto">
          <a:xfrm>
            <a:off x="1752600" y="4495800"/>
            <a:ext cx="6400800" cy="2187575"/>
          </a:xfrm>
          <a:noFill/>
          <a:ln>
            <a:solidFill>
              <a:srgbClr val="000000"/>
            </a:solid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6964"/>
                                        </p:tgtEl>
                                        <p:attrNameLst>
                                          <p:attrName>style.visibility</p:attrName>
                                        </p:attrNameLst>
                                      </p:cBhvr>
                                      <p:to>
                                        <p:strVal val="visible"/>
                                      </p:to>
                                    </p:set>
                                    <p:animEffect transition="in" filter="fade">
                                      <p:cBhvr>
                                        <p:cTn id="7" dur="1000"/>
                                        <p:tgtEl>
                                          <p:spTgt spid="29696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6965">
                                            <p:txEl>
                                              <p:pRg st="0" end="0"/>
                                            </p:txEl>
                                          </p:spTgt>
                                        </p:tgtEl>
                                        <p:attrNameLst>
                                          <p:attrName>style.visibility</p:attrName>
                                        </p:attrNameLst>
                                      </p:cBhvr>
                                      <p:to>
                                        <p:strVal val="visible"/>
                                      </p:to>
                                    </p:set>
                                    <p:animEffect transition="in" filter="fade">
                                      <p:cBhvr>
                                        <p:cTn id="12" dur="1000"/>
                                        <p:tgtEl>
                                          <p:spTgt spid="29696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66">
                                            <p:txEl>
                                              <p:pRg st="0" end="0"/>
                                            </p:txEl>
                                          </p:spTgt>
                                        </p:tgtEl>
                                        <p:attrNameLst>
                                          <p:attrName>style.visibility</p:attrName>
                                        </p:attrNameLst>
                                      </p:cBhvr>
                                      <p:to>
                                        <p:strVal val="visible"/>
                                      </p:to>
                                    </p:set>
                                    <p:animEffect transition="in" filter="fade">
                                      <p:cBhvr>
                                        <p:cTn id="17" dur="1000"/>
                                        <p:tgtEl>
                                          <p:spTgt spid="296966">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96967"/>
                                        </p:tgtEl>
                                        <p:attrNameLst>
                                          <p:attrName>style.visibility</p:attrName>
                                        </p:attrNameLst>
                                      </p:cBhvr>
                                      <p:to>
                                        <p:strVal val="visible"/>
                                      </p:to>
                                    </p:set>
                                    <p:animEffect transition="in" filter="fade">
                                      <p:cBhvr>
                                        <p:cTn id="20" dur="1000"/>
                                        <p:tgtEl>
                                          <p:spTgt spid="296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4" grpId="0" animBg="1"/>
      <p:bldP spid="296965"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1"/>
          <p:cNvSpPr txBox="1">
            <a:spLocks/>
          </p:cNvSpPr>
          <p:nvPr/>
        </p:nvSpPr>
        <p:spPr>
          <a:xfrm>
            <a:off x="483326"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26628" name="Rectangle 4"/>
          <p:cNvSpPr>
            <a:spLocks noGrp="1" noChangeArrowheads="1"/>
          </p:cNvSpPr>
          <p:nvPr>
            <p:ph type="title"/>
          </p:nvPr>
        </p:nvSpPr>
        <p:spPr bwMode="auto">
          <a:xfrm>
            <a:off x="304800" y="1066800"/>
            <a:ext cx="8610600" cy="533400"/>
          </a:xfrm>
          <a:solidFill>
            <a:srgbClr val="F7CA89"/>
          </a:solidFill>
          <a:ln w="25400">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latin typeface="Centaur" pitchFamily="18" charset="0"/>
              </a:rPr>
              <a:t>The Wilderness Act  Section 4 (c): </a:t>
            </a:r>
            <a:r>
              <a:rPr lang="en-US" sz="2800" i="1" dirty="0">
                <a:effectLst/>
                <a:latin typeface="Centaur" pitchFamily="18" charset="0"/>
              </a:rPr>
              <a:t>Prohibited Uses</a:t>
            </a:r>
          </a:p>
        </p:txBody>
      </p:sp>
      <p:sp>
        <p:nvSpPr>
          <p:cNvPr id="26626" name="AutoShape 2" descr="A scroll">
            <a:extLst>
              <a:ext uri="{C183D7F6-B498-43B3-948B-1728B52AA6E4}">
                <adec:decorative xmlns:adec="http://schemas.microsoft.com/office/drawing/2017/decorative" val="0"/>
              </a:ext>
            </a:extLst>
          </p:cNvPr>
          <p:cNvSpPr>
            <a:spLocks noChangeArrowheads="1"/>
          </p:cNvSpPr>
          <p:nvPr/>
        </p:nvSpPr>
        <p:spPr bwMode="auto">
          <a:xfrm flipV="1">
            <a:off x="1600200" y="1905000"/>
            <a:ext cx="7315200" cy="4724400"/>
          </a:xfrm>
          <a:prstGeom prst="verticalScroll">
            <a:avLst>
              <a:gd name="adj" fmla="val 12500"/>
            </a:avLst>
          </a:prstGeom>
          <a:solidFill>
            <a:schemeClr val="bg1"/>
          </a:solidFill>
          <a:ln w="9525">
            <a:solidFill>
              <a:srgbClr val="000000"/>
            </a:solidFill>
            <a:round/>
            <a:headEnd/>
            <a:tailEnd/>
          </a:ln>
        </p:spPr>
        <p:txBody>
          <a:bodyPr wrap="none" anchor="ctr"/>
          <a:lstStyle/>
          <a:p>
            <a:endParaRPr lang="en-US"/>
          </a:p>
        </p:txBody>
      </p:sp>
      <p:sp>
        <p:nvSpPr>
          <p:cNvPr id="450563" name="Rectangle 3"/>
          <p:cNvSpPr>
            <a:spLocks noGrp="1" noChangeArrowheads="1"/>
          </p:cNvSpPr>
          <p:nvPr>
            <p:ph idx="1"/>
          </p:nvPr>
        </p:nvSpPr>
        <p:spPr bwMode="auto">
          <a:xfrm>
            <a:off x="2362200" y="2057400"/>
            <a:ext cx="6477000" cy="3962400"/>
          </a:xfrm>
          <a:noFill/>
          <a:ln>
            <a:miter lim="800000"/>
            <a:headEnd/>
            <a:tailEnd/>
          </a:ln>
        </p:spPr>
        <p:txBody>
          <a:bodyPr vert="horz" wrap="square" lIns="91440" tIns="45720" rIns="91440" bIns="45720" numCol="1" anchor="t" anchorCtr="0" compatLnSpc="1">
            <a:prstTxWarp prst="textNoShape">
              <a:avLst/>
            </a:prstTxWarp>
            <a:noAutofit/>
          </a:bodyPr>
          <a:lstStyle/>
          <a:p>
            <a:pPr eaLnBrk="1" hangingPunct="1">
              <a:buFontTx/>
              <a:buNone/>
            </a:pPr>
            <a:r>
              <a:rPr lang="en-US" sz="2800" b="1" dirty="0"/>
              <a:t>“… there shall be no …”</a:t>
            </a:r>
            <a:r>
              <a:rPr lang="en-US" sz="2800" b="1" dirty="0">
                <a:solidFill>
                  <a:srgbClr val="000000"/>
                </a:solidFill>
              </a:rPr>
              <a:t> </a:t>
            </a:r>
          </a:p>
          <a:p>
            <a:pPr eaLnBrk="1" hangingPunct="1">
              <a:buFontTx/>
              <a:buChar char="o"/>
            </a:pPr>
            <a:r>
              <a:rPr lang="en-US" sz="2800" b="1" dirty="0">
                <a:solidFill>
                  <a:srgbClr val="0000FF"/>
                </a:solidFill>
              </a:rPr>
              <a:t>form of mechanical transport </a:t>
            </a:r>
          </a:p>
          <a:p>
            <a:pPr eaLnBrk="1" hangingPunct="1">
              <a:buFontTx/>
              <a:buChar char="o"/>
            </a:pPr>
            <a:r>
              <a:rPr lang="en-US" sz="2800" b="1" dirty="0">
                <a:solidFill>
                  <a:srgbClr val="000000"/>
                </a:solidFill>
              </a:rPr>
              <a:t>use of motorized equipment</a:t>
            </a:r>
          </a:p>
          <a:p>
            <a:pPr eaLnBrk="1" hangingPunct="1">
              <a:buFontTx/>
              <a:buChar char="o"/>
            </a:pPr>
            <a:r>
              <a:rPr lang="en-US" sz="2800" b="1" dirty="0">
                <a:solidFill>
                  <a:srgbClr val="000000"/>
                </a:solidFill>
              </a:rPr>
              <a:t>use of motor vehicles or motor boats</a:t>
            </a:r>
          </a:p>
          <a:p>
            <a:pPr eaLnBrk="1" hangingPunct="1">
              <a:buFontTx/>
              <a:buChar char="o"/>
            </a:pPr>
            <a:r>
              <a:rPr lang="en-US" sz="2800" b="1" dirty="0">
                <a:solidFill>
                  <a:srgbClr val="000000"/>
                </a:solidFill>
              </a:rPr>
              <a:t>landing of aircraft</a:t>
            </a:r>
          </a:p>
          <a:p>
            <a:pPr eaLnBrk="1" hangingPunct="1">
              <a:buFontTx/>
              <a:buChar char="o"/>
            </a:pPr>
            <a:r>
              <a:rPr lang="en-US" sz="2800" b="1" dirty="0">
                <a:solidFill>
                  <a:srgbClr val="000000"/>
                </a:solidFill>
              </a:rPr>
              <a:t>structure or installation</a:t>
            </a:r>
          </a:p>
          <a:p>
            <a:pPr eaLnBrk="1" hangingPunct="1">
              <a:buFontTx/>
              <a:buChar char="o"/>
            </a:pPr>
            <a:r>
              <a:rPr lang="en-US" sz="2800" b="1" dirty="0">
                <a:solidFill>
                  <a:srgbClr val="000000"/>
                </a:solidFill>
              </a:rPr>
              <a:t>temporary road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63">
                                            <p:txEl>
                                              <p:pRg st="0" end="0"/>
                                            </p:txEl>
                                          </p:spTgt>
                                        </p:tgtEl>
                                        <p:attrNameLst>
                                          <p:attrName>style.visibility</p:attrName>
                                        </p:attrNameLst>
                                      </p:cBhvr>
                                      <p:to>
                                        <p:strVal val="visible"/>
                                      </p:to>
                                    </p:set>
                                    <p:animEffect transition="in" filter="fade">
                                      <p:cBhvr>
                                        <p:cTn id="7" dur="1000"/>
                                        <p:tgtEl>
                                          <p:spTgt spid="45056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50563">
                                            <p:txEl>
                                              <p:pRg st="1" end="1"/>
                                            </p:txEl>
                                          </p:spTgt>
                                        </p:tgtEl>
                                        <p:attrNameLst>
                                          <p:attrName>style.visibility</p:attrName>
                                        </p:attrNameLst>
                                      </p:cBhvr>
                                      <p:to>
                                        <p:strVal val="visible"/>
                                      </p:to>
                                    </p:set>
                                    <p:animEffect transition="in" filter="fade">
                                      <p:cBhvr>
                                        <p:cTn id="10" dur="1000"/>
                                        <p:tgtEl>
                                          <p:spTgt spid="45056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50563">
                                            <p:txEl>
                                              <p:pRg st="2" end="2"/>
                                            </p:txEl>
                                          </p:spTgt>
                                        </p:tgtEl>
                                        <p:attrNameLst>
                                          <p:attrName>style.visibility</p:attrName>
                                        </p:attrNameLst>
                                      </p:cBhvr>
                                      <p:to>
                                        <p:strVal val="visible"/>
                                      </p:to>
                                    </p:set>
                                    <p:animEffect transition="in" filter="fade">
                                      <p:cBhvr>
                                        <p:cTn id="13" dur="1000"/>
                                        <p:tgtEl>
                                          <p:spTgt spid="45056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50563">
                                            <p:txEl>
                                              <p:pRg st="3" end="3"/>
                                            </p:txEl>
                                          </p:spTgt>
                                        </p:tgtEl>
                                        <p:attrNameLst>
                                          <p:attrName>style.visibility</p:attrName>
                                        </p:attrNameLst>
                                      </p:cBhvr>
                                      <p:to>
                                        <p:strVal val="visible"/>
                                      </p:to>
                                    </p:set>
                                    <p:animEffect transition="in" filter="fade">
                                      <p:cBhvr>
                                        <p:cTn id="16" dur="1000"/>
                                        <p:tgtEl>
                                          <p:spTgt spid="45056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50563">
                                            <p:txEl>
                                              <p:pRg st="4" end="4"/>
                                            </p:txEl>
                                          </p:spTgt>
                                        </p:tgtEl>
                                        <p:attrNameLst>
                                          <p:attrName>style.visibility</p:attrName>
                                        </p:attrNameLst>
                                      </p:cBhvr>
                                      <p:to>
                                        <p:strVal val="visible"/>
                                      </p:to>
                                    </p:set>
                                    <p:animEffect transition="in" filter="fade">
                                      <p:cBhvr>
                                        <p:cTn id="19" dur="1000"/>
                                        <p:tgtEl>
                                          <p:spTgt spid="45056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450563">
                                            <p:txEl>
                                              <p:pRg st="5" end="5"/>
                                            </p:txEl>
                                          </p:spTgt>
                                        </p:tgtEl>
                                        <p:attrNameLst>
                                          <p:attrName>style.visibility</p:attrName>
                                        </p:attrNameLst>
                                      </p:cBhvr>
                                      <p:to>
                                        <p:strVal val="visible"/>
                                      </p:to>
                                    </p:set>
                                    <p:animEffect transition="in" filter="fade">
                                      <p:cBhvr>
                                        <p:cTn id="22" dur="1000"/>
                                        <p:tgtEl>
                                          <p:spTgt spid="45056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50563">
                                            <p:txEl>
                                              <p:pRg st="6" end="6"/>
                                            </p:txEl>
                                          </p:spTgt>
                                        </p:tgtEl>
                                        <p:attrNameLst>
                                          <p:attrName>style.visibility</p:attrName>
                                        </p:attrNameLst>
                                      </p:cBhvr>
                                      <p:to>
                                        <p:strVal val="visible"/>
                                      </p:to>
                                    </p:set>
                                    <p:animEffect transition="in" filter="fade">
                                      <p:cBhvr>
                                        <p:cTn id="25" dur="1000"/>
                                        <p:tgtEl>
                                          <p:spTgt spid="45056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mph" presetSubtype="2" fill="hold" nodeType="clickEffect">
                                  <p:stCondLst>
                                    <p:cond delay="0"/>
                                  </p:stCondLst>
                                  <p:childTnLst>
                                    <p:animClr clrSpc="rgb" dir="cw">
                                      <p:cBhvr override="childStyle">
                                        <p:cTn id="29" dur="1000" fill="hold"/>
                                        <p:tgtEl>
                                          <p:spTgt spid="450563">
                                            <p:txEl>
                                              <p:pRg st="1" end="1"/>
                                            </p:txEl>
                                          </p:spTgt>
                                        </p:tgtEl>
                                        <p:attrNameLst>
                                          <p:attrName>style.color</p:attrName>
                                        </p:attrNameLst>
                                      </p:cBhvr>
                                      <p:to>
                                        <a:srgbClr val="0000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1060" name="Rectangle 4"/>
          <p:cNvSpPr>
            <a:spLocks noGrp="1" noChangeArrowheads="1"/>
          </p:cNvSpPr>
          <p:nvPr>
            <p:ph type="title"/>
          </p:nvPr>
        </p:nvSpPr>
        <p:spPr bwMode="auto">
          <a:xfrm>
            <a:off x="609600" y="1066800"/>
            <a:ext cx="8382000" cy="762000"/>
          </a:xfrm>
          <a:noFill/>
          <a:ln w="12700">
            <a:miter lim="800000"/>
            <a:headEnd/>
            <a:tailEnd/>
          </a:ln>
        </p:spPr>
        <p:txBody>
          <a:bodyPr vert="horz" wrap="square" lIns="90488" tIns="44450" rIns="90488" bIns="44450" numCol="1" anchor="ctr" anchorCtr="0" compatLnSpc="1">
            <a:prstTxWarp prst="textNoShape">
              <a:avLst/>
            </a:prstTxWarp>
            <a:normAutofit/>
          </a:bodyPr>
          <a:lstStyle/>
          <a:p>
            <a:pPr eaLnBrk="1" hangingPunct="1"/>
            <a:r>
              <a:rPr lang="en-US" sz="2800" b="0" dirty="0">
                <a:effectLst/>
              </a:rPr>
              <a:t>Definitions*: </a:t>
            </a:r>
            <a:r>
              <a:rPr lang="en-US" sz="2800" b="0" u="sng" dirty="0">
                <a:effectLst/>
              </a:rPr>
              <a:t>Mechanical Transport</a:t>
            </a:r>
          </a:p>
        </p:txBody>
      </p:sp>
      <p:sp>
        <p:nvSpPr>
          <p:cNvPr id="301061" name="Rectangle 5"/>
          <p:cNvSpPr>
            <a:spLocks noGrp="1" noChangeArrowheads="1"/>
          </p:cNvSpPr>
          <p:nvPr>
            <p:ph type="body" sz="half" idx="1"/>
          </p:nvPr>
        </p:nvSpPr>
        <p:spPr bwMode="auto">
          <a:xfrm>
            <a:off x="457200" y="1828800"/>
            <a:ext cx="8229600" cy="2362200"/>
          </a:xfrm>
          <a:ln w="12700">
            <a:miter lim="800000"/>
            <a:headEnd/>
            <a:tailEnd/>
          </a:ln>
        </p:spPr>
        <p:txBody>
          <a:bodyPr vert="horz" wrap="square" lIns="90488" tIns="44450" rIns="90488" bIns="44450" numCol="1" anchor="t" anchorCtr="0" compatLnSpc="1">
            <a:prstTxWarp prst="textNoShape">
              <a:avLst/>
            </a:prstTxWarp>
            <a:normAutofit/>
          </a:bodyPr>
          <a:lstStyle/>
          <a:p>
            <a:pPr eaLnBrk="1" hangingPunct="1">
              <a:lnSpc>
                <a:spcPct val="90000"/>
              </a:lnSpc>
              <a:buFont typeface="Wingdings" pitchFamily="2" charset="2"/>
              <a:buNone/>
              <a:defRPr/>
            </a:pPr>
            <a:r>
              <a:rPr lang="en-US" sz="2000" dirty="0"/>
              <a:t>	</a:t>
            </a:r>
            <a:r>
              <a:rPr lang="en-US" sz="2400" dirty="0">
                <a:solidFill>
                  <a:srgbClr val="003300"/>
                </a:solidFill>
              </a:rPr>
              <a:t>Any contrivance which travels over land, water, or snow on wheels, tracks, skids, or by flotation, </a:t>
            </a:r>
            <a:r>
              <a:rPr lang="en-US" sz="2400" dirty="0">
                <a:solidFill>
                  <a:srgbClr val="0000FF"/>
                </a:solidFill>
                <a:effectLst>
                  <a:outerShdw blurRad="38100" dist="38100" dir="2700000" algn="tl">
                    <a:srgbClr val="000000">
                      <a:alpha val="43137"/>
                    </a:srgbClr>
                  </a:outerShdw>
                </a:effectLst>
              </a:rPr>
              <a:t>and is propelled by a </a:t>
            </a:r>
            <a:r>
              <a:rPr lang="en-US" sz="2400" u="sng" dirty="0">
                <a:solidFill>
                  <a:srgbClr val="0000FF"/>
                </a:solidFill>
                <a:effectLst>
                  <a:outerShdw blurRad="38100" dist="38100" dir="2700000" algn="tl">
                    <a:srgbClr val="000000">
                      <a:alpha val="43137"/>
                    </a:srgbClr>
                  </a:outerShdw>
                </a:effectLst>
              </a:rPr>
              <a:t>living or non-living power source</a:t>
            </a:r>
            <a:r>
              <a:rPr lang="en-US" sz="2400" dirty="0">
                <a:solidFill>
                  <a:srgbClr val="0070C0"/>
                </a:solidFill>
                <a:effectLst>
                  <a:outerShdw blurRad="38100" dist="38100" dir="2700000" algn="tl">
                    <a:srgbClr val="000000">
                      <a:alpha val="43137"/>
                    </a:srgbClr>
                  </a:outerShdw>
                </a:effectLst>
              </a:rPr>
              <a:t>. </a:t>
            </a:r>
          </a:p>
          <a:p>
            <a:pPr eaLnBrk="1" hangingPunct="1">
              <a:lnSpc>
                <a:spcPct val="90000"/>
              </a:lnSpc>
              <a:buFont typeface="Wingdings" pitchFamily="2" charset="2"/>
              <a:buNone/>
              <a:defRPr/>
            </a:pPr>
            <a:r>
              <a:rPr lang="en-US" sz="2400" dirty="0">
                <a:solidFill>
                  <a:srgbClr val="000000"/>
                </a:solidFill>
              </a:rPr>
              <a:t>	</a:t>
            </a:r>
            <a:r>
              <a:rPr lang="en-US" sz="2400" dirty="0">
                <a:solidFill>
                  <a:srgbClr val="003300"/>
                </a:solidFill>
              </a:rPr>
              <a:t>This includes (but is not limited to) </a:t>
            </a:r>
            <a:r>
              <a:rPr lang="en-US" sz="2400" dirty="0">
                <a:solidFill>
                  <a:srgbClr val="0000FF"/>
                </a:solidFill>
                <a:effectLst>
                  <a:outerShdw blurRad="38100" dist="38100" dir="2700000" algn="tl">
                    <a:srgbClr val="000000">
                      <a:alpha val="43137"/>
                    </a:srgbClr>
                  </a:outerShdw>
                </a:effectLst>
              </a:rPr>
              <a:t>wheeled vehicles such as bicycles, game carriers, carts, and wagons.</a:t>
            </a:r>
          </a:p>
        </p:txBody>
      </p:sp>
      <p:sp>
        <p:nvSpPr>
          <p:cNvPr id="301062" name="Text Box 6"/>
          <p:cNvSpPr txBox="1">
            <a:spLocks noChangeArrowheads="1"/>
          </p:cNvSpPr>
          <p:nvPr/>
        </p:nvSpPr>
        <p:spPr bwMode="auto">
          <a:xfrm>
            <a:off x="762000" y="3733800"/>
            <a:ext cx="8077200" cy="2123658"/>
          </a:xfrm>
          <a:prstGeom prst="rect">
            <a:avLst/>
          </a:prstGeom>
          <a:noFill/>
          <a:ln w="9525">
            <a:noFill/>
            <a:miter lim="800000"/>
            <a:headEnd/>
            <a:tailEnd/>
          </a:ln>
          <a:effectLst/>
        </p:spPr>
        <p:txBody>
          <a:bodyPr wrap="square">
            <a:spAutoFit/>
          </a:bodyPr>
          <a:lstStyle/>
          <a:p>
            <a:pPr>
              <a:spcBef>
                <a:spcPct val="50000"/>
              </a:spcBef>
              <a:defRPr/>
            </a:pPr>
            <a:r>
              <a:rPr lang="en-US" sz="2400" dirty="0">
                <a:solidFill>
                  <a:srgbClr val="003300"/>
                </a:solidFill>
                <a:latin typeface="+mn-lt"/>
              </a:rPr>
              <a:t>It does not include:</a:t>
            </a:r>
          </a:p>
          <a:p>
            <a:pPr lvl="1">
              <a:spcBef>
                <a:spcPct val="50000"/>
              </a:spcBef>
              <a:buFontTx/>
              <a:buChar char="•"/>
              <a:defRPr/>
            </a:pPr>
            <a:r>
              <a:rPr lang="en-US" sz="2400" dirty="0">
                <a:effectLst>
                  <a:outerShdw blurRad="38100" dist="38100" dir="2700000" algn="tl">
                    <a:srgbClr val="C0C0C0"/>
                  </a:outerShdw>
                </a:effectLst>
                <a:latin typeface="+mn-lt"/>
              </a:rPr>
              <a:t>Skis, snowshoes. snow boards, sleds</a:t>
            </a:r>
          </a:p>
          <a:p>
            <a:pPr lvl="1">
              <a:spcBef>
                <a:spcPct val="50000"/>
              </a:spcBef>
              <a:buFontTx/>
              <a:buChar char="•"/>
              <a:defRPr/>
            </a:pPr>
            <a:r>
              <a:rPr lang="en-US" sz="2400" dirty="0">
                <a:effectLst>
                  <a:outerShdw blurRad="38100" dist="38100" dir="2700000" algn="tl">
                    <a:srgbClr val="C0C0C0"/>
                  </a:outerShdw>
                </a:effectLst>
                <a:latin typeface="+mn-lt"/>
              </a:rPr>
              <a:t>Rafts, canoes, kayaks, row boats, etc.</a:t>
            </a:r>
          </a:p>
          <a:p>
            <a:pPr lvl="1">
              <a:spcBef>
                <a:spcPct val="50000"/>
              </a:spcBef>
              <a:buFontTx/>
              <a:buChar char="•"/>
              <a:defRPr/>
            </a:pPr>
            <a:r>
              <a:rPr lang="en-US" sz="2400" dirty="0">
                <a:effectLst>
                  <a:outerShdw blurRad="38100" dist="38100" dir="2700000" algn="tl">
                    <a:srgbClr val="C0C0C0"/>
                  </a:outerShdw>
                </a:effectLst>
                <a:latin typeface="+mn-lt"/>
              </a:rPr>
              <a:t>Similar primitive devices without moving parts</a:t>
            </a:r>
          </a:p>
        </p:txBody>
      </p:sp>
      <p:sp>
        <p:nvSpPr>
          <p:cNvPr id="27655" name="TextBox 6"/>
          <p:cNvSpPr txBox="1">
            <a:spLocks noChangeArrowheads="1"/>
          </p:cNvSpPr>
          <p:nvPr/>
        </p:nvSpPr>
        <p:spPr bwMode="auto">
          <a:xfrm>
            <a:off x="1143000" y="6324600"/>
            <a:ext cx="3962400" cy="369888"/>
          </a:xfrm>
          <a:prstGeom prst="rect">
            <a:avLst/>
          </a:prstGeom>
          <a:noFill/>
          <a:ln w="9525">
            <a:noFill/>
            <a:miter lim="800000"/>
            <a:headEnd/>
            <a:tailEnd/>
          </a:ln>
        </p:spPr>
        <p:txBody>
          <a:bodyPr>
            <a:spAutoFit/>
          </a:bodyPr>
          <a:lstStyle/>
          <a:p>
            <a:r>
              <a:rPr lang="en-US">
                <a:solidFill>
                  <a:srgbClr val="000000"/>
                </a:solidFill>
              </a:rPr>
              <a:t>* </a:t>
            </a:r>
            <a:r>
              <a:rPr lang="en-US" i="1">
                <a:solidFill>
                  <a:srgbClr val="000000"/>
                </a:solidFill>
              </a:rPr>
              <a:t>FS Regulations and Policy</a:t>
            </a:r>
          </a:p>
        </p:txBody>
      </p:sp>
      <p:sp>
        <p:nvSpPr>
          <p:cNvPr id="8" name="Title 21"/>
          <p:cNvSpPr txBox="1">
            <a:spLocks/>
          </p:cNvSpPr>
          <p:nvPr/>
        </p:nvSpPr>
        <p:spPr>
          <a:xfrm>
            <a:off x="228600" y="2286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1060"/>
                                        </p:tgtEl>
                                        <p:attrNameLst>
                                          <p:attrName>style.visibility</p:attrName>
                                        </p:attrNameLst>
                                      </p:cBhvr>
                                      <p:to>
                                        <p:strVal val="visible"/>
                                      </p:to>
                                    </p:set>
                                    <p:animEffect transition="in" filter="fade">
                                      <p:cBhvr>
                                        <p:cTn id="7" dur="1000"/>
                                        <p:tgtEl>
                                          <p:spTgt spid="3010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1061">
                                            <p:txEl>
                                              <p:pRg st="0" end="0"/>
                                            </p:txEl>
                                          </p:spTgt>
                                        </p:tgtEl>
                                        <p:attrNameLst>
                                          <p:attrName>style.visibility</p:attrName>
                                        </p:attrNameLst>
                                      </p:cBhvr>
                                      <p:to>
                                        <p:strVal val="visible"/>
                                      </p:to>
                                    </p:set>
                                    <p:animEffect transition="in" filter="fade">
                                      <p:cBhvr>
                                        <p:cTn id="12" dur="1000"/>
                                        <p:tgtEl>
                                          <p:spTgt spid="30106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1061">
                                            <p:txEl>
                                              <p:pRg st="1" end="1"/>
                                            </p:txEl>
                                          </p:spTgt>
                                        </p:tgtEl>
                                        <p:attrNameLst>
                                          <p:attrName>style.visibility</p:attrName>
                                        </p:attrNameLst>
                                      </p:cBhvr>
                                      <p:to>
                                        <p:strVal val="visible"/>
                                      </p:to>
                                    </p:set>
                                    <p:animEffect transition="in" filter="fade">
                                      <p:cBhvr>
                                        <p:cTn id="17" dur="1000"/>
                                        <p:tgtEl>
                                          <p:spTgt spid="30106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1062">
                                            <p:txEl>
                                              <p:pRg st="0" end="0"/>
                                            </p:txEl>
                                          </p:spTgt>
                                        </p:tgtEl>
                                        <p:attrNameLst>
                                          <p:attrName>style.visibility</p:attrName>
                                        </p:attrNameLst>
                                      </p:cBhvr>
                                      <p:to>
                                        <p:strVal val="visible"/>
                                      </p:to>
                                    </p:set>
                                    <p:animEffect transition="in" filter="fade">
                                      <p:cBhvr>
                                        <p:cTn id="22" dur="1000"/>
                                        <p:tgtEl>
                                          <p:spTgt spid="30106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1062">
                                            <p:txEl>
                                              <p:pRg st="1" end="1"/>
                                            </p:txEl>
                                          </p:spTgt>
                                        </p:tgtEl>
                                        <p:attrNameLst>
                                          <p:attrName>style.visibility</p:attrName>
                                        </p:attrNameLst>
                                      </p:cBhvr>
                                      <p:to>
                                        <p:strVal val="visible"/>
                                      </p:to>
                                    </p:set>
                                    <p:animEffect transition="in" filter="fade">
                                      <p:cBhvr>
                                        <p:cTn id="27" dur="1000"/>
                                        <p:tgtEl>
                                          <p:spTgt spid="301062">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01062">
                                            <p:txEl>
                                              <p:pRg st="2" end="2"/>
                                            </p:txEl>
                                          </p:spTgt>
                                        </p:tgtEl>
                                        <p:attrNameLst>
                                          <p:attrName>style.visibility</p:attrName>
                                        </p:attrNameLst>
                                      </p:cBhvr>
                                      <p:to>
                                        <p:strVal val="visible"/>
                                      </p:to>
                                    </p:set>
                                    <p:animEffect transition="in" filter="fade">
                                      <p:cBhvr>
                                        <p:cTn id="30" dur="1000"/>
                                        <p:tgtEl>
                                          <p:spTgt spid="301062">
                                            <p:txEl>
                                              <p:pRg st="2" end="2"/>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01062">
                                            <p:txEl>
                                              <p:pRg st="3" end="3"/>
                                            </p:txEl>
                                          </p:spTgt>
                                        </p:tgtEl>
                                        <p:attrNameLst>
                                          <p:attrName>style.visibility</p:attrName>
                                        </p:attrNameLst>
                                      </p:cBhvr>
                                      <p:to>
                                        <p:strVal val="visible"/>
                                      </p:to>
                                    </p:set>
                                    <p:animEffect transition="in" filter="fade">
                                      <p:cBhvr>
                                        <p:cTn id="33" dur="1000"/>
                                        <p:tgtEl>
                                          <p:spTgt spid="30106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0" grpId="0" animBg="1"/>
      <p:bldP spid="301061"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21"/>
          <p:cNvSpPr txBox="1">
            <a:spLocks/>
          </p:cNvSpPr>
          <p:nvPr/>
        </p:nvSpPr>
        <p:spPr>
          <a:xfrm>
            <a:off x="304800" y="4572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
        <p:nvSpPr>
          <p:cNvPr id="303106" name="Rectangle 2"/>
          <p:cNvSpPr>
            <a:spLocks noGrp="1" noChangeArrowheads="1"/>
          </p:cNvSpPr>
          <p:nvPr>
            <p:ph type="title" sz="quarter"/>
          </p:nvPr>
        </p:nvSpPr>
        <p:spPr bwMode="auto">
          <a:xfrm>
            <a:off x="381000" y="1295400"/>
            <a:ext cx="8458200" cy="8382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normAutofit fontScale="90000"/>
          </a:bodyPr>
          <a:lstStyle/>
          <a:p>
            <a:pPr eaLnBrk="1" hangingPunct="1"/>
            <a:r>
              <a:rPr lang="en-US" sz="2800" b="0" dirty="0">
                <a:effectLst/>
              </a:rPr>
              <a:t>Bicycles, Mountain or All-terrain Bikes</a:t>
            </a:r>
          </a:p>
        </p:txBody>
      </p:sp>
      <p:pic>
        <p:nvPicPr>
          <p:cNvPr id="28677" name="Picture 5" descr="A person riding a unicycle "/>
          <p:cNvPicPr>
            <a:picLocks noChangeAspect="1" noChangeArrowheads="1"/>
          </p:cNvPicPr>
          <p:nvPr/>
        </p:nvPicPr>
        <p:blipFill>
          <a:blip r:embed="rId3" cstate="print"/>
          <a:srcRect/>
          <a:stretch>
            <a:fillRect/>
          </a:stretch>
        </p:blipFill>
        <p:spPr bwMode="auto">
          <a:xfrm>
            <a:off x="1143000" y="3733800"/>
            <a:ext cx="1811338" cy="2832100"/>
          </a:xfrm>
          <a:prstGeom prst="rect">
            <a:avLst/>
          </a:prstGeom>
          <a:noFill/>
          <a:ln w="9525">
            <a:solidFill>
              <a:schemeClr val="tx1"/>
            </a:solidFill>
            <a:miter lim="800000"/>
            <a:headEnd/>
            <a:tailEnd/>
          </a:ln>
        </p:spPr>
      </p:pic>
      <p:pic>
        <p:nvPicPr>
          <p:cNvPr id="28676" name="Picture 4" descr="A unibike"/>
          <p:cNvPicPr>
            <a:picLocks noGrp="1" noChangeAspect="1" noChangeArrowheads="1"/>
          </p:cNvPicPr>
          <p:nvPr>
            <p:ph sz="quarter" idx="2"/>
          </p:nvPr>
        </p:nvPicPr>
        <p:blipFill>
          <a:blip r:embed="rId4" cstate="print"/>
          <a:stretch>
            <a:fillRect/>
          </a:stretch>
        </p:blipFill>
        <p:spPr bwMode="auto">
          <a:xfrm>
            <a:off x="3124200" y="1981200"/>
            <a:ext cx="2914650" cy="2181225"/>
          </a:xfrm>
          <a:noFill/>
          <a:ln>
            <a:solidFill>
              <a:schemeClr val="tx1"/>
            </a:solidFill>
            <a:miter lim="800000"/>
            <a:headEnd/>
            <a:tailEnd/>
          </a:ln>
        </p:spPr>
      </p:pic>
      <p:pic>
        <p:nvPicPr>
          <p:cNvPr id="28675" name="Picture 3" descr="A bicycle "/>
          <p:cNvPicPr>
            <a:picLocks noGrp="1" noChangeAspect="1" noChangeArrowheads="1"/>
          </p:cNvPicPr>
          <p:nvPr>
            <p:ph sz="quarter" idx="1"/>
          </p:nvPr>
        </p:nvPicPr>
        <p:blipFill>
          <a:blip r:embed="rId5" cstate="print"/>
          <a:stretch>
            <a:fillRect/>
          </a:stretch>
        </p:blipFill>
        <p:spPr bwMode="auto">
          <a:xfrm>
            <a:off x="4724400" y="4267200"/>
            <a:ext cx="2914650" cy="2181225"/>
          </a:xfrm>
          <a:noFill/>
          <a:ln>
            <a:solidFill>
              <a:srgbClr val="000000"/>
            </a:solidFill>
            <a:miter lim="800000"/>
            <a:headEnd/>
            <a:tailEnd/>
          </a:ln>
        </p:spPr>
      </p:pic>
      <p:sp>
        <p:nvSpPr>
          <p:cNvPr id="303110" name="Text Box 6"/>
          <p:cNvSpPr txBox="1">
            <a:spLocks noChangeArrowheads="1"/>
          </p:cNvSpPr>
          <p:nvPr/>
        </p:nvSpPr>
        <p:spPr bwMode="auto">
          <a:xfrm rot="-1236818">
            <a:off x="1828800" y="3581400"/>
            <a:ext cx="6405563" cy="1474788"/>
          </a:xfrm>
          <a:prstGeom prst="rect">
            <a:avLst/>
          </a:prstGeom>
          <a:solidFill>
            <a:srgbClr val="FF3300"/>
          </a:solidFill>
          <a:ln w="9525">
            <a:solidFill>
              <a:srgbClr val="000000"/>
            </a:solidFill>
            <a:miter lim="800000"/>
            <a:headEnd/>
            <a:tailEnd/>
          </a:ln>
        </p:spPr>
        <p:txBody>
          <a:bodyPr>
            <a:spAutoFit/>
          </a:bodyPr>
          <a:lstStyle/>
          <a:p>
            <a:pPr algn="ctr" eaLnBrk="0" hangingPunct="0">
              <a:spcBef>
                <a:spcPct val="50000"/>
              </a:spcBef>
            </a:pPr>
            <a:r>
              <a:rPr lang="en-US" sz="4800">
                <a:solidFill>
                  <a:srgbClr val="000000"/>
                </a:solidFill>
                <a:latin typeface="Verdana" pitchFamily="34" charset="0"/>
              </a:rPr>
              <a:t>Prohibited</a:t>
            </a:r>
          </a:p>
          <a:p>
            <a:pPr algn="ctr" eaLnBrk="0" hangingPunct="0">
              <a:spcBef>
                <a:spcPct val="50000"/>
              </a:spcBef>
            </a:pPr>
            <a:r>
              <a:rPr lang="en-US" sz="2800">
                <a:solidFill>
                  <a:srgbClr val="000000"/>
                </a:solidFill>
                <a:latin typeface="Verdana" pitchFamily="34" charset="0"/>
              </a:rPr>
              <a:t>Forms of Mechanical Transport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3106"/>
                                        </p:tgtEl>
                                        <p:attrNameLst>
                                          <p:attrName>style.visibility</p:attrName>
                                        </p:attrNameLst>
                                      </p:cBhvr>
                                      <p:to>
                                        <p:strVal val="visible"/>
                                      </p:to>
                                    </p:set>
                                    <p:animEffect transition="in" filter="fade">
                                      <p:cBhvr>
                                        <p:cTn id="7" dur="1000"/>
                                        <p:tgtEl>
                                          <p:spTgt spid="30310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03110">
                                            <p:bg/>
                                          </p:spTgt>
                                        </p:tgtEl>
                                        <p:attrNameLst>
                                          <p:attrName>style.visibility</p:attrName>
                                        </p:attrNameLst>
                                      </p:cBhvr>
                                      <p:to>
                                        <p:strVal val="visible"/>
                                      </p:to>
                                    </p:set>
                                    <p:animEffect transition="in" filter="box(in)">
                                      <p:cBhvr>
                                        <p:cTn id="12" dur="500"/>
                                        <p:tgtEl>
                                          <p:spTgt spid="303110">
                                            <p:bg/>
                                          </p:spTgt>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303110">
                                            <p:txEl>
                                              <p:pRg st="0" end="0"/>
                                            </p:txEl>
                                          </p:spTgt>
                                        </p:tgtEl>
                                        <p:attrNameLst>
                                          <p:attrName>style.visibility</p:attrName>
                                        </p:attrNameLst>
                                      </p:cBhvr>
                                      <p:to>
                                        <p:strVal val="visible"/>
                                      </p:to>
                                    </p:set>
                                    <p:animEffect transition="in" filter="box(in)">
                                      <p:cBhvr>
                                        <p:cTn id="15" dur="500"/>
                                        <p:tgtEl>
                                          <p:spTgt spid="303110">
                                            <p:txEl>
                                              <p:pRg st="0" end="0"/>
                                            </p:txEl>
                                          </p:spTgt>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303110">
                                            <p:txEl>
                                              <p:pRg st="1" end="1"/>
                                            </p:txEl>
                                          </p:spTgt>
                                        </p:tgtEl>
                                        <p:attrNameLst>
                                          <p:attrName>style.visibility</p:attrName>
                                        </p:attrNameLst>
                                      </p:cBhvr>
                                      <p:to>
                                        <p:strVal val="visible"/>
                                      </p:to>
                                    </p:set>
                                    <p:animEffect transition="in" filter="box(in)">
                                      <p:cBhvr>
                                        <p:cTn id="18" dur="500"/>
                                        <p:tgtEl>
                                          <p:spTgt spid="3031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6" grpId="0" animBg="1"/>
      <p:bldP spid="303110"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9" name="Rectangle 3"/>
          <p:cNvSpPr>
            <a:spLocks noGrp="1" noChangeArrowheads="1"/>
          </p:cNvSpPr>
          <p:nvPr>
            <p:ph type="title" sz="quarter"/>
          </p:nvPr>
        </p:nvSpPr>
        <p:spPr bwMode="auto">
          <a:xfrm>
            <a:off x="1066800" y="1143000"/>
            <a:ext cx="7543800" cy="639763"/>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r>
              <a:rPr lang="en-US" sz="2800" b="0" dirty="0">
                <a:effectLst/>
              </a:rPr>
              <a:t>Wagons, Carts, Game Carriers</a:t>
            </a:r>
          </a:p>
        </p:txBody>
      </p:sp>
      <p:pic>
        <p:nvPicPr>
          <p:cNvPr id="29700" name="Picture 4" descr="A cart - an angled frame attached to two wheels"/>
          <p:cNvPicPr>
            <a:picLocks noGrp="1" noChangeAspect="1" noChangeArrowheads="1"/>
          </p:cNvPicPr>
          <p:nvPr>
            <p:ph sz="quarter" idx="1"/>
          </p:nvPr>
        </p:nvPicPr>
        <p:blipFill>
          <a:blip r:embed="rId2" cstate="print"/>
          <a:stretch>
            <a:fillRect/>
          </a:stretch>
        </p:blipFill>
        <p:spPr bwMode="auto">
          <a:xfrm>
            <a:off x="1285875" y="1893094"/>
            <a:ext cx="2381250" cy="1600200"/>
          </a:xfrm>
          <a:noFill/>
          <a:ln>
            <a:solidFill>
              <a:srgbClr val="000000"/>
            </a:solidFill>
            <a:miter lim="800000"/>
            <a:headEnd/>
            <a:tailEnd/>
          </a:ln>
        </p:spPr>
      </p:pic>
      <p:pic>
        <p:nvPicPr>
          <p:cNvPr id="29701" name="Picture 5" descr="A small green wagon "/>
          <p:cNvPicPr>
            <a:picLocks noGrp="1" noChangeAspect="1" noChangeArrowheads="1"/>
          </p:cNvPicPr>
          <p:nvPr>
            <p:ph sz="quarter" idx="2"/>
          </p:nvPr>
        </p:nvPicPr>
        <p:blipFill>
          <a:blip r:embed="rId3" cstate="print"/>
          <a:stretch>
            <a:fillRect/>
          </a:stretch>
        </p:blipFill>
        <p:spPr bwMode="auto">
          <a:xfrm>
            <a:off x="5715000" y="2002631"/>
            <a:ext cx="2598026" cy="1883569"/>
          </a:xfrm>
          <a:noFill/>
          <a:ln>
            <a:solidFill>
              <a:schemeClr val="tx1"/>
            </a:solidFill>
            <a:miter lim="800000"/>
            <a:headEnd/>
            <a:tailEnd/>
          </a:ln>
        </p:spPr>
      </p:pic>
      <p:pic>
        <p:nvPicPr>
          <p:cNvPr id="29702" name="Picture 6" descr="carts_dollys_16"/>
          <p:cNvPicPr>
            <a:picLocks noGrp="1" noChangeAspect="1" noChangeArrowheads="1"/>
          </p:cNvPicPr>
          <p:nvPr>
            <p:ph sz="quarter" idx="3"/>
          </p:nvPr>
        </p:nvPicPr>
        <p:blipFill>
          <a:blip r:embed="rId4" cstate="print"/>
          <a:stretch>
            <a:fillRect/>
          </a:stretch>
        </p:blipFill>
        <p:spPr bwMode="auto">
          <a:xfrm>
            <a:off x="1563753" y="3938588"/>
            <a:ext cx="1825494" cy="2187575"/>
          </a:xfrm>
          <a:noFill/>
          <a:ln>
            <a:miter lim="800000"/>
            <a:headEnd/>
            <a:tailEnd/>
          </a:ln>
        </p:spPr>
      </p:pic>
      <p:pic>
        <p:nvPicPr>
          <p:cNvPr id="29698" name="Picture 2" descr="A deer head on a game cart"/>
          <p:cNvPicPr>
            <a:picLocks noGrp="1" noChangeAspect="1" noChangeArrowheads="1"/>
          </p:cNvPicPr>
          <p:nvPr>
            <p:ph sz="quarter" idx="4"/>
          </p:nvPr>
        </p:nvPicPr>
        <p:blipFill>
          <a:blip r:embed="rId5" cstate="print"/>
          <a:srcRect/>
          <a:stretch>
            <a:fillRect/>
          </a:stretch>
        </p:blipFill>
        <p:spPr bwMode="auto">
          <a:xfrm>
            <a:off x="1143000" y="3581400"/>
            <a:ext cx="2295525" cy="3101975"/>
          </a:xfrm>
          <a:noFill/>
          <a:ln>
            <a:miter lim="800000"/>
            <a:headEnd/>
            <a:tailEnd/>
          </a:ln>
        </p:spPr>
      </p:pic>
      <p:pic>
        <p:nvPicPr>
          <p:cNvPr id="29703" name="Picture 7" descr="A wheelbarrow"/>
          <p:cNvPicPr>
            <a:picLocks noChangeAspect="1" noChangeArrowheads="1"/>
          </p:cNvPicPr>
          <p:nvPr/>
        </p:nvPicPr>
        <p:blipFill>
          <a:blip r:embed="rId6" cstate="print"/>
          <a:srcRect/>
          <a:stretch>
            <a:fillRect/>
          </a:stretch>
        </p:blipFill>
        <p:spPr bwMode="auto">
          <a:xfrm>
            <a:off x="4343400" y="4114800"/>
            <a:ext cx="2514600" cy="2514600"/>
          </a:xfrm>
          <a:prstGeom prst="rect">
            <a:avLst/>
          </a:prstGeom>
          <a:noFill/>
          <a:ln w="9525">
            <a:solidFill>
              <a:srgbClr val="000000"/>
            </a:solidFill>
            <a:miter lim="800000"/>
            <a:headEnd/>
            <a:tailEnd/>
          </a:ln>
        </p:spPr>
      </p:pic>
      <p:sp>
        <p:nvSpPr>
          <p:cNvPr id="304136" name="Text Box 8"/>
          <p:cNvSpPr txBox="1">
            <a:spLocks noChangeArrowheads="1"/>
          </p:cNvSpPr>
          <p:nvPr/>
        </p:nvSpPr>
        <p:spPr bwMode="auto">
          <a:xfrm rot="-1236818">
            <a:off x="2057400" y="3200400"/>
            <a:ext cx="6405563" cy="1474788"/>
          </a:xfrm>
          <a:prstGeom prst="rect">
            <a:avLst/>
          </a:prstGeom>
          <a:solidFill>
            <a:srgbClr val="FF3300"/>
          </a:solidFill>
          <a:ln w="9525">
            <a:solidFill>
              <a:srgbClr val="000000"/>
            </a:solidFill>
            <a:miter lim="800000"/>
            <a:headEnd/>
            <a:tailEnd/>
          </a:ln>
        </p:spPr>
        <p:txBody>
          <a:bodyPr>
            <a:spAutoFit/>
          </a:bodyPr>
          <a:lstStyle/>
          <a:p>
            <a:pPr algn="ctr" eaLnBrk="0" hangingPunct="0">
              <a:spcBef>
                <a:spcPct val="50000"/>
              </a:spcBef>
            </a:pPr>
            <a:r>
              <a:rPr lang="en-US" sz="4800" dirty="0">
                <a:solidFill>
                  <a:srgbClr val="000000"/>
                </a:solidFill>
                <a:latin typeface="Verdana" pitchFamily="34" charset="0"/>
              </a:rPr>
              <a:t>Prohibited</a:t>
            </a:r>
          </a:p>
          <a:p>
            <a:pPr algn="ctr" eaLnBrk="0" hangingPunct="0">
              <a:spcBef>
                <a:spcPct val="50000"/>
              </a:spcBef>
            </a:pPr>
            <a:r>
              <a:rPr lang="en-US" sz="2800" dirty="0">
                <a:solidFill>
                  <a:srgbClr val="000000"/>
                </a:solidFill>
                <a:latin typeface="Verdana" pitchFamily="34" charset="0"/>
              </a:rPr>
              <a:t>Forms of Mechanical Transport</a:t>
            </a:r>
          </a:p>
        </p:txBody>
      </p:sp>
      <p:sp>
        <p:nvSpPr>
          <p:cNvPr id="9" name="Title 21"/>
          <p:cNvSpPr txBox="1">
            <a:spLocks/>
          </p:cNvSpPr>
          <p:nvPr/>
        </p:nvSpPr>
        <p:spPr>
          <a:xfrm>
            <a:off x="304800" y="457200"/>
            <a:ext cx="8686800" cy="838200"/>
          </a:xfrm>
          <a:prstGeom prst="rect">
            <a:avLst/>
          </a:prstGeom>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04136">
                                            <p:bg/>
                                          </p:spTgt>
                                        </p:tgtEl>
                                        <p:attrNameLst>
                                          <p:attrName>style.visibility</p:attrName>
                                        </p:attrNameLst>
                                      </p:cBhvr>
                                      <p:to>
                                        <p:strVal val="visible"/>
                                      </p:to>
                                    </p:set>
                                    <p:animEffect transition="in" filter="box(in)">
                                      <p:cBhvr>
                                        <p:cTn id="7" dur="500"/>
                                        <p:tgtEl>
                                          <p:spTgt spid="304136">
                                            <p:bg/>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04136">
                                            <p:txEl>
                                              <p:pRg st="1" end="1"/>
                                            </p:txEl>
                                          </p:spTgt>
                                        </p:tgtEl>
                                        <p:attrNameLst>
                                          <p:attrName>style.visibility</p:attrName>
                                        </p:attrNameLst>
                                      </p:cBhvr>
                                      <p:to>
                                        <p:strVal val="visible"/>
                                      </p:to>
                                    </p:set>
                                    <p:animEffect transition="in" filter="box(in)">
                                      <p:cBhvr>
                                        <p:cTn id="10" dur="500"/>
                                        <p:tgtEl>
                                          <p:spTgt spid="304136">
                                            <p:txEl>
                                              <p:pRg st="1" end="1"/>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304136">
                                            <p:txEl>
                                              <p:pRg st="0" end="0"/>
                                            </p:txEl>
                                          </p:spTgt>
                                        </p:tgtEl>
                                        <p:attrNameLst>
                                          <p:attrName>style.visibility</p:attrName>
                                        </p:attrNameLst>
                                      </p:cBhvr>
                                      <p:to>
                                        <p:strVal val="visible"/>
                                      </p:to>
                                    </p:set>
                                    <p:animEffect transition="in" filter="box(in)">
                                      <p:cBhvr>
                                        <p:cTn id="13" dur="500"/>
                                        <p:tgtEl>
                                          <p:spTgt spid="3041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6"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bwMode="auto">
          <a:xfrm>
            <a:off x="457200" y="1066800"/>
            <a:ext cx="8229600" cy="1600200"/>
          </a:xfrm>
          <a:solidFill>
            <a:srgbClr val="FFFFFF"/>
          </a:solidFill>
          <a:ln>
            <a:solidFill>
              <a:srgbClr val="000000"/>
            </a:solidFill>
            <a:miter lim="800000"/>
            <a:headEnd/>
            <a:tailEnd/>
          </a:ln>
          <a:effectLst/>
        </p:spPr>
        <p:txBody>
          <a:bodyPr vert="horz" wrap="square" lIns="91440" tIns="45720" rIns="91440" bIns="45720" numCol="1" anchor="t" anchorCtr="0" compatLnSpc="1">
            <a:prstTxWarp prst="textNoShape">
              <a:avLst/>
            </a:prstTxWarp>
            <a:normAutofit/>
            <a:scene3d>
              <a:camera prst="orthographicFront"/>
              <a:lightRig rig="threePt" dir="t"/>
            </a:scene3d>
          </a:bodyPr>
          <a:lstStyle/>
          <a:p>
            <a:pPr eaLnBrk="1" hangingPunct="1"/>
            <a:r>
              <a:rPr lang="en-US" sz="2800" b="0" u="sng" dirty="0">
                <a:effectLst/>
              </a:rPr>
              <a:t>Mechanical Transport </a:t>
            </a:r>
            <a:r>
              <a:rPr lang="en-US" sz="2800" b="0" dirty="0">
                <a:effectLst/>
              </a:rPr>
              <a:t>is prohibited</a:t>
            </a:r>
            <a:br>
              <a:rPr lang="en-US" sz="2800" b="0" u="sng" dirty="0">
                <a:effectLst/>
              </a:rPr>
            </a:br>
            <a:br>
              <a:rPr lang="en-US" sz="1000" b="0" u="sng" dirty="0">
                <a:effectLst/>
              </a:rPr>
            </a:br>
            <a:r>
              <a:rPr lang="en-US" sz="2800" i="1" u="sng" dirty="0">
                <a:solidFill>
                  <a:srgbClr val="0000FF"/>
                </a:solidFill>
                <a:effectLst/>
              </a:rPr>
              <a:t>Mechanized</a:t>
            </a:r>
            <a:r>
              <a:rPr lang="en-US" sz="2800" b="0" u="sng" dirty="0">
                <a:solidFill>
                  <a:srgbClr val="0000FF"/>
                </a:solidFill>
                <a:effectLst/>
              </a:rPr>
              <a:t> </a:t>
            </a:r>
            <a:r>
              <a:rPr lang="en-US" sz="2800" i="1" u="sng" dirty="0">
                <a:solidFill>
                  <a:srgbClr val="0000FF"/>
                </a:solidFill>
                <a:effectLst/>
              </a:rPr>
              <a:t>and Mechanical Equipment</a:t>
            </a:r>
            <a:r>
              <a:rPr lang="en-US" sz="2800" b="0" u="sng" dirty="0">
                <a:effectLst/>
              </a:rPr>
              <a:t> </a:t>
            </a:r>
            <a:r>
              <a:rPr lang="en-US" sz="2800" b="0" dirty="0">
                <a:effectLst/>
              </a:rPr>
              <a:t>is </a:t>
            </a:r>
            <a:r>
              <a:rPr lang="en-US" sz="2800" b="0" i="1" u="sng" dirty="0">
                <a:effectLst/>
              </a:rPr>
              <a:t>not</a:t>
            </a:r>
            <a:r>
              <a:rPr lang="en-US" sz="2800" b="0" i="1" dirty="0">
                <a:effectLst/>
              </a:rPr>
              <a:t> </a:t>
            </a:r>
            <a:r>
              <a:rPr lang="en-US" sz="2800" b="0" dirty="0">
                <a:effectLst/>
              </a:rPr>
              <a:t>prohibited</a:t>
            </a:r>
          </a:p>
        </p:txBody>
      </p:sp>
      <p:sp>
        <p:nvSpPr>
          <p:cNvPr id="308227" name="Rectangle 3"/>
          <p:cNvSpPr>
            <a:spLocks noGrp="1" noChangeArrowheads="1"/>
          </p:cNvSpPr>
          <p:nvPr>
            <p:ph type="body" sz="half" idx="1"/>
          </p:nvPr>
        </p:nvSpPr>
        <p:spPr bwMode="auto">
          <a:xfrm>
            <a:off x="533400" y="3124200"/>
            <a:ext cx="3810000" cy="2743200"/>
          </a:xfrm>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buFont typeface="Wingdings" pitchFamily="2" charset="2"/>
              <a:buNone/>
              <a:defRPr/>
            </a:pPr>
            <a:r>
              <a:rPr lang="en-US" sz="2400" u="sng" dirty="0">
                <a:solidFill>
                  <a:srgbClr val="003300"/>
                </a:solidFill>
              </a:rPr>
              <a:t>OK to use</a:t>
            </a:r>
            <a:r>
              <a:rPr lang="en-US" sz="2400" dirty="0">
                <a:solidFill>
                  <a:srgbClr val="003300"/>
                </a:solidFill>
              </a:rPr>
              <a:t>:</a:t>
            </a:r>
          </a:p>
          <a:p>
            <a:pPr eaLnBrk="1" hangingPunct="1">
              <a:buFont typeface="Wingdings" pitchFamily="2" charset="2"/>
              <a:buNone/>
              <a:defRPr/>
            </a:pPr>
            <a:endParaRPr lang="en-US" sz="800" dirty="0">
              <a:solidFill>
                <a:srgbClr val="003300"/>
              </a:solidFill>
            </a:endParaRPr>
          </a:p>
          <a:p>
            <a:pPr eaLnBrk="1" hangingPunct="1">
              <a:defRPr/>
            </a:pPr>
            <a:r>
              <a:rPr lang="en-US" sz="2400" dirty="0">
                <a:effectLst>
                  <a:outerShdw blurRad="38100" dist="38100" dir="2700000" algn="tl">
                    <a:srgbClr val="C0C0C0"/>
                  </a:outerShdw>
                </a:effectLst>
              </a:rPr>
              <a:t>Pulleys and rigging</a:t>
            </a:r>
          </a:p>
          <a:p>
            <a:pPr eaLnBrk="1" hangingPunct="1">
              <a:defRPr/>
            </a:pPr>
            <a:r>
              <a:rPr lang="en-US" sz="2400" dirty="0">
                <a:effectLst>
                  <a:outerShdw blurRad="38100" dist="38100" dir="2700000" algn="tl">
                    <a:srgbClr val="C0C0C0"/>
                  </a:outerShdw>
                </a:effectLst>
              </a:rPr>
              <a:t>Trail measuring wheels</a:t>
            </a:r>
          </a:p>
        </p:txBody>
      </p:sp>
      <p:pic>
        <p:nvPicPr>
          <p:cNvPr id="30724" name="Picture 4" descr="A pulley attached to a log"/>
          <p:cNvPicPr>
            <a:picLocks noGrp="1" noChangeAspect="1" noChangeArrowheads="1"/>
          </p:cNvPicPr>
          <p:nvPr>
            <p:ph sz="half" idx="2"/>
          </p:nvPr>
        </p:nvPicPr>
        <p:blipFill>
          <a:blip r:embed="rId3" cstate="print"/>
          <a:stretch>
            <a:fillRect/>
          </a:stretch>
        </p:blipFill>
        <p:spPr bwMode="auto">
          <a:xfrm>
            <a:off x="4648200" y="3124200"/>
            <a:ext cx="4038600" cy="2994134"/>
          </a:xfrm>
          <a:noFill/>
          <a:ln>
            <a:solidFill>
              <a:schemeClr val="tx1"/>
            </a:solidFill>
            <a:miter lim="800000"/>
            <a:headEnd/>
            <a:tailEnd/>
          </a:ln>
        </p:spPr>
      </p:pic>
      <p:sp>
        <p:nvSpPr>
          <p:cNvPr id="5" name="Title 21"/>
          <p:cNvSpPr txBox="1">
            <a:spLocks/>
          </p:cNvSpPr>
          <p:nvPr/>
        </p:nvSpPr>
        <p:spPr>
          <a:xfrm>
            <a:off x="228600" y="228600"/>
            <a:ext cx="8686800" cy="838200"/>
          </a:xfrm>
          <a:prstGeom prst="rect">
            <a:avLst/>
          </a:prstGeom>
          <a:effectLst/>
        </p:spPr>
        <p:txBody>
          <a:bodyPr>
            <a:normAutofit/>
          </a:bodyPr>
          <a:lstStyle>
            <a:lvl1pPr>
              <a:defRPr sz="3200"/>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all" spc="0" normalizeH="0" baseline="0" noProof="0" dirty="0">
                <a:ln>
                  <a:noFill/>
                </a:ln>
                <a:solidFill>
                  <a:schemeClr val="tx2"/>
                </a:solidFill>
                <a:effectLst/>
                <a:uLnTx/>
                <a:uFillTx/>
                <a:latin typeface="+mj-lt"/>
                <a:ea typeface="+mj-ea"/>
                <a:cs typeface="+mj-cs"/>
              </a:rPr>
              <a:t>Minimum Requirements Analysis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8227">
                                            <p:txEl>
                                              <p:pRg st="0" end="0"/>
                                            </p:txEl>
                                          </p:spTgt>
                                        </p:tgtEl>
                                        <p:attrNameLst>
                                          <p:attrName>style.visibility</p:attrName>
                                        </p:attrNameLst>
                                      </p:cBhvr>
                                      <p:to>
                                        <p:strVal val="visible"/>
                                      </p:to>
                                    </p:set>
                                    <p:anim calcmode="lin" valueType="num">
                                      <p:cBhvr additive="base">
                                        <p:cTn id="7" dur="500" fill="hold"/>
                                        <p:tgtEl>
                                          <p:spTgt spid="3082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822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08227">
                                            <p:txEl>
                                              <p:pRg st="2" end="2"/>
                                            </p:txEl>
                                          </p:spTgt>
                                        </p:tgtEl>
                                        <p:attrNameLst>
                                          <p:attrName>style.visibility</p:attrName>
                                        </p:attrNameLst>
                                      </p:cBhvr>
                                      <p:to>
                                        <p:strVal val="visible"/>
                                      </p:to>
                                    </p:set>
                                    <p:anim calcmode="lin" valueType="num">
                                      <p:cBhvr additive="base">
                                        <p:cTn id="11" dur="500" fill="hold"/>
                                        <p:tgtEl>
                                          <p:spTgt spid="308227">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08227">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08227">
                                            <p:txEl>
                                              <p:pRg st="3" end="3"/>
                                            </p:txEl>
                                          </p:spTgt>
                                        </p:tgtEl>
                                        <p:attrNameLst>
                                          <p:attrName>style.visibility</p:attrName>
                                        </p:attrNameLst>
                                      </p:cBhvr>
                                      <p:to>
                                        <p:strVal val="visible"/>
                                      </p:to>
                                    </p:set>
                                    <p:anim calcmode="lin" valueType="num">
                                      <p:cBhvr additive="base">
                                        <p:cTn id="15" dur="500" fill="hold"/>
                                        <p:tgtEl>
                                          <p:spTgt spid="30822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0822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R_4-15-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7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ustom 1">
      <a:majorFont>
        <a:latin typeface="Comic Sans MS"/>
        <a:ea typeface=""/>
        <a:cs typeface=""/>
      </a:majorFont>
      <a:minorFont>
        <a:latin typeface="Comic Sans MS"/>
        <a:ea typeface=""/>
        <a:cs typeface=""/>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7.xml><?xml version="1.0" encoding="utf-8"?>
<a:theme xmlns:a="http://schemas.openxmlformats.org/drawingml/2006/main" name="10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MR_4-15-10</Template>
  <TotalTime>116</TotalTime>
  <Words>1296</Words>
  <Application>Microsoft Office PowerPoint</Application>
  <PresentationFormat>On-screen Show (4:3)</PresentationFormat>
  <Paragraphs>202</Paragraphs>
  <Slides>27</Slides>
  <Notes>13</Notes>
  <HiddenSlides>0</HiddenSlides>
  <MMClips>0</MMClips>
  <ScaleCrop>false</ScaleCrop>
  <HeadingPairs>
    <vt:vector size="8" baseType="variant">
      <vt:variant>
        <vt:lpstr>Fonts Used</vt:lpstr>
      </vt:variant>
      <vt:variant>
        <vt:i4>9</vt:i4>
      </vt:variant>
      <vt:variant>
        <vt:lpstr>Theme</vt:lpstr>
      </vt:variant>
      <vt:variant>
        <vt:i4>7</vt:i4>
      </vt:variant>
      <vt:variant>
        <vt:lpstr>Embedded OLE Servers</vt:lpstr>
      </vt:variant>
      <vt:variant>
        <vt:i4>2</vt:i4>
      </vt:variant>
      <vt:variant>
        <vt:lpstr>Slide Titles</vt:lpstr>
      </vt:variant>
      <vt:variant>
        <vt:i4>27</vt:i4>
      </vt:variant>
    </vt:vector>
  </HeadingPairs>
  <TitlesOfParts>
    <vt:vector size="45" baseType="lpstr">
      <vt:lpstr>Arial</vt:lpstr>
      <vt:lpstr>Calibri</vt:lpstr>
      <vt:lpstr>Centaur</vt:lpstr>
      <vt:lpstr>Comic Sans MS</vt:lpstr>
      <vt:lpstr>Maiandra GD</vt:lpstr>
      <vt:lpstr>Times New Roman</vt:lpstr>
      <vt:lpstr>Verdana</vt:lpstr>
      <vt:lpstr>Wingdings</vt:lpstr>
      <vt:lpstr>Wingdings 2</vt:lpstr>
      <vt:lpstr>MR_4-15-10</vt:lpstr>
      <vt:lpstr>7_Custom Design</vt:lpstr>
      <vt:lpstr>5_Custom Design</vt:lpstr>
      <vt:lpstr>3_Custom Design</vt:lpstr>
      <vt:lpstr>Custom Design</vt:lpstr>
      <vt:lpstr>Trek</vt:lpstr>
      <vt:lpstr>10_Custom Design</vt:lpstr>
      <vt:lpstr>Photo Editor Photo</vt:lpstr>
      <vt:lpstr>Slide</vt:lpstr>
      <vt:lpstr>Minimum Requirements Analysis</vt:lpstr>
      <vt:lpstr>Minimum Requirements Analysis</vt:lpstr>
      <vt:lpstr>Definitions: Minimum Tool</vt:lpstr>
      <vt:lpstr>Definitions: Traditional/Primitive Tool</vt:lpstr>
      <vt:lpstr>The Wilderness Act  Section 4 (c): Prohibited Uses</vt:lpstr>
      <vt:lpstr>Definitions*: Mechanical Transport</vt:lpstr>
      <vt:lpstr>Bicycles, Mountain or All-terrain Bikes</vt:lpstr>
      <vt:lpstr>Wagons, Carts, Game Carriers</vt:lpstr>
      <vt:lpstr>Mechanical Transport is prohibited  Mechanized and Mechanical Equipment is not prohibited</vt:lpstr>
      <vt:lpstr>These are Not devices for  Mechanical Transport :  - winches,  come-a-longs,     grip-hoists</vt:lpstr>
      <vt:lpstr>The Wilderness Act  Section 4 (c): Prohibited Uses</vt:lpstr>
      <vt:lpstr>Motorized Equipment = Electronic Equipment ?</vt:lpstr>
      <vt:lpstr>Electronic Equipment</vt:lpstr>
      <vt:lpstr>Motorized Equipment  - Machines </vt:lpstr>
      <vt:lpstr>Motorized Equipment - Power Tools</vt:lpstr>
      <vt:lpstr>Tools for Weed Treatment</vt:lpstr>
      <vt:lpstr>Fish Shocker</vt:lpstr>
      <vt:lpstr>The Wilderness Act  Section 4 (c): Prohibited Uses</vt:lpstr>
      <vt:lpstr>The Wilderness Act  Section 4 (c): Prohibited Uses</vt:lpstr>
      <vt:lpstr>Landing of Aircraft, Air Drops and Sling Loads</vt:lpstr>
      <vt:lpstr>The Wilderness Act  Section 4 (c): Prohibited Uses</vt:lpstr>
      <vt:lpstr>Structures – non-eligible, non-historic, administrative</vt:lpstr>
      <vt:lpstr>Structures – historic, eligible or  other archaeological resources</vt:lpstr>
      <vt:lpstr>Installations</vt:lpstr>
      <vt:lpstr>Can existing structures or installations remain in wilderness?</vt:lpstr>
      <vt:lpstr>The Wilderness Act  Section 4 (c): Prohibited Uses</vt:lpstr>
      <vt:lpstr>Definitions: Temporary Roads</vt:lpstr>
    </vt:vector>
  </TitlesOfParts>
  <Company>Forest Service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Minimum Requirements Analysis Definitions</dc:title>
  <dc:creator/>
  <cp:lastModifiedBy>Sky Gennette</cp:lastModifiedBy>
  <cp:revision>16</cp:revision>
  <dcterms:created xsi:type="dcterms:W3CDTF">2010-04-16T16:28:54Z</dcterms:created>
  <dcterms:modified xsi:type="dcterms:W3CDTF">2020-06-18T23:26:42Z</dcterms:modified>
</cp:coreProperties>
</file>